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9" r:id="rId1"/>
  </p:sldMasterIdLst>
  <p:notesMasterIdLst>
    <p:notesMasterId r:id="rId4"/>
  </p:notesMasterIdLst>
  <p:handoutMasterIdLst>
    <p:handoutMasterId r:id="rId5"/>
  </p:handoutMasterIdLst>
  <p:sldIdLst>
    <p:sldId id="439" r:id="rId2"/>
    <p:sldId id="440" r:id="rId3"/>
  </p:sldIdLst>
  <p:sldSz cx="9144000" cy="6858000" type="screen4x3"/>
  <p:notesSz cx="10234613" cy="70993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9200" autoAdjust="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58B46BD-6A30-4532-89A2-BF6FB6DE4E96}" type="datetimeFigureOut">
              <a:rPr lang="en-GB" smtClean="0"/>
              <a:t>26/10/2019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742692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7838" y="6742692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53BBBC1-60BD-4A03-BD09-CF7E2F9DA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5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B1E3B32-638B-4487-86CD-1959D1B1BE3E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272D25D-3C69-4586-96A4-B821B5DFF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7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535806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829360"/>
            <a:ext cx="7772400" cy="411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fr-FR"/>
              <a:t>Klicken Sie, um die Formate des Vorlagentextes zu bearbeiten</a:t>
            </a:r>
          </a:p>
          <a:p>
            <a:pPr lvl="1"/>
            <a:r>
              <a:rPr lang="de-CH" altLang="fr-FR"/>
              <a:t>Zweite Ebene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341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fr-FR"/>
              <a:t>Klicken Sie, um das Titelformat zu bearbeiten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80" y="0"/>
            <a:ext cx="885825" cy="7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5384427"/>
            <a:ext cx="515938" cy="124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58430"/>
            <a:ext cx="35814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defTabSz="914400">
              <a:spcBef>
                <a:spcPct val="50000"/>
              </a:spcBef>
              <a:defRPr/>
            </a:pPr>
            <a:r>
              <a:rPr lang="de-DE" sz="1000">
                <a:solidFill>
                  <a:srgbClr val="FE9B0A"/>
                </a:solidFill>
                <a:latin typeface="Arial" charset="0"/>
                <a:ea typeface="+mn-ea"/>
              </a:rPr>
              <a:t>IEA</a:t>
            </a:r>
            <a:r>
              <a:rPr lang="de-DE" sz="1000" b="0">
                <a:solidFill>
                  <a:srgbClr val="FE9B0A"/>
                </a:solidFill>
                <a:latin typeface="Arial" charset="0"/>
                <a:ea typeface="+mn-ea"/>
              </a:rPr>
              <a:t> INTERNATIONAL ENERGY AGENCY</a:t>
            </a:r>
          </a:p>
          <a:p>
            <a:pPr defTabSz="914400">
              <a:spcBef>
                <a:spcPct val="50000"/>
              </a:spcBef>
              <a:defRPr/>
            </a:pPr>
            <a:r>
              <a:rPr lang="de-DE" sz="1000" b="0">
                <a:solidFill>
                  <a:srgbClr val="225F8E"/>
                </a:solidFill>
                <a:latin typeface="Arial" charset="0"/>
                <a:ea typeface="+mn-ea"/>
              </a:rPr>
              <a:t>PHOTOVOLTAIC POWER SYSTEMS PROGRAMME</a:t>
            </a:r>
            <a:endParaRPr lang="de-DE" sz="800" b="0">
              <a:solidFill>
                <a:srgbClr val="FE9B0A"/>
              </a:solidFill>
              <a:latin typeface="Arial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024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ransition>
    <p:blind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E9B0A"/>
          </a:solidFill>
          <a:latin typeface="Arial" charset="0"/>
          <a:cs typeface="Arial" charset="0"/>
        </a:defRPr>
      </a:lvl9pPr>
    </p:titleStyle>
    <p:bodyStyle>
      <a:lvl1pPr marL="476250" indent="-4762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25F8E"/>
          </a:solidFill>
          <a:latin typeface="+mn-lt"/>
          <a:ea typeface="+mn-ea"/>
          <a:cs typeface="+mn-cs"/>
        </a:defRPr>
      </a:lvl1pPr>
      <a:lvl2pPr marL="1155700" indent="-488950" algn="l" rtl="0" eaLnBrk="0" fontAlgn="base" hangingPunct="0">
        <a:spcBef>
          <a:spcPct val="20000"/>
        </a:spcBef>
        <a:spcAft>
          <a:spcPct val="0"/>
        </a:spcAft>
        <a:defRPr sz="2800">
          <a:solidFill>
            <a:srgbClr val="225F8E"/>
          </a:solidFill>
          <a:latin typeface="+mn-lt"/>
          <a:cs typeface="+mn-cs"/>
        </a:defRPr>
      </a:lvl2pPr>
      <a:lvl3pPr marL="1574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225F8E"/>
          </a:solidFill>
          <a:latin typeface="+mn-lt"/>
          <a:cs typeface="+mn-cs"/>
        </a:defRPr>
      </a:lvl3pPr>
      <a:lvl4pPr marL="19939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4pPr>
      <a:lvl5pPr marL="241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5pPr>
      <a:lvl6pPr marL="2870200" indent="-228600" algn="l" rtl="0" fontAlgn="base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6pPr>
      <a:lvl7pPr marL="3327400" indent="-228600" algn="l" rtl="0" fontAlgn="base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7pPr>
      <a:lvl8pPr marL="378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8pPr>
      <a:lvl9pPr marL="424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225F8E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80528" y="459829"/>
            <a:ext cx="8928992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eaLnBrk="0" hangingPunct="0"/>
            <a:r>
              <a:rPr lang="en-US" sz="2800" b="1" dirty="0">
                <a:solidFill>
                  <a:srgbClr val="FE9B0A"/>
                </a:solidFill>
                <a:latin typeface="Arial"/>
                <a:ea typeface="+mn-ea"/>
                <a:cs typeface="Arial"/>
              </a:rPr>
              <a:t>Human Health Risk Assessment Methods for PV</a:t>
            </a:r>
          </a:p>
          <a:p>
            <a:pPr algn="ctr" defTabSz="914400" eaLnBrk="0" hangingPunct="0"/>
            <a:r>
              <a:rPr lang="en-US" sz="2800" b="1" dirty="0">
                <a:solidFill>
                  <a:srgbClr val="FE9B0A"/>
                </a:solidFill>
                <a:latin typeface="Arial"/>
                <a:ea typeface="+mn-ea"/>
                <a:cs typeface="Arial"/>
              </a:rPr>
              <a:t>Part 2: Breakage Risks</a:t>
            </a:r>
          </a:p>
          <a:p>
            <a:pPr algn="ctr" defTabSz="914400" eaLnBrk="0" hangingPunct="0"/>
            <a:endParaRPr lang="en-GB" sz="2800" b="1" dirty="0">
              <a:solidFill>
                <a:srgbClr val="FE9B0A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23472" y="1268760"/>
            <a:ext cx="6136760" cy="5250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Introduction and Purpose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Some stakeholders have expressed concerns regarding potential exposures to hazardous materials from broken PV modules left in the field.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This study applies the human health risk assessment paradigm to the case of residential rooftop, commercial rooftop, and utility-scale ground-mount PV systems.</a:t>
            </a:r>
          </a:p>
          <a:p>
            <a:endParaRPr lang="en-GB" sz="1200" dirty="0"/>
          </a:p>
          <a:p>
            <a:pPr defTabSz="914400" fontAlgn="auto">
              <a:spcBef>
                <a:spcPts val="0"/>
              </a:spcBef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Approach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Screening level risk assessment methods are based on: 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Experimental leachate concentrations from USEPA Method 1312 SPLP 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Fate and transport to soil, groundwater and air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Comparisons to human health screening values 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Risk assessment methods are demonstrated by evaluating potential </a:t>
            </a:r>
            <a:r>
              <a:rPr lang="en-US" dirty="0" err="1">
                <a:solidFill>
                  <a:srgbClr val="000000"/>
                </a:solidFill>
                <a:latin typeface="Arial"/>
                <a:cs typeface="Arial"/>
              </a:rPr>
              <a:t>Pb|Cd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emissions from </a:t>
            </a:r>
            <a:r>
              <a:rPr lang="en-US" dirty="0" err="1">
                <a:solidFill>
                  <a:srgbClr val="000000"/>
                </a:solidFill>
                <a:latin typeface="Arial"/>
                <a:cs typeface="Arial"/>
              </a:rPr>
              <a:t>c-Si|CdTe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broken PV modules, respectively.</a:t>
            </a:r>
            <a:endParaRPr lang="en-GB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47564" y="6423719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Citation: </a:t>
            </a:r>
            <a:r>
              <a:rPr lang="en-US" sz="1200" i="1" dirty="0"/>
              <a:t>P. Sinha, G. Heath, A. Wade, K. </a:t>
            </a:r>
            <a:r>
              <a:rPr lang="en-US" sz="1200" i="1" dirty="0" err="1"/>
              <a:t>Komoto</a:t>
            </a:r>
            <a:r>
              <a:rPr lang="en-US" sz="1200" i="1" dirty="0"/>
              <a:t>, 2019, Human health risk assessment methods for PV, Part 2: Breakage risks, International Energy Agency (IEA) PVPS Task 12, Report T12-15:2019.</a:t>
            </a:r>
            <a:endParaRPr lang="en-GB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feld 4"/>
          <p:cNvSpPr txBox="1"/>
          <p:nvPr/>
        </p:nvSpPr>
        <p:spPr>
          <a:xfrm>
            <a:off x="6672510" y="5523586"/>
            <a:ext cx="2268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Sinha, P, and A. Wade. 2015. Assessment of leaching tests for evaluating potential environmental impacts of PV module field breakage. IEEE J. of Photovoltaics, Vol. 5(6), 1710-1714.</a:t>
            </a:r>
            <a:endParaRPr lang="en-GB" sz="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0" name="Picture 2" descr="http://pages.ees.ufl.edu/townsend/files/2011/11/Leach01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862" y="1493019"/>
            <a:ext cx="22479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655" y="3371191"/>
            <a:ext cx="2247900" cy="189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74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7504" y="476672"/>
            <a:ext cx="8784976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Results and Discussion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Screening-level methods identify potential health risk scenarios that are greater than defined thresholds and may warrant further analysis.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ym typeface="Wingdings" panose="05000000000000000000" pitchFamily="2" charset="2"/>
              </a:rPr>
              <a:t>Exposure point concentrations of Pb and Cd for c-Si and CdTe PV module field breakage, respectively, in residential, commercial, and utility-scale systems are orders of magnitude below USEPA health screening values in soil, air, and water.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ym typeface="Wingdings" panose="05000000000000000000" pitchFamily="2" charset="2"/>
              </a:rPr>
              <a:t>Key uncertainty parameters are breakage rate, leachate concentration, soil/soil-water partitioning coefficient, and dilution-attenuation factor.</a:t>
            </a:r>
            <a:endParaRPr lang="en-GB" dirty="0">
              <a:sym typeface="Wingdings" panose="05000000000000000000" pitchFamily="2" charset="2"/>
            </a:endParaRP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Screening-level methods in this report can be used to assess potential health risks from other chemicals of potential concern and other PV technologies.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3461868"/>
            <a:ext cx="6612322" cy="342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9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VPS 2003">
  <a:themeElements>
    <a:clrScheme name="PVPS 20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VPS 200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PVPS 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PS 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PS 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PS 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PS 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PS 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PS 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Treeze_V8</Template>
  <TotalTime>323</TotalTime>
  <Words>309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PVPS 2003</vt:lpstr>
      <vt:lpstr>PowerPoint Presentation</vt:lpstr>
      <vt:lpstr>PowerPoint Presentation</vt:lpstr>
    </vt:vector>
  </TitlesOfParts>
  <Company>ESU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Philippe Stolz</dc:creator>
  <cp:lastModifiedBy>Heath, Garvin</cp:lastModifiedBy>
  <cp:revision>339</cp:revision>
  <cp:lastPrinted>2013-10-08T09:47:23Z</cp:lastPrinted>
  <dcterms:created xsi:type="dcterms:W3CDTF">2013-02-18T14:52:19Z</dcterms:created>
  <dcterms:modified xsi:type="dcterms:W3CDTF">2019-10-26T14:45:06Z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85a4bc-1bd9-49af-9641-436cac1c5063_Enabled">
    <vt:lpwstr>True</vt:lpwstr>
  </property>
  <property fmtid="{D5CDD505-2E9C-101B-9397-08002B2CF9AE}" pid="3" name="MSIP_Label_1785a4bc-1bd9-49af-9641-436cac1c5063_SiteId">
    <vt:lpwstr>f9914f5c-6fc2-4043-9c04-6ccec0b819f5</vt:lpwstr>
  </property>
  <property fmtid="{D5CDD505-2E9C-101B-9397-08002B2CF9AE}" pid="4" name="MSIP_Label_1785a4bc-1bd9-49af-9641-436cac1c5063_Owner">
    <vt:lpwstr>FS108531@FIRSTSOLAR.COM</vt:lpwstr>
  </property>
  <property fmtid="{D5CDD505-2E9C-101B-9397-08002B2CF9AE}" pid="5" name="MSIP_Label_1785a4bc-1bd9-49af-9641-436cac1c5063_SetDate">
    <vt:lpwstr>2018-10-05T04:49:05.8448771Z</vt:lpwstr>
  </property>
  <property fmtid="{D5CDD505-2E9C-101B-9397-08002B2CF9AE}" pid="6" name="MSIP_Label_1785a4bc-1bd9-49af-9641-436cac1c5063_Name">
    <vt:lpwstr>Public</vt:lpwstr>
  </property>
  <property fmtid="{D5CDD505-2E9C-101B-9397-08002B2CF9AE}" pid="7" name="MSIP_Label_1785a4bc-1bd9-49af-9641-436cac1c5063_Application">
    <vt:lpwstr>Microsoft Azure Information Protection</vt:lpwstr>
  </property>
  <property fmtid="{D5CDD505-2E9C-101B-9397-08002B2CF9AE}" pid="8" name="MSIP_Label_1785a4bc-1bd9-49af-9641-436cac1c5063_Extended_MSFT_Method">
    <vt:lpwstr>Manual</vt:lpwstr>
  </property>
  <property fmtid="{D5CDD505-2E9C-101B-9397-08002B2CF9AE}" pid="9" name="MSIP_Label_b7a930b2-b230-48a1-bdf0-27f5817f859c_Enabled">
    <vt:lpwstr>True</vt:lpwstr>
  </property>
  <property fmtid="{D5CDD505-2E9C-101B-9397-08002B2CF9AE}" pid="10" name="MSIP_Label_b7a930b2-b230-48a1-bdf0-27f5817f859c_SiteId">
    <vt:lpwstr>f9914f5c-6fc2-4043-9c04-6ccec0b819f5</vt:lpwstr>
  </property>
  <property fmtid="{D5CDD505-2E9C-101B-9397-08002B2CF9AE}" pid="11" name="MSIP_Label_b7a930b2-b230-48a1-bdf0-27f5817f859c_Owner">
    <vt:lpwstr>FS108531@FIRSTSOLAR.COM</vt:lpwstr>
  </property>
  <property fmtid="{D5CDD505-2E9C-101B-9397-08002B2CF9AE}" pid="12" name="MSIP_Label_b7a930b2-b230-48a1-bdf0-27f5817f859c_SetDate">
    <vt:lpwstr>2018-10-05T04:49:05.8448771Z</vt:lpwstr>
  </property>
  <property fmtid="{D5CDD505-2E9C-101B-9397-08002B2CF9AE}" pid="13" name="MSIP_Label_b7a930b2-b230-48a1-bdf0-27f5817f859c_Name">
    <vt:lpwstr>General</vt:lpwstr>
  </property>
  <property fmtid="{D5CDD505-2E9C-101B-9397-08002B2CF9AE}" pid="14" name="MSIP_Label_b7a930b2-b230-48a1-bdf0-27f5817f859c_Application">
    <vt:lpwstr>Microsoft Azure Information Protection</vt:lpwstr>
  </property>
  <property fmtid="{D5CDD505-2E9C-101B-9397-08002B2CF9AE}" pid="15" name="MSIP_Label_b7a930b2-b230-48a1-bdf0-27f5817f859c_Parent">
    <vt:lpwstr>1785a4bc-1bd9-49af-9641-436cac1c5063</vt:lpwstr>
  </property>
  <property fmtid="{D5CDD505-2E9C-101B-9397-08002B2CF9AE}" pid="16" name="MSIP_Label_b7a930b2-b230-48a1-bdf0-27f5817f859c_Extended_MSFT_Method">
    <vt:lpwstr>Manual</vt:lpwstr>
  </property>
  <property fmtid="{D5CDD505-2E9C-101B-9397-08002B2CF9AE}" pid="17" name="Sensitivity">
    <vt:lpwstr>Public General</vt:lpwstr>
  </property>
</Properties>
</file>