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sldIdLst>
    <p:sldId id="324" r:id="rId5"/>
    <p:sldId id="615" r:id="rId6"/>
    <p:sldId id="662" r:id="rId7"/>
    <p:sldId id="260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2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7" r:id="rId38"/>
    <p:sldId id="298" r:id="rId39"/>
    <p:sldId id="663" r:id="rId40"/>
    <p:sldId id="291" r:id="rId41"/>
    <p:sldId id="292" r:id="rId42"/>
    <p:sldId id="293" r:id="rId43"/>
    <p:sldId id="294" r:id="rId44"/>
    <p:sldId id="295" r:id="rId45"/>
    <p:sldId id="296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665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20" r:id="rId64"/>
    <p:sldId id="316" r:id="rId65"/>
    <p:sldId id="317" r:id="rId66"/>
    <p:sldId id="318" r:id="rId67"/>
    <p:sldId id="666" r:id="rId68"/>
    <p:sldId id="319" r:id="rId69"/>
    <p:sldId id="315" r:id="rId70"/>
    <p:sldId id="257" r:id="rId71"/>
    <p:sldId id="258" r:id="rId72"/>
    <p:sldId id="259" r:id="rId73"/>
    <p:sldId id="321" r:id="rId74"/>
    <p:sldId id="323" r:id="rId75"/>
    <p:sldId id="664" r:id="rId76"/>
    <p:sldId id="667" r:id="rId77"/>
  </p:sldIdLst>
  <p:sldSz cx="12192000" cy="6858000"/>
  <p:notesSz cx="6858000" cy="9144000"/>
  <p:embeddedFontLst>
    <p:embeddedFont>
      <p:font typeface="Arial Nova" panose="020B0504020202020204" pitchFamily="34" charset="0"/>
      <p:regular r:id="rId78"/>
      <p:bold r:id="rId79"/>
      <p:italic r:id="rId80"/>
      <p:boldItalic r:id="rId81"/>
    </p:embeddedFont>
    <p:embeddedFont>
      <p:font typeface="Calibri" panose="020F0502020204030204" pitchFamily="34" charset="0"/>
      <p:regular r:id="rId82"/>
      <p:bold r:id="rId83"/>
      <p:italic r:id="rId84"/>
      <p:boldItalic r:id="rId85"/>
    </p:embeddedFont>
    <p:embeddedFont>
      <p:font typeface="Calibri Light" panose="020F0302020204030204" pitchFamily="34" charset="0"/>
      <p:regular r:id="rId86"/>
      <p:italic r:id="rId87"/>
    </p:embeddedFont>
    <p:embeddedFont>
      <p:font typeface="Segoe UI" panose="020B0502040204020203" pitchFamily="34" charset="0"/>
      <p:regular r:id="rId88"/>
      <p:bold r:id="rId89"/>
      <p:italic r:id="rId90"/>
      <p:boldItalic r:id="rId91"/>
    </p:embeddedFont>
  </p:embeddedFontLst>
  <p:photoAlbum/>
  <p:custDataLst>
    <p:tags r:id="rId92"/>
  </p:custData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2CDDCC-F31B-4767-A491-CE6102B56722}" v="2" dt="2022-04-29T09:36:11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/>
    <p:restoredTop sz="94674"/>
  </p:normalViewPr>
  <p:slideViewPr>
    <p:cSldViewPr snapToGrid="0">
      <p:cViewPr varScale="1">
        <p:scale>
          <a:sx n="83" d="100"/>
          <a:sy n="83" d="100"/>
        </p:scale>
        <p:origin x="11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2.fntdata"/><Relationship Id="rId5" Type="http://schemas.openxmlformats.org/officeDocument/2006/relationships/slide" Target="slides/slide1.xml"/><Relationship Id="rId90" Type="http://schemas.openxmlformats.org/officeDocument/2006/relationships/font" Target="fonts/font13.fntdata"/><Relationship Id="rId95" Type="http://schemas.openxmlformats.org/officeDocument/2006/relationships/theme" Target="theme/theme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0.fntdata"/><Relationship Id="rId61" Type="http://schemas.openxmlformats.org/officeDocument/2006/relationships/slide" Target="slides/slide57.xml"/><Relationship Id="rId82" Type="http://schemas.openxmlformats.org/officeDocument/2006/relationships/font" Target="fonts/font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55B8-DE6B-44B7-8FFF-B948A88D3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62BB4-BB32-43BF-9735-3154357B7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BC5C2-DF9E-4E36-8858-AEFECED5B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9E81-C6B9-4904-A0A0-B52A1080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3758-61DC-40B9-BACB-82FCEEAF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759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FA53-F01A-4B6B-BFB6-B3A06203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0181E-3763-4748-8A16-F4B9121D5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90612-6CEF-497F-A813-DA07D552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88C2-700E-4150-AA76-28FB62D3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51410-D9CD-46A7-BE07-E1558188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955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C2A83-C841-4B66-8298-3EBF8C52B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25354-7FF6-4306-85A1-FCF9103EC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3C6EC-172D-4CE1-8D85-843EC8E3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B62AE-8DB8-43D9-A488-92F082A1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26920-0C56-4272-B045-A5D88E35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3134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4444" y="4104052"/>
            <a:ext cx="11089217" cy="69292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GB"/>
              <a:t>Title Slide 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4988836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Name of presenter, affiliation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9034874-11D5-DA4F-9B23-34D9DE8C6D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5559556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 dirty="0" smtClean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Location &amp; date of presentation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CF8910-3997-4186-A545-A8CE55D63B8A}"/>
              </a:ext>
            </a:extLst>
          </p:cNvPr>
          <p:cNvGrpSpPr/>
          <p:nvPr userDrawn="1"/>
        </p:nvGrpSpPr>
        <p:grpSpPr>
          <a:xfrm>
            <a:off x="0" y="6088803"/>
            <a:ext cx="12192000" cy="769197"/>
            <a:chOff x="0" y="4566602"/>
            <a:chExt cx="9144000" cy="576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115815-0F41-46F9-BB8D-BD27EDE65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66602"/>
              <a:ext cx="3509963" cy="5768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D94CB0-C6F5-442C-A11F-801B15C89173}"/>
                </a:ext>
              </a:extLst>
            </p:cNvPr>
            <p:cNvSpPr/>
            <p:nvPr userDrawn="1"/>
          </p:nvSpPr>
          <p:spPr>
            <a:xfrm>
              <a:off x="3362325" y="4566602"/>
              <a:ext cx="5781675" cy="576898"/>
            </a:xfrm>
            <a:prstGeom prst="rect">
              <a:avLst/>
            </a:prstGeom>
            <a:solidFill>
              <a:srgbClr val="004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591FF45-0F7D-4F07-B6E4-5EA937F3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2285718"/>
            <a:ext cx="2929023" cy="1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rgbClr val="FBAE40"/>
          </p15:clr>
        </p15:guide>
        <p15:guide id="2" orient="horz" pos="826">
          <p15:clr>
            <a:srgbClr val="FBAE40"/>
          </p15:clr>
        </p15:guide>
        <p15:guide id="3" pos="5603">
          <p15:clr>
            <a:srgbClr val="FBAE40"/>
          </p15:clr>
        </p15:guide>
        <p15:guide id="4" pos="53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4444" y="1967139"/>
            <a:ext cx="11089217" cy="69292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15979" marR="0" indent="-215979" algn="ctr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3200" b="1" kern="1200">
                <a:solidFill>
                  <a:srgbClr val="F482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GB" dirty="0"/>
              <a:t>Thank you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3100402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Name of presenter, affiliation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9034874-11D5-DA4F-9B23-34D9DE8C6D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3671122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 dirty="0" smtClean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Contact Information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CF8910-3997-4186-A545-A8CE55D63B8A}"/>
              </a:ext>
            </a:extLst>
          </p:cNvPr>
          <p:cNvGrpSpPr/>
          <p:nvPr userDrawn="1"/>
        </p:nvGrpSpPr>
        <p:grpSpPr>
          <a:xfrm>
            <a:off x="0" y="6088803"/>
            <a:ext cx="12192000" cy="769197"/>
            <a:chOff x="0" y="4566602"/>
            <a:chExt cx="9144000" cy="576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115815-0F41-46F9-BB8D-BD27EDE65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66602"/>
              <a:ext cx="3509963" cy="5768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D94CB0-C6F5-442C-A11F-801B15C89173}"/>
                </a:ext>
              </a:extLst>
            </p:cNvPr>
            <p:cNvSpPr/>
            <p:nvPr userDrawn="1"/>
          </p:nvSpPr>
          <p:spPr>
            <a:xfrm>
              <a:off x="3362325" y="4566602"/>
              <a:ext cx="5781675" cy="576898"/>
            </a:xfrm>
            <a:prstGeom prst="rect">
              <a:avLst/>
            </a:prstGeom>
            <a:solidFill>
              <a:srgbClr val="004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591FF45-0F7D-4F07-B6E4-5EA937F3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89" y="4273544"/>
            <a:ext cx="2929023" cy="1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9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rgbClr val="FBAE40"/>
          </p15:clr>
        </p15:guide>
        <p15:guide id="2" orient="horz" pos="826">
          <p15:clr>
            <a:srgbClr val="FBAE40"/>
          </p15:clr>
        </p15:guide>
        <p15:guide id="3" pos="5603">
          <p15:clr>
            <a:srgbClr val="FBAE40"/>
          </p15:clr>
        </p15:guide>
        <p15:guide id="4" pos="53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41CA57-6943-9F41-9E1E-50E2F585B9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8" y="291754"/>
            <a:ext cx="9719601" cy="57968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lang="en-US" sz="2400" b="1" kern="1200" cap="all" baseline="0" dirty="0">
                <a:solidFill>
                  <a:srgbClr val="F4821F"/>
                </a:solidFill>
                <a:uFill>
                  <a:solidFill>
                    <a:schemeClr val="tx2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– one 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A7C0A-1BA5-C74C-BEC1-1A990858C7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929" y="1185340"/>
            <a:ext cx="11253492" cy="4909989"/>
          </a:xfrm>
          <a:prstGeom prst="rect">
            <a:avLst/>
          </a:prstGeom>
        </p:spPr>
        <p:txBody>
          <a:bodyPr lIns="0"/>
          <a:lstStyle>
            <a:lvl1pPr marL="359966" indent="-179372">
              <a:spcBef>
                <a:spcPts val="1000"/>
              </a:spcBef>
              <a:buClr>
                <a:srgbClr val="003C7D"/>
              </a:buClr>
              <a:buFont typeface="Arial" panose="020B0604020202020204" pitchFamily="34" charset="0"/>
              <a:buChar char="•"/>
              <a:defRPr sz="2000" baseline="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947" indent="-179984">
              <a:buClr>
                <a:srgbClr val="003C7D"/>
              </a:buClr>
              <a:buFont typeface="Arial" panose="020B0604020202020204" pitchFamily="34" charset="0"/>
              <a:buChar char="•"/>
              <a:defRPr sz="180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9067" indent="-179372">
              <a:buClr>
                <a:srgbClr val="003C7D"/>
              </a:buClr>
              <a:buFont typeface="Arial" panose="020B0604020202020204" pitchFamily="34" charset="0"/>
              <a:buChar char="•"/>
              <a:defRPr sz="160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0023" indent="-180958">
              <a:spcBef>
                <a:spcPts val="500"/>
              </a:spcBef>
              <a:buClr>
                <a:srgbClr val="003C7D"/>
              </a:buClr>
              <a:buFont typeface="Arial" panose="020B0604020202020204" pitchFamily="34" charset="0"/>
              <a:buChar char="•"/>
              <a:defRPr sz="140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79893" indent="-179984">
              <a:spcBef>
                <a:spcPts val="500"/>
              </a:spcBef>
              <a:buClr>
                <a:srgbClr val="003C7D"/>
              </a:buClr>
              <a:buFont typeface="Arial" panose="020B0604020202020204" pitchFamily="34" charset="0"/>
              <a:buChar char="•"/>
              <a:defRPr sz="120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Content slide – TCP logo only necessary on first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1BF8-9BAF-43B4-B220-52ADAFDF68B7}"/>
              </a:ext>
            </a:extLst>
          </p:cNvPr>
          <p:cNvSpPr txBox="1"/>
          <p:nvPr userDrawn="1"/>
        </p:nvSpPr>
        <p:spPr>
          <a:xfrm rot="16200000">
            <a:off x="-1452259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DFA058-395C-41E3-81A3-9BF3DDBEB86D}"/>
              </a:ext>
            </a:extLst>
          </p:cNvPr>
          <p:cNvCxnSpPr>
            <a:cxnSpLocks/>
          </p:cNvCxnSpPr>
          <p:nvPr userDrawn="1"/>
        </p:nvCxnSpPr>
        <p:spPr>
          <a:xfrm>
            <a:off x="2" y="888725"/>
            <a:ext cx="10498665" cy="0"/>
          </a:xfrm>
          <a:prstGeom prst="line">
            <a:avLst/>
          </a:prstGeom>
          <a:ln>
            <a:solidFill>
              <a:srgbClr val="F4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D17CED54-1D9F-4D17-B816-3FBB5510AC75}"/>
              </a:ext>
            </a:extLst>
          </p:cNvPr>
          <p:cNvSpPr txBox="1"/>
          <p:nvPr userDrawn="1"/>
        </p:nvSpPr>
        <p:spPr>
          <a:xfrm>
            <a:off x="10906063" y="6261738"/>
            <a:ext cx="86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6C6F911-DFDC-4B93-962C-66F0D8D51AD1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lock, fence&#10;&#10;Description automatically generated">
            <a:extLst>
              <a:ext uri="{FF2B5EF4-FFF2-40B4-BE49-F238E27FC236}">
                <a16:creationId xmlns:a16="http://schemas.microsoft.com/office/drawing/2014/main" id="{ACD180F0-DF58-4D42-98CD-411CBBA27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71" y="231680"/>
            <a:ext cx="882709" cy="8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973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159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3">
          <p15:clr>
            <a:srgbClr val="FBAE40"/>
          </p15:clr>
        </p15:guide>
        <p15:guide id="5" pos="53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41CA57-6943-9F41-9E1E-50E2F585B9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8" y="291754"/>
            <a:ext cx="9719601" cy="9884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lang="en-US" sz="2400" b="1" kern="1200" cap="all" baseline="0" dirty="0">
                <a:solidFill>
                  <a:srgbClr val="F4821F"/>
                </a:solidFill>
                <a:uFill>
                  <a:solidFill>
                    <a:schemeClr val="tx2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– two 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1BF8-9BAF-43B4-B220-52ADAFDF68B7}"/>
              </a:ext>
            </a:extLst>
          </p:cNvPr>
          <p:cNvSpPr txBox="1"/>
          <p:nvPr userDrawn="1"/>
        </p:nvSpPr>
        <p:spPr>
          <a:xfrm rot="16200000">
            <a:off x="-1452259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DFA058-395C-41E3-81A3-9BF3DDBEB86D}"/>
              </a:ext>
            </a:extLst>
          </p:cNvPr>
          <p:cNvCxnSpPr>
            <a:cxnSpLocks/>
          </p:cNvCxnSpPr>
          <p:nvPr userDrawn="1"/>
        </p:nvCxnSpPr>
        <p:spPr>
          <a:xfrm>
            <a:off x="2" y="1163045"/>
            <a:ext cx="10498665" cy="0"/>
          </a:xfrm>
          <a:prstGeom prst="line">
            <a:avLst/>
          </a:prstGeom>
          <a:ln>
            <a:solidFill>
              <a:srgbClr val="F4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D17CED54-1D9F-4D17-B816-3FBB5510AC75}"/>
              </a:ext>
            </a:extLst>
          </p:cNvPr>
          <p:cNvSpPr txBox="1"/>
          <p:nvPr userDrawn="1"/>
        </p:nvSpPr>
        <p:spPr>
          <a:xfrm>
            <a:off x="10906063" y="6261738"/>
            <a:ext cx="86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6C6F911-DFDC-4B93-962C-66F0D8D51AD1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3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clock, fence&#10;&#10;Description automatically generated">
            <a:extLst>
              <a:ext uri="{FF2B5EF4-FFF2-40B4-BE49-F238E27FC236}">
                <a16:creationId xmlns:a16="http://schemas.microsoft.com/office/drawing/2014/main" id="{ACD180F0-DF58-4D42-98CD-411CBBA27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71" y="231680"/>
            <a:ext cx="882709" cy="8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0612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159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3">
          <p15:clr>
            <a:srgbClr val="FBAE40"/>
          </p15:clr>
        </p15:guide>
        <p15:guide id="5" pos="53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2649-BF4C-43DB-878A-6C18F4EE1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3B69-51EE-47DC-B478-C6D630927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F69F8-24BF-44C4-8A2C-FFDD36AD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5A6E9-236A-4EBF-9801-3421F0AC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22FE-9929-40E3-84F1-3C1C94C5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44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FE0A-B10E-45AD-9077-EC7824B6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EF027-7AC3-458E-8ED1-433A6466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366F-F320-409A-8633-D8223832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6623-6DE9-40C8-972C-FFB339EA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2CF7-BF4E-467D-94AE-3C3C7E8A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193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0E38-59E0-4A09-AA35-BAF2E7DA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56AFE-1765-4AC8-8E42-21E6A2209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308C6-779C-4D97-BD7F-B48A60F87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9B60B-39CE-40A6-9AFB-51703863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8219-BB93-47BD-81AA-36B9E402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AB041-B08A-4595-82CA-29C104A2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7682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06FC-264A-41B6-B3B4-0052CC784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F133F-4836-40A9-A3A2-9DAF3954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85FC9-BB61-4D40-B2AB-A01B942FE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E7564-7676-4EED-B71C-9DE5273DE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5BC97-AD87-4C0B-AC50-C507F8875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A5C86-73B1-4DAC-9F8E-036606A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6BA91-6E0B-42A1-BCEC-D535BA80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3F81B-DC62-4C8E-8B6B-FC89A783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9793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3CD5-CCD1-49D0-A1AA-9FAD1164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3834F-DC83-4905-BF8D-A4EF336E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9C263-E13D-4257-9E80-F359F9A9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9DBB8-D2F7-4193-A777-AC24B1FF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987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7C07D-3299-44AB-8DFF-3DFC8300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1B761-8266-40EC-A0BB-08164C6B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29BD3-5611-445F-BE2A-22AB312E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027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A465-EB24-4BCC-AFD6-6E8FB9BA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B6222-2E7B-45D5-B173-9D7CE92F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0B6CE-3F64-487D-85D0-88E5BEFE1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3942E-EE03-4277-9EC6-B74456FF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EBA0A-EFAC-4AA5-B843-10049995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84E6-2786-48F1-8230-FA909A68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7343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A6EC-349A-4DEF-9223-B70C3D69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1317C-77ED-4E43-9115-542D8E261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FF81F-9286-48C2-81AA-7FC372D0C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70B73-6FF4-408F-8D4D-6E8DB277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2ECE4-A91B-4E3E-94EF-6342A6A7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C9857-2C14-479F-BE69-7D719645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1751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226C10F-E6FA-4681-92D9-5858689B38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612269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565" imgH="567" progId="TCLayout.ActiveDocument.1">
                  <p:embed/>
                </p:oleObj>
              </mc:Choice>
              <mc:Fallback>
                <p:oleObj name="think-cell Slide" r:id="rId18" imgW="565" imgH="567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226C10F-E6FA-4681-92D9-5858689B38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9FD46-1E0E-4EA8-8FD1-763A0187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00415-D735-46E1-AD02-63268CD7D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4FAE-8FC5-4BDF-A808-A2F1A0B9D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0577-EF51-4003-B25F-0289E263E9B9}" type="datetimeFigureOut">
              <a:rPr lang="en-BE" smtClean="0"/>
              <a:t>10/04/2022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02F4-3F49-4860-9BAD-C73EBC77A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9E697-532B-4245-935D-7C57EF219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8DA9-CB3D-4AB0-AA1A-B403EA1F03B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301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wmf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4.bin"/><Relationship Id="rId39" Type="http://schemas.openxmlformats.org/officeDocument/2006/relationships/image" Target="../media/image25.jpeg"/><Relationship Id="rId21" Type="http://schemas.openxmlformats.org/officeDocument/2006/relationships/image" Target="../media/image15.wmf"/><Relationship Id="rId34" Type="http://schemas.openxmlformats.org/officeDocument/2006/relationships/oleObject" Target="../embeddings/oleObject18.bin"/><Relationship Id="rId42" Type="http://schemas.openxmlformats.org/officeDocument/2006/relationships/image" Target="../media/image28.jpeg"/><Relationship Id="rId47" Type="http://schemas.openxmlformats.org/officeDocument/2006/relationships/image" Target="../media/image33.png"/><Relationship Id="rId50" Type="http://schemas.openxmlformats.org/officeDocument/2006/relationships/image" Target="../media/image36.png"/><Relationship Id="rId7" Type="http://schemas.openxmlformats.org/officeDocument/2006/relationships/image" Target="../media/image8.w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9" Type="http://schemas.openxmlformats.org/officeDocument/2006/relationships/image" Target="../media/image19.wmf"/><Relationship Id="rId11" Type="http://schemas.openxmlformats.org/officeDocument/2006/relationships/image" Target="../media/image10.wmf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17.bin"/><Relationship Id="rId37" Type="http://schemas.openxmlformats.org/officeDocument/2006/relationships/image" Target="../media/image23.wmf"/><Relationship Id="rId40" Type="http://schemas.openxmlformats.org/officeDocument/2006/relationships/image" Target="../media/image26.jpeg"/><Relationship Id="rId45" Type="http://schemas.openxmlformats.org/officeDocument/2006/relationships/image" Target="../media/image31.png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23" Type="http://schemas.openxmlformats.org/officeDocument/2006/relationships/image" Target="../media/image16.wmf"/><Relationship Id="rId28" Type="http://schemas.openxmlformats.org/officeDocument/2006/relationships/oleObject" Target="../embeddings/oleObject15.bin"/><Relationship Id="rId36" Type="http://schemas.openxmlformats.org/officeDocument/2006/relationships/oleObject" Target="../embeddings/oleObject19.bin"/><Relationship Id="rId49" Type="http://schemas.openxmlformats.org/officeDocument/2006/relationships/image" Target="../media/image35.png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4.wmf"/><Relationship Id="rId31" Type="http://schemas.openxmlformats.org/officeDocument/2006/relationships/image" Target="../media/image20.wmf"/><Relationship Id="rId44" Type="http://schemas.openxmlformats.org/officeDocument/2006/relationships/image" Target="../media/image3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18.wmf"/><Relationship Id="rId30" Type="http://schemas.openxmlformats.org/officeDocument/2006/relationships/oleObject" Target="../embeddings/oleObject16.bin"/><Relationship Id="rId35" Type="http://schemas.openxmlformats.org/officeDocument/2006/relationships/image" Target="../media/image22.wmf"/><Relationship Id="rId43" Type="http://schemas.openxmlformats.org/officeDocument/2006/relationships/image" Target="../media/image29.png"/><Relationship Id="rId48" Type="http://schemas.openxmlformats.org/officeDocument/2006/relationships/image" Target="../media/image34.png"/><Relationship Id="rId8" Type="http://schemas.openxmlformats.org/officeDocument/2006/relationships/oleObject" Target="../embeddings/oleObject5.bin"/><Relationship Id="rId51" Type="http://schemas.openxmlformats.org/officeDocument/2006/relationships/image" Target="../media/image37.png"/><Relationship Id="rId3" Type="http://schemas.openxmlformats.org/officeDocument/2006/relationships/image" Target="../media/image6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3.wmf"/><Relationship Id="rId25" Type="http://schemas.openxmlformats.org/officeDocument/2006/relationships/image" Target="../media/image17.wmf"/><Relationship Id="rId33" Type="http://schemas.openxmlformats.org/officeDocument/2006/relationships/image" Target="../media/image21.wmf"/><Relationship Id="rId38" Type="http://schemas.openxmlformats.org/officeDocument/2006/relationships/image" Target="../media/image24.jpeg"/><Relationship Id="rId46" Type="http://schemas.openxmlformats.org/officeDocument/2006/relationships/image" Target="../media/image32.png"/><Relationship Id="rId20" Type="http://schemas.openxmlformats.org/officeDocument/2006/relationships/oleObject" Target="../embeddings/oleObject11.bin"/><Relationship Id="rId41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9918276-8203-417F-BCD4-DD500BC36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60960" rIns="121920" bIns="60960" rtlCol="0" anchor="b" anchorCtr="0">
            <a:noAutofit/>
          </a:bodyPr>
          <a:lstStyle/>
          <a:p>
            <a:pPr marL="215895" indent="-215895"/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TRENDS 2022 Figures and Tables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65ED596-FC94-4B02-95FA-D554CB1D1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Gaëtan Masson, Task 1 Manager, IEA PVPS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8D567FD-ABEF-4093-94E5-6AB99A8C56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60960" rIns="121920" bIns="60960" rtlCol="0" anchor="t">
            <a:noAutofit/>
          </a:bodyPr>
          <a:lstStyle/>
          <a:p>
            <a:pPr marL="215895" indent="-215895"/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29th of September 2022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281D7-E046-3478-3ACD-9530C5ED8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2" r="3775"/>
          <a:stretch/>
        </p:blipFill>
        <p:spPr>
          <a:xfrm>
            <a:off x="4610420" y="300331"/>
            <a:ext cx="7176888" cy="37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E0F55D-787F-B44F-A618-F214869DF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182914"/>
            <a:ext cx="10363200" cy="48361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FE946-0F85-7A47-950E-9D84232DDC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REGIONAL PV INSTALLATIONS</a:t>
            </a:r>
          </a:p>
        </p:txBody>
      </p:sp>
    </p:spTree>
    <p:extLst>
      <p:ext uri="{BB962C8B-B14F-4D97-AF65-F5344CB8AC3E}">
        <p14:creationId xmlns:p14="http://schemas.microsoft.com/office/powerpoint/2010/main" val="60309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F0562E-C786-0644-8BA4-A8A6A3B1E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466850"/>
            <a:ext cx="10363200" cy="4450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A2677-2A73-864F-AA06-76F0290CC5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2018-2021 GROWTH PER REGION</a:t>
            </a:r>
          </a:p>
        </p:txBody>
      </p:sp>
    </p:spTree>
    <p:extLst>
      <p:ext uri="{BB962C8B-B14F-4D97-AF65-F5344CB8AC3E}">
        <p14:creationId xmlns:p14="http://schemas.microsoft.com/office/powerpoint/2010/main" val="379159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D1B7DE-AA50-DB40-B08C-B06F87B8A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176564"/>
            <a:ext cx="5960110" cy="53327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6C250-4DD6-944E-92AE-E903F90C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CENTRALIZED PV INSTALLED CAPACITY PER REGION 2021</a:t>
            </a:r>
          </a:p>
        </p:txBody>
      </p:sp>
    </p:spTree>
    <p:extLst>
      <p:ext uri="{BB962C8B-B14F-4D97-AF65-F5344CB8AC3E}">
        <p14:creationId xmlns:p14="http://schemas.microsoft.com/office/powerpoint/2010/main" val="39686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F8BC51-A0D5-2048-AD86-D9B02C6AB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702882" cy="988406"/>
          </a:xfrm>
        </p:spPr>
        <p:txBody>
          <a:bodyPr/>
          <a:lstStyle/>
          <a:p>
            <a:r>
              <a:rPr lang="en-US" dirty="0"/>
              <a:t>CENTRALIZED PV CUMULATIVE INSTALLED CAPACITY PER REGION 2021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E7ECA-B8B1-854B-A480-0B9715432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328965"/>
            <a:ext cx="5960110" cy="53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0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7C96A-5377-6A46-B7D6-89C516D30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DISTRIBUTED PV INSTALLED CAPACITY PER REGION 2021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E858C-D632-3A4C-B412-99C67A6CE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050471"/>
            <a:ext cx="596011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0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64210E-848E-C049-869F-684C9776D3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535242" cy="988406"/>
          </a:xfrm>
        </p:spPr>
        <p:txBody>
          <a:bodyPr/>
          <a:lstStyle/>
          <a:p>
            <a:r>
              <a:rPr lang="en-US" dirty="0"/>
              <a:t>DISTRIBUTED PV CUMULATIVE INSTALLED CAPACITY PER REGION 2021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C43A5-2282-5F43-9124-5DFB1193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229751"/>
            <a:ext cx="596011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9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D4192-44AE-4B47-8C73-8582E26E4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2" y="1446893"/>
            <a:ext cx="10363200" cy="44094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E1709-CEB6-0540-9381-34E47346E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ANNUAL SHARE OF CENTRALIZED AND DISTRIBUTED </a:t>
            </a:r>
            <a:br>
              <a:rPr lang="en-US" dirty="0"/>
            </a:br>
            <a:r>
              <a:rPr lang="en-US" dirty="0"/>
              <a:t>GRID-Connected Installations 2011 – 2021 </a:t>
            </a:r>
          </a:p>
        </p:txBody>
      </p:sp>
    </p:spTree>
    <p:extLst>
      <p:ext uri="{BB962C8B-B14F-4D97-AF65-F5344CB8AC3E}">
        <p14:creationId xmlns:p14="http://schemas.microsoft.com/office/powerpoint/2010/main" val="24237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50D782-F006-384D-8C01-A2219A6D4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" y="1466850"/>
            <a:ext cx="10363200" cy="4572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27264-F1FC-E243-9865-049A986BF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9221042" cy="988406"/>
          </a:xfrm>
        </p:spPr>
        <p:txBody>
          <a:bodyPr/>
          <a:lstStyle/>
          <a:p>
            <a:r>
              <a:rPr lang="en-US" dirty="0"/>
              <a:t>CUMULATIVE SHARE OF GRID CONNECTED PV INSTALLATIONS 2011 – 2021</a:t>
            </a:r>
          </a:p>
        </p:txBody>
      </p:sp>
    </p:spTree>
    <p:extLst>
      <p:ext uri="{BB962C8B-B14F-4D97-AF65-F5344CB8AC3E}">
        <p14:creationId xmlns:p14="http://schemas.microsoft.com/office/powerpoint/2010/main" val="2027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F82A4-32D3-C642-9C22-4F88FF3E2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79220"/>
            <a:ext cx="5181600" cy="52425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02F78-8BD1-DB44-AF6D-20C181ABD3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ANNUAL GRID-CONNECTED CENTRALIZED AND DISTRIBUTED PV Installations BY REGION IN 2021</a:t>
            </a:r>
          </a:p>
        </p:txBody>
      </p:sp>
    </p:spTree>
    <p:extLst>
      <p:ext uri="{BB962C8B-B14F-4D97-AF65-F5344CB8AC3E}">
        <p14:creationId xmlns:p14="http://schemas.microsoft.com/office/powerpoint/2010/main" val="953272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852A48-A90B-2141-AF31-AB9E845B5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8" y="1502802"/>
            <a:ext cx="10363200" cy="44907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01A3B-3CE1-0D4C-99C5-F6FC64129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382842" cy="988406"/>
          </a:xfrm>
        </p:spPr>
        <p:txBody>
          <a:bodyPr/>
          <a:lstStyle/>
          <a:p>
            <a:r>
              <a:rPr lang="en-US" dirty="0"/>
              <a:t>EVOLUTION OF PV INSTALLATIONS IN THE Americas per segment </a:t>
            </a:r>
          </a:p>
        </p:txBody>
      </p:sp>
    </p:spTree>
    <p:extLst>
      <p:ext uri="{BB962C8B-B14F-4D97-AF65-F5344CB8AC3E}">
        <p14:creationId xmlns:p14="http://schemas.microsoft.com/office/powerpoint/2010/main" val="338286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3571BA-99C5-4A52-A4E2-0A87EAE4A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What is IEA PVPS?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D4DEBF31-CA5E-4F47-81A1-2171A6B048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014" y="1182278"/>
            <a:ext cx="11223039" cy="4448015"/>
          </a:xfrm>
          <a:noFill/>
        </p:spPr>
        <p:txBody>
          <a:bodyPr/>
          <a:lstStyle/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International Energy Agency (IEA), founded in 1974, is an autonomous body within the framework of the Organization for Economic Cooperation and Development (OECD). </a:t>
            </a:r>
            <a:r>
              <a:rPr lang="en-US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Technology Collaboration </a:t>
            </a:r>
            <a:r>
              <a:rPr lang="en-US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was created with a belief that the future of energy security and sustainability starts with global collaboration. The </a:t>
            </a:r>
            <a:r>
              <a:rPr lang="en-US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is made up of thousands of experts across government, academia, and industry dedicated to advancing common research and the application of specific energy technologies.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IEA Photovoltaic Power Systems </a:t>
            </a:r>
            <a:r>
              <a:rPr lang="en-US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(PVPS) is one of </a:t>
            </a:r>
            <a:r>
              <a:rPr lang="en-US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Technology Collaboration </a:t>
            </a:r>
            <a:r>
              <a:rPr lang="en-US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established within the </a:t>
            </a:r>
            <a:r>
              <a:rPr lang="en-US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International Energy Agency in 1993</a:t>
            </a:r>
            <a:r>
              <a:rPr lang="en-US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32 members - 27 countries, European Commission, 4 associations</a:t>
            </a:r>
            <a:r>
              <a:rPr lang="en-US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b="0" i="1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“To enhance the international collaborative efforts which facilitate the role of photovoltaic solar energy as a cornerstone in the transition to sustainable energy systems”</a:t>
            </a:r>
            <a:endParaRPr lang="en-US" b="0" i="0" dirty="0">
              <a:solidFill>
                <a:srgbClr val="F4821F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F4821F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C982620-6290-4313-8FB0-08BB7DD19E1C}"/>
              </a:ext>
            </a:extLst>
          </p:cNvPr>
          <p:cNvGrpSpPr/>
          <p:nvPr/>
        </p:nvGrpSpPr>
        <p:grpSpPr>
          <a:xfrm>
            <a:off x="975601" y="5893300"/>
            <a:ext cx="10080899" cy="739112"/>
            <a:chOff x="688224" y="4074567"/>
            <a:chExt cx="7560674" cy="554334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F2D38FD7-8430-4FA6-989D-F15B12D1866A}"/>
                </a:ext>
              </a:extLst>
            </p:cNvPr>
            <p:cNvGrpSpPr/>
            <p:nvPr/>
          </p:nvGrpSpPr>
          <p:grpSpPr>
            <a:xfrm>
              <a:off x="688224" y="4074567"/>
              <a:ext cx="7560674" cy="163499"/>
              <a:chOff x="1287528" y="5692106"/>
              <a:chExt cx="9988634" cy="216003"/>
            </a:xfrm>
          </p:grpSpPr>
          <p:graphicFrame>
            <p:nvGraphicFramePr>
              <p:cNvPr id="51" name="Object 5">
                <a:extLst>
                  <a:ext uri="{FF2B5EF4-FFF2-40B4-BE49-F238E27FC236}">
                    <a16:creationId xmlns:a16="http://schemas.microsoft.com/office/drawing/2014/main" id="{C7ADBCA6-E20C-46B8-B272-E1D04431A6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87528" y="5692106"/>
              <a:ext cx="27066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" imgW="3032280" imgH="1524240" progId="">
                      <p:embed/>
                    </p:oleObj>
                  </mc:Choice>
                  <mc:Fallback>
                    <p:oleObj name="Clip" r:id="rId2" imgW="3032280" imgH="1524240" progId="">
                      <p:embed/>
                      <p:pic>
                        <p:nvPicPr>
                          <p:cNvPr id="51" name="Object 5">
                            <a:extLst>
                              <a:ext uri="{FF2B5EF4-FFF2-40B4-BE49-F238E27FC236}">
                                <a16:creationId xmlns:a16="http://schemas.microsoft.com/office/drawing/2014/main" id="{C7ADBCA6-E20C-46B8-B272-E1D04431A66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87528" y="5692106"/>
                            <a:ext cx="27066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" name="Object 6">
                <a:extLst>
                  <a:ext uri="{FF2B5EF4-FFF2-40B4-BE49-F238E27FC236}">
                    <a16:creationId xmlns:a16="http://schemas.microsoft.com/office/drawing/2014/main" id="{CAF25E45-5650-4D3E-84D6-63366A2206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27120" y="5692106"/>
              <a:ext cx="27691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4" imgW="2881440" imgH="1904400" progId="">
                      <p:embed/>
                    </p:oleObj>
                  </mc:Choice>
                  <mc:Fallback>
                    <p:oleObj name="Clip" r:id="rId4" imgW="2881440" imgH="1904400" progId="">
                      <p:embed/>
                      <p:pic>
                        <p:nvPicPr>
                          <p:cNvPr id="52" name="Object 6">
                            <a:extLst>
                              <a:ext uri="{FF2B5EF4-FFF2-40B4-BE49-F238E27FC236}">
                                <a16:creationId xmlns:a16="http://schemas.microsoft.com/office/drawing/2014/main" id="{CAF25E45-5650-4D3E-84D6-63366A2206E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120" y="5692106"/>
                            <a:ext cx="27691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3" name="Object 7">
                <a:extLst>
                  <a:ext uri="{FF2B5EF4-FFF2-40B4-BE49-F238E27FC236}">
                    <a16:creationId xmlns:a16="http://schemas.microsoft.com/office/drawing/2014/main" id="{71C95789-A76F-4AB6-B742-BE366DC7B8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66490" y="5692106"/>
              <a:ext cx="288594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3047760" imgH="1548000" progId="">
                      <p:embed/>
                    </p:oleObj>
                  </mc:Choice>
                  <mc:Fallback>
                    <p:oleObj name="Clip" r:id="rId6" imgW="3047760" imgH="1548000" progId="">
                      <p:embed/>
                      <p:pic>
                        <p:nvPicPr>
                          <p:cNvPr id="53" name="Object 7">
                            <a:extLst>
                              <a:ext uri="{FF2B5EF4-FFF2-40B4-BE49-F238E27FC236}">
                                <a16:creationId xmlns:a16="http://schemas.microsoft.com/office/drawing/2014/main" id="{71C95789-A76F-4AB6-B742-BE366DC7B87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66490" y="5692106"/>
                            <a:ext cx="288594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4" name="Object 8">
                <a:extLst>
                  <a:ext uri="{FF2B5EF4-FFF2-40B4-BE49-F238E27FC236}">
                    <a16:creationId xmlns:a16="http://schemas.microsoft.com/office/drawing/2014/main" id="{E23A9DBC-E5C1-4E2F-B8B0-7BB16D86CE2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38198" y="5692106"/>
              <a:ext cx="27853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2879280" imgH="1920600" progId="">
                      <p:embed/>
                    </p:oleObj>
                  </mc:Choice>
                  <mc:Fallback>
                    <p:oleObj name="Clip" r:id="rId8" imgW="2879280" imgH="1920600" progId="">
                      <p:embed/>
                      <p:pic>
                        <p:nvPicPr>
                          <p:cNvPr id="54" name="Object 8">
                            <a:extLst>
                              <a:ext uri="{FF2B5EF4-FFF2-40B4-BE49-F238E27FC236}">
                                <a16:creationId xmlns:a16="http://schemas.microsoft.com/office/drawing/2014/main" id="{E23A9DBC-E5C1-4E2F-B8B0-7BB16D86CE2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8198" y="5692106"/>
                            <a:ext cx="278532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5" name="Object 9">
                <a:extLst>
                  <a:ext uri="{FF2B5EF4-FFF2-40B4-BE49-F238E27FC236}">
                    <a16:creationId xmlns:a16="http://schemas.microsoft.com/office/drawing/2014/main" id="{0F0AD922-E400-43CC-9C6C-025A8724BC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90734" y="5692109"/>
              <a:ext cx="278533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2911680" imgH="1920240" progId="">
                      <p:embed/>
                    </p:oleObj>
                  </mc:Choice>
                  <mc:Fallback>
                    <p:oleObj name="Clip" r:id="rId10" imgW="2911680" imgH="1920240" progId="">
                      <p:embed/>
                      <p:pic>
                        <p:nvPicPr>
                          <p:cNvPr id="55" name="Object 9">
                            <a:extLst>
                              <a:ext uri="{FF2B5EF4-FFF2-40B4-BE49-F238E27FC236}">
                                <a16:creationId xmlns:a16="http://schemas.microsoft.com/office/drawing/2014/main" id="{0F0AD922-E400-43CC-9C6C-025A8724BC6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0734" y="5692109"/>
                            <a:ext cx="278533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" name="Object 10">
                <a:extLst>
                  <a:ext uri="{FF2B5EF4-FFF2-40B4-BE49-F238E27FC236}">
                    <a16:creationId xmlns:a16="http://schemas.microsoft.com/office/drawing/2014/main" id="{BA2093A1-6627-47A0-8BBE-DC5F30B600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06770" y="5692106"/>
              <a:ext cx="30109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2857680" imgH="1904760" progId="">
                      <p:embed/>
                    </p:oleObj>
                  </mc:Choice>
                  <mc:Fallback>
                    <p:oleObj name="Clip" r:id="rId12" imgW="2857680" imgH="1904760" progId="">
                      <p:embed/>
                      <p:pic>
                        <p:nvPicPr>
                          <p:cNvPr id="56" name="Object 10">
                            <a:extLst>
                              <a:ext uri="{FF2B5EF4-FFF2-40B4-BE49-F238E27FC236}">
                                <a16:creationId xmlns:a16="http://schemas.microsoft.com/office/drawing/2014/main" id="{BA2093A1-6627-47A0-8BBE-DC5F30B6000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6770" y="5692106"/>
                            <a:ext cx="301092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11">
                <a:extLst>
                  <a:ext uri="{FF2B5EF4-FFF2-40B4-BE49-F238E27FC236}">
                    <a16:creationId xmlns:a16="http://schemas.microsoft.com/office/drawing/2014/main" id="{97169D3B-3859-4B25-994E-BFD26DD433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76794" y="5692106"/>
              <a:ext cx="28063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4" imgW="2927520" imgH="1904760" progId="">
                      <p:embed/>
                    </p:oleObj>
                  </mc:Choice>
                  <mc:Fallback>
                    <p:oleObj name="Clip" r:id="rId14" imgW="2927520" imgH="1904760" progId="">
                      <p:embed/>
                      <p:pic>
                        <p:nvPicPr>
                          <p:cNvPr id="57" name="Object 11">
                            <a:extLst>
                              <a:ext uri="{FF2B5EF4-FFF2-40B4-BE49-F238E27FC236}">
                                <a16:creationId xmlns:a16="http://schemas.microsoft.com/office/drawing/2014/main" id="{97169D3B-3859-4B25-994E-BFD26DD433A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6794" y="5692106"/>
                            <a:ext cx="28063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" name="Object 12">
                <a:extLst>
                  <a:ext uri="{FF2B5EF4-FFF2-40B4-BE49-F238E27FC236}">
                    <a16:creationId xmlns:a16="http://schemas.microsoft.com/office/drawing/2014/main" id="{EA279474-4B99-4605-8AE5-BF0B028A07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26364" y="5692106"/>
              <a:ext cx="25005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6" imgW="2873160" imgH="1936440" progId="">
                      <p:embed/>
                    </p:oleObj>
                  </mc:Choice>
                  <mc:Fallback>
                    <p:oleObj name="Clip" r:id="rId16" imgW="2873160" imgH="1936440" progId="">
                      <p:embed/>
                      <p:pic>
                        <p:nvPicPr>
                          <p:cNvPr id="58" name="Object 12">
                            <a:extLst>
                              <a:ext uri="{FF2B5EF4-FFF2-40B4-BE49-F238E27FC236}">
                                <a16:creationId xmlns:a16="http://schemas.microsoft.com/office/drawing/2014/main" id="{EA279474-4B99-4605-8AE5-BF0B028A076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26364" y="5692106"/>
                            <a:ext cx="25005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13">
                <a:extLst>
                  <a:ext uri="{FF2B5EF4-FFF2-40B4-BE49-F238E27FC236}">
                    <a16:creationId xmlns:a16="http://schemas.microsoft.com/office/drawing/2014/main" id="{86C07C5D-002C-4C7F-BCA8-5A971F3041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45346" y="5692106"/>
              <a:ext cx="29376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8" imgW="3017880" imgH="1890360" progId="">
                      <p:embed/>
                    </p:oleObj>
                  </mc:Choice>
                  <mc:Fallback>
                    <p:oleObj name="Clip" r:id="rId18" imgW="3017880" imgH="1890360" progId="">
                      <p:embed/>
                      <p:pic>
                        <p:nvPicPr>
                          <p:cNvPr id="59" name="Object 13">
                            <a:extLst>
                              <a:ext uri="{FF2B5EF4-FFF2-40B4-BE49-F238E27FC236}">
                                <a16:creationId xmlns:a16="http://schemas.microsoft.com/office/drawing/2014/main" id="{86C07C5D-002C-4C7F-BCA8-5A971F3041A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45346" y="5692106"/>
                            <a:ext cx="29376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0" name="Object 14">
                <a:extLst>
                  <a:ext uri="{FF2B5EF4-FFF2-40B4-BE49-F238E27FC236}">
                    <a16:creationId xmlns:a16="http://schemas.microsoft.com/office/drawing/2014/main" id="{07971D74-5560-4C6E-896B-268A7471D8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08038" y="5692106"/>
              <a:ext cx="28218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0" imgW="2995560" imgH="1936440" progId="">
                      <p:embed/>
                    </p:oleObj>
                  </mc:Choice>
                  <mc:Fallback>
                    <p:oleObj name="Clip" r:id="rId20" imgW="2995560" imgH="1936440" progId="">
                      <p:embed/>
                      <p:pic>
                        <p:nvPicPr>
                          <p:cNvPr id="60" name="Object 14">
                            <a:extLst>
                              <a:ext uri="{FF2B5EF4-FFF2-40B4-BE49-F238E27FC236}">
                                <a16:creationId xmlns:a16="http://schemas.microsoft.com/office/drawing/2014/main" id="{07971D74-5560-4C6E-896B-268A7471D88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08038" y="5692106"/>
                            <a:ext cx="282180" cy="21600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" name="Object 15">
                <a:extLst>
                  <a:ext uri="{FF2B5EF4-FFF2-40B4-BE49-F238E27FC236}">
                    <a16:creationId xmlns:a16="http://schemas.microsoft.com/office/drawing/2014/main" id="{C4C62DE3-2423-49EA-9471-A342DC876B1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11050" y="5692106"/>
              <a:ext cx="27744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2" imgW="2903760" imgH="1920600" progId="">
                      <p:embed/>
                    </p:oleObj>
                  </mc:Choice>
                  <mc:Fallback>
                    <p:oleObj name="Clip" r:id="rId22" imgW="2903760" imgH="1920600" progId="">
                      <p:embed/>
                      <p:pic>
                        <p:nvPicPr>
                          <p:cNvPr id="61" name="Object 15">
                            <a:extLst>
                              <a:ext uri="{FF2B5EF4-FFF2-40B4-BE49-F238E27FC236}">
                                <a16:creationId xmlns:a16="http://schemas.microsoft.com/office/drawing/2014/main" id="{C4C62DE3-2423-49EA-9471-A342DC876B1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11050" y="5692106"/>
                            <a:ext cx="27744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2" name="Object 16">
                <a:extLst>
                  <a:ext uri="{FF2B5EF4-FFF2-40B4-BE49-F238E27FC236}">
                    <a16:creationId xmlns:a16="http://schemas.microsoft.com/office/drawing/2014/main" id="{A32CC217-5760-4CC8-8CDB-DDB1E3BCD5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59150" y="5692106"/>
              <a:ext cx="29218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4" imgW="3056040" imgH="1927080" progId="">
                      <p:embed/>
                    </p:oleObj>
                  </mc:Choice>
                  <mc:Fallback>
                    <p:oleObj name="Clip" r:id="rId24" imgW="3056040" imgH="1927080" progId="">
                      <p:embed/>
                      <p:pic>
                        <p:nvPicPr>
                          <p:cNvPr id="62" name="Object 16">
                            <a:extLst>
                              <a:ext uri="{FF2B5EF4-FFF2-40B4-BE49-F238E27FC236}">
                                <a16:creationId xmlns:a16="http://schemas.microsoft.com/office/drawing/2014/main" id="{A32CC217-5760-4CC8-8CDB-DDB1E3BCD53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59150" y="5692106"/>
                            <a:ext cx="292188" cy="21600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3" name="Object 17">
                <a:extLst>
                  <a:ext uri="{FF2B5EF4-FFF2-40B4-BE49-F238E27FC236}">
                    <a16:creationId xmlns:a16="http://schemas.microsoft.com/office/drawing/2014/main" id="{8BDAF9AF-06CC-4DEE-8495-88BE8E6B59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57422" y="5692106"/>
              <a:ext cx="286176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6" imgW="2964960" imgH="1912680" progId="">
                      <p:embed/>
                    </p:oleObj>
                  </mc:Choice>
                  <mc:Fallback>
                    <p:oleObj name="Clip" r:id="rId26" imgW="2964960" imgH="1912680" progId="">
                      <p:embed/>
                      <p:pic>
                        <p:nvPicPr>
                          <p:cNvPr id="63" name="Object 17">
                            <a:extLst>
                              <a:ext uri="{FF2B5EF4-FFF2-40B4-BE49-F238E27FC236}">
                                <a16:creationId xmlns:a16="http://schemas.microsoft.com/office/drawing/2014/main" id="{8BDAF9AF-06CC-4DEE-8495-88BE8E6B595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57422" y="5692106"/>
                            <a:ext cx="286176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" name="Object 18">
                <a:extLst>
                  <a:ext uri="{FF2B5EF4-FFF2-40B4-BE49-F238E27FC236}">
                    <a16:creationId xmlns:a16="http://schemas.microsoft.com/office/drawing/2014/main" id="{2B3EA348-E5FF-456C-B088-E145C85B13E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206050" y="5692106"/>
              <a:ext cx="28012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8" imgW="2919600" imgH="1904400" progId="">
                      <p:embed/>
                    </p:oleObj>
                  </mc:Choice>
                  <mc:Fallback>
                    <p:oleObj name="Clip" r:id="rId28" imgW="2919600" imgH="1904400" progId="">
                      <p:embed/>
                      <p:pic>
                        <p:nvPicPr>
                          <p:cNvPr id="64" name="Object 18">
                            <a:extLst>
                              <a:ext uri="{FF2B5EF4-FFF2-40B4-BE49-F238E27FC236}">
                                <a16:creationId xmlns:a16="http://schemas.microsoft.com/office/drawing/2014/main" id="{2B3EA348-E5FF-456C-B088-E145C85B13E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06050" y="5692106"/>
                            <a:ext cx="28012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5" name="Object 19">
                <a:extLst>
                  <a:ext uri="{FF2B5EF4-FFF2-40B4-BE49-F238E27FC236}">
                    <a16:creationId xmlns:a16="http://schemas.microsoft.com/office/drawing/2014/main" id="{7E01DCE2-964E-4B29-B076-9235D2DBF7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55110" y="5692106"/>
              <a:ext cx="283344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0" imgW="2871720" imgH="1896840" progId="">
                      <p:embed/>
                    </p:oleObj>
                  </mc:Choice>
                  <mc:Fallback>
                    <p:oleObj name="Clip" r:id="rId30" imgW="2871720" imgH="1896840" progId="">
                      <p:embed/>
                      <p:pic>
                        <p:nvPicPr>
                          <p:cNvPr id="65" name="Object 19">
                            <a:extLst>
                              <a:ext uri="{FF2B5EF4-FFF2-40B4-BE49-F238E27FC236}">
                                <a16:creationId xmlns:a16="http://schemas.microsoft.com/office/drawing/2014/main" id="{7E01DCE2-964E-4B29-B076-9235D2DBF73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555110" y="5692106"/>
                            <a:ext cx="283344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" name="Object 20">
                <a:extLst>
                  <a:ext uri="{FF2B5EF4-FFF2-40B4-BE49-F238E27FC236}">
                    <a16:creationId xmlns:a16="http://schemas.microsoft.com/office/drawing/2014/main" id="{45A256E5-48D5-4A24-BD54-A90B283FFC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7386" y="5692106"/>
              <a:ext cx="23797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997280" imgH="1996920" progId="">
                      <p:embed/>
                    </p:oleObj>
                  </mc:Choice>
                  <mc:Fallback>
                    <p:oleObj name="Clip" r:id="rId32" imgW="1997280" imgH="1996920" progId="">
                      <p:embed/>
                      <p:pic>
                        <p:nvPicPr>
                          <p:cNvPr id="66" name="Object 20">
                            <a:extLst>
                              <a:ext uri="{FF2B5EF4-FFF2-40B4-BE49-F238E27FC236}">
                                <a16:creationId xmlns:a16="http://schemas.microsoft.com/office/drawing/2014/main" id="{45A256E5-48D5-4A24-BD54-A90B283FFC4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7386" y="5692106"/>
                            <a:ext cx="237978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22">
                <a:extLst>
                  <a:ext uri="{FF2B5EF4-FFF2-40B4-BE49-F238E27FC236}">
                    <a16:creationId xmlns:a16="http://schemas.microsoft.com/office/drawing/2014/main" id="{94DC267C-42C2-4C75-8865-7A9F0FBF68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8996" y="5692106"/>
              <a:ext cx="25312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4" imgW="2881440" imgH="1904760" progId="">
                      <p:embed/>
                    </p:oleObj>
                  </mc:Choice>
                  <mc:Fallback>
                    <p:oleObj name="Clip" r:id="rId34" imgW="2881440" imgH="1904760" progId="">
                      <p:embed/>
                      <p:pic>
                        <p:nvPicPr>
                          <p:cNvPr id="67" name="Object 22">
                            <a:extLst>
                              <a:ext uri="{FF2B5EF4-FFF2-40B4-BE49-F238E27FC236}">
                                <a16:creationId xmlns:a16="http://schemas.microsoft.com/office/drawing/2014/main" id="{94DC267C-42C2-4C75-8865-7A9F0FBF681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88996" y="5692106"/>
                            <a:ext cx="253122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8" name="Object 24">
                <a:extLst>
                  <a:ext uri="{FF2B5EF4-FFF2-40B4-BE49-F238E27FC236}">
                    <a16:creationId xmlns:a16="http://schemas.microsoft.com/office/drawing/2014/main" id="{6CD6C633-FB33-4536-AD8E-2C5AF5AC36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42624" y="5692106"/>
              <a:ext cx="27744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6" imgW="2873520" imgH="1928520" progId="">
                      <p:embed/>
                    </p:oleObj>
                  </mc:Choice>
                  <mc:Fallback>
                    <p:oleObj name="Clip" r:id="rId36" imgW="2873520" imgH="1928520" progId="">
                      <p:embed/>
                      <p:pic>
                        <p:nvPicPr>
                          <p:cNvPr id="68" name="Object 24">
                            <a:extLst>
                              <a:ext uri="{FF2B5EF4-FFF2-40B4-BE49-F238E27FC236}">
                                <a16:creationId xmlns:a16="http://schemas.microsoft.com/office/drawing/2014/main" id="{6CD6C633-FB33-4536-AD8E-2C5AF5AC365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42624" y="5692106"/>
                            <a:ext cx="277440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9" name="Picture 27" descr="flag_malaysia">
                <a:extLst>
                  <a:ext uri="{FF2B5EF4-FFF2-40B4-BE49-F238E27FC236}">
                    <a16:creationId xmlns:a16="http://schemas.microsoft.com/office/drawing/2014/main" id="{A1F075A7-3192-44FE-AA9E-ABE56FF381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7113790" y="5692106"/>
                <a:ext cx="259902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0" name="Picture 28" descr="turkey-flag">
                <a:extLst>
                  <a:ext uri="{FF2B5EF4-FFF2-40B4-BE49-F238E27FC236}">
                    <a16:creationId xmlns:a16="http://schemas.microsoft.com/office/drawing/2014/main" id="{A0A2ACDB-0C5A-4BBA-83E2-017BA0EB80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10214296" y="5692106"/>
                <a:ext cx="257058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1" name="Picture 10" descr="chinaJPG">
                <a:extLst>
                  <a:ext uri="{FF2B5EF4-FFF2-40B4-BE49-F238E27FC236}">
                    <a16:creationId xmlns:a16="http://schemas.microsoft.com/office/drawing/2014/main" id="{8689E2D2-76D8-4721-8141-C2F3FCD5C9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/>
              <a:stretch>
                <a:fillRect/>
              </a:stretch>
            </p:blipFill>
            <p:spPr bwMode="auto">
              <a:xfrm>
                <a:off x="3117536" y="5692106"/>
                <a:ext cx="304266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2" name="Picture 125" descr="https://encrypted-tbn3.gstatic.com/images?q=tbn:ANd9GcTT-HHBNqX2dJjSDIxP2fkKF2uuNDzGxcE3GHMEnlkt1xbDnslP-ZvZnz0">
                <a:extLst>
                  <a:ext uri="{FF2B5EF4-FFF2-40B4-BE49-F238E27FC236}">
                    <a16:creationId xmlns:a16="http://schemas.microsoft.com/office/drawing/2014/main" id="{C44A4AB8-9A7C-45C4-8062-88744951B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0540286" y="5692106"/>
                <a:ext cx="324000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https://encrypted-tbn2.gstatic.com/images?q=tbn:ANd9GcSJNWYO2SB5ObY685iIZbG-oimia-NKBSGPz0d4RlDM2L3QtsT9ec3P5Ta-">
                <a:extLst>
                  <a:ext uri="{FF2B5EF4-FFF2-40B4-BE49-F238E27FC236}">
                    <a16:creationId xmlns:a16="http://schemas.microsoft.com/office/drawing/2014/main" id="{90A687F8-E0D4-45DF-A4E1-1EC759AC53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3226" y="5692106"/>
                <a:ext cx="342936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55" descr="https://upload.wikimedia.org/wikipedia/commons/thumb/b/bc/Flag_of_Finland.svg/langfr-225px-Flag_of_Finland.svg.png">
                <a:extLst>
                  <a:ext uri="{FF2B5EF4-FFF2-40B4-BE49-F238E27FC236}">
                    <a16:creationId xmlns:a16="http://schemas.microsoft.com/office/drawing/2014/main" id="{9F95FCAB-9835-43E7-AD4A-87D832F08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5662" y="5692106"/>
                <a:ext cx="352176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2BD8FE53-C9E5-4E92-BB8B-C2D00013A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253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AB152037-D4FF-455E-B7DF-77CA4A76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4016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2CBE967B-4248-415C-BD41-2E2AFA023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027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8" name="Image 77">
                <a:extLst>
                  <a:ext uri="{FF2B5EF4-FFF2-40B4-BE49-F238E27FC236}">
                    <a16:creationId xmlns:a16="http://schemas.microsoft.com/office/drawing/2014/main" id="{17E62D9E-A70D-47C1-92BA-50AC5F32D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97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A09ABD48-9933-499D-85FF-492902F0250B}"/>
                </a:ext>
              </a:extLst>
            </p:cNvPr>
            <p:cNvGrpSpPr/>
            <p:nvPr/>
          </p:nvGrpSpPr>
          <p:grpSpPr>
            <a:xfrm>
              <a:off x="2922140" y="4442875"/>
              <a:ext cx="2435556" cy="186026"/>
              <a:chOff x="2035703" y="4429304"/>
              <a:chExt cx="2435556" cy="186026"/>
            </a:xfrm>
          </p:grpSpPr>
          <p:pic>
            <p:nvPicPr>
              <p:cNvPr id="47" name="Picture 38">
                <a:extLst>
                  <a:ext uri="{FF2B5EF4-FFF2-40B4-BE49-F238E27FC236}">
                    <a16:creationId xmlns:a16="http://schemas.microsoft.com/office/drawing/2014/main" id="{0F21400F-B970-43B3-AADC-9C145115E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703" y="4440569"/>
                <a:ext cx="569614" cy="163496"/>
              </a:xfrm>
              <a:prstGeom prst="rect">
                <a:avLst/>
              </a:prstGeom>
            </p:spPr>
          </p:pic>
          <p:pic>
            <p:nvPicPr>
              <p:cNvPr id="48" name="Picture 40">
                <a:extLst>
                  <a:ext uri="{FF2B5EF4-FFF2-40B4-BE49-F238E27FC236}">
                    <a16:creationId xmlns:a16="http://schemas.microsoft.com/office/drawing/2014/main" id="{69157669-C61E-4BC6-B3DB-E06D3D528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0224" y="4446207"/>
                <a:ext cx="398250" cy="152220"/>
              </a:xfrm>
              <a:prstGeom prst="rect">
                <a:avLst/>
              </a:prstGeom>
            </p:spPr>
          </p:pic>
          <p:pic>
            <p:nvPicPr>
              <p:cNvPr id="49" name="Picture 42">
                <a:extLst>
                  <a:ext uri="{FF2B5EF4-FFF2-40B4-BE49-F238E27FC236}">
                    <a16:creationId xmlns:a16="http://schemas.microsoft.com/office/drawing/2014/main" id="{BDF54499-1B92-4917-94F4-787789DB1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555" y="4443131"/>
                <a:ext cx="431853" cy="158373"/>
              </a:xfrm>
              <a:prstGeom prst="rect">
                <a:avLst/>
              </a:prstGeom>
            </p:spPr>
          </p:pic>
          <p:pic>
            <p:nvPicPr>
              <p:cNvPr id="50" name="Picture 44">
                <a:extLst>
                  <a:ext uri="{FF2B5EF4-FFF2-40B4-BE49-F238E27FC236}">
                    <a16:creationId xmlns:a16="http://schemas.microsoft.com/office/drawing/2014/main" id="{2E9A9E5A-8D46-410D-8277-562CD8BCA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2582" y="4429304"/>
                <a:ext cx="438677" cy="1860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0231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A342C-0AAF-B049-AA35-4D72CBCD2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6" y="1683044"/>
            <a:ext cx="10363200" cy="43078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34DEE-5E8A-6046-ADDD-8E1D8B259E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017082" cy="988406"/>
          </a:xfrm>
        </p:spPr>
        <p:txBody>
          <a:bodyPr/>
          <a:lstStyle/>
          <a:p>
            <a:r>
              <a:rPr lang="en-US" dirty="0"/>
              <a:t>EVOLUTION OF PV INSTALLATIONS IN ASIA Pacific per segment </a:t>
            </a:r>
          </a:p>
        </p:txBody>
      </p:sp>
    </p:spTree>
    <p:extLst>
      <p:ext uri="{BB962C8B-B14F-4D97-AF65-F5344CB8AC3E}">
        <p14:creationId xmlns:p14="http://schemas.microsoft.com/office/powerpoint/2010/main" val="525346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A6CEFD-FACB-6F4C-BCE4-A43180F1C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1456106"/>
            <a:ext cx="10363200" cy="45313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9B54B-9633-3147-AD86-BE932D6EB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PV INSTALLATIONS IN EUROPE per segment </a:t>
            </a:r>
          </a:p>
        </p:txBody>
      </p:sp>
    </p:spTree>
    <p:extLst>
      <p:ext uri="{BB962C8B-B14F-4D97-AF65-F5344CB8AC3E}">
        <p14:creationId xmlns:p14="http://schemas.microsoft.com/office/powerpoint/2010/main" val="115735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181713-515F-6641-92B2-4D825F523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2" y="1621790"/>
            <a:ext cx="10363200" cy="43688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86275-C3A9-FF42-82B4-8FDF19AE27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245682" cy="988406"/>
          </a:xfrm>
        </p:spPr>
        <p:txBody>
          <a:bodyPr/>
          <a:lstStyle/>
          <a:p>
            <a:r>
              <a:rPr lang="en-US" dirty="0"/>
              <a:t>EVOLUTION OF PV INSTALLATIONS IN AFRICA and the middle east per segment </a:t>
            </a:r>
          </a:p>
        </p:txBody>
      </p:sp>
    </p:spTree>
    <p:extLst>
      <p:ext uri="{BB962C8B-B14F-4D97-AF65-F5344CB8AC3E}">
        <p14:creationId xmlns:p14="http://schemas.microsoft.com/office/powerpoint/2010/main" val="3722240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2F390-D420-8D47-873C-58A3AC055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9" y="1496060"/>
            <a:ext cx="9067800" cy="47294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8610F-CCEF-7343-B523-8A2E3B57D4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306642" cy="988406"/>
          </a:xfrm>
        </p:spPr>
        <p:txBody>
          <a:bodyPr/>
          <a:lstStyle/>
          <a:p>
            <a:r>
              <a:rPr lang="en-US" dirty="0"/>
              <a:t>EVOLUTION OF MARKET INCENTIVES AND ENABLERS- 2010, 2015, 2021</a:t>
            </a:r>
          </a:p>
        </p:txBody>
      </p:sp>
    </p:spTree>
    <p:extLst>
      <p:ext uri="{BB962C8B-B14F-4D97-AF65-F5344CB8AC3E}">
        <p14:creationId xmlns:p14="http://schemas.microsoft.com/office/powerpoint/2010/main" val="942031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620971-50B7-9A42-B1E5-88BA856F7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628140"/>
            <a:ext cx="5960110" cy="42951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CB991F-C100-D045-91FF-155EBD6721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Main drivers of the distributed PV Market in 2021 </a:t>
            </a:r>
          </a:p>
        </p:txBody>
      </p:sp>
    </p:spTree>
    <p:extLst>
      <p:ext uri="{BB962C8B-B14F-4D97-AF65-F5344CB8AC3E}">
        <p14:creationId xmlns:p14="http://schemas.microsoft.com/office/powerpoint/2010/main" val="4126198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C884E-7E99-4B4F-978A-82D462A19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621108"/>
            <a:ext cx="5960110" cy="42951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86013-E955-6E4D-9B24-03C8961AD2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Main drivers of the centralized PV market in 2021</a:t>
            </a:r>
          </a:p>
        </p:txBody>
      </p:sp>
    </p:spTree>
    <p:extLst>
      <p:ext uri="{BB962C8B-B14F-4D97-AF65-F5344CB8AC3E}">
        <p14:creationId xmlns:p14="http://schemas.microsoft.com/office/powerpoint/2010/main" val="1927696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F840A0-EF45-3D4D-BD30-923EA2C9A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51280"/>
            <a:ext cx="8420100" cy="53162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575C9-0818-9F4F-A634-D15E049842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SYSTEM VALUE CHAIN (EXAMPLE OF CRYSTALLINE SILICON PV TECHNOLOGY)</a:t>
            </a:r>
          </a:p>
        </p:txBody>
      </p:sp>
    </p:spTree>
    <p:extLst>
      <p:ext uri="{BB962C8B-B14F-4D97-AF65-F5344CB8AC3E}">
        <p14:creationId xmlns:p14="http://schemas.microsoft.com/office/powerpoint/2010/main" val="3128677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ACE732-B9CC-334A-A370-C31F8216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891030"/>
            <a:ext cx="5960110" cy="393319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57B50-A7A3-044C-904A-718B94E3B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9068642" cy="988406"/>
          </a:xfrm>
        </p:spPr>
        <p:txBody>
          <a:bodyPr/>
          <a:lstStyle/>
          <a:p>
            <a:r>
              <a:rPr lang="en-US" dirty="0"/>
              <a:t>PV SYSTEM VALUE CHAIN (EXAMPLE OF CRYSTALLINE SILICON PV TECHNOLOGY)</a:t>
            </a:r>
          </a:p>
        </p:txBody>
      </p:sp>
    </p:spTree>
    <p:extLst>
      <p:ext uri="{BB962C8B-B14F-4D97-AF65-F5344CB8AC3E}">
        <p14:creationId xmlns:p14="http://schemas.microsoft.com/office/powerpoint/2010/main" val="2442628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0E2E8-B49F-984E-8A3F-4329A33E3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895036"/>
            <a:ext cx="5960110" cy="39090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71371E-29E7-DA49-A82A-212281F03A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9068642" cy="988406"/>
          </a:xfrm>
        </p:spPr>
        <p:txBody>
          <a:bodyPr/>
          <a:lstStyle/>
          <a:p>
            <a:r>
              <a:rPr lang="en-US" dirty="0"/>
              <a:t>PV SYSTEM VALUE CHAIN (EXAMPLE OF CRYSTALLINE SILICON PV TECHNOLOGY)</a:t>
            </a:r>
          </a:p>
        </p:txBody>
      </p:sp>
    </p:spTree>
    <p:extLst>
      <p:ext uri="{BB962C8B-B14F-4D97-AF65-F5344CB8AC3E}">
        <p14:creationId xmlns:p14="http://schemas.microsoft.com/office/powerpoint/2010/main" val="1874781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EDE3B7-D268-0549-9D76-E7F10893C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402080"/>
            <a:ext cx="5960110" cy="46329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BCF7B-AB8F-5345-A777-D24DC15128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Share of PV Cell Production in 2021</a:t>
            </a:r>
          </a:p>
        </p:txBody>
      </p:sp>
    </p:spTree>
    <p:extLst>
      <p:ext uri="{BB962C8B-B14F-4D97-AF65-F5344CB8AC3E}">
        <p14:creationId xmlns:p14="http://schemas.microsoft.com/office/powerpoint/2010/main" val="24302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3571BA-99C5-4A52-A4E2-0A87EAE4A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Disclaimer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D4DEBF31-CA5E-4F47-81A1-2171A6B048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3014" y="1182278"/>
            <a:ext cx="11223039" cy="4448015"/>
          </a:xfrm>
          <a:noFill/>
        </p:spPr>
        <p:txBody>
          <a:bodyPr/>
          <a:lstStyle/>
          <a:p>
            <a:r>
              <a:rPr lang="en-US" dirty="0"/>
              <a:t>Data for non-IEA PVPS countries are provided by official contacts or experts in the relevant countries. </a:t>
            </a:r>
          </a:p>
          <a:p>
            <a:r>
              <a:rPr lang="en-US" dirty="0"/>
              <a:t>Data are valid at the date of publication and should be considered as estimates in several countries due to the publication date.</a:t>
            </a:r>
          </a:p>
          <a:p>
            <a:r>
              <a:rPr lang="en-US" dirty="0"/>
              <a:t>Please mention our references if you use these figures.</a:t>
            </a:r>
          </a:p>
        </p:txBody>
      </p:sp>
    </p:spTree>
    <p:extLst>
      <p:ext uri="{BB962C8B-B14F-4D97-AF65-F5344CB8AC3E}">
        <p14:creationId xmlns:p14="http://schemas.microsoft.com/office/powerpoint/2010/main" val="1559927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CB2BD5-B477-A148-8319-14B5138C5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Share of PV Module Production in 2021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7473F-5930-D14D-B182-580BFBDC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09" y="1433830"/>
            <a:ext cx="5960110" cy="45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94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E7721F-2973-9243-90CF-6E39798B8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80" y="1541780"/>
            <a:ext cx="5019040" cy="48361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BAF0-79C0-B544-B9DB-5B66508E86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MODULE PRODUCTION PER TECHNOLOGY IN IEA PVPS COUNTRIES IN 2021</a:t>
            </a:r>
          </a:p>
        </p:txBody>
      </p:sp>
    </p:spTree>
    <p:extLst>
      <p:ext uri="{BB962C8B-B14F-4D97-AF65-F5344CB8AC3E}">
        <p14:creationId xmlns:p14="http://schemas.microsoft.com/office/powerpoint/2010/main" val="478529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4DDFC-98CB-284A-8264-3F0297EAE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90" y="1582420"/>
            <a:ext cx="9067800" cy="46583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EC2935-979F-9C42-8182-EDB29377C9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YEARLY PV INSTALLATION, MODULE PV PRODUCTION AND MODULE PRODUCTION CAPACITY 2011-2021 (</a:t>
            </a:r>
            <a:r>
              <a:rPr lang="en-US" dirty="0" err="1"/>
              <a:t>GWp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9306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04BD5E-324F-7846-99CD-7B7D3E976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1" y="1998200"/>
            <a:ext cx="10363200" cy="35356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889BD-2920-5245-BEBA-929A52795D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6554042" cy="988406"/>
          </a:xfrm>
        </p:spPr>
        <p:txBody>
          <a:bodyPr/>
          <a:lstStyle/>
          <a:p>
            <a:r>
              <a:rPr lang="en-US" dirty="0"/>
              <a:t>OVERVIEW OF DOWNSTREAM SECTOR (UTILITY PV APPLICATION)</a:t>
            </a:r>
          </a:p>
        </p:txBody>
      </p:sp>
    </p:spTree>
    <p:extLst>
      <p:ext uri="{BB962C8B-B14F-4D97-AF65-F5344CB8AC3E}">
        <p14:creationId xmlns:p14="http://schemas.microsoft.com/office/powerpoint/2010/main" val="584387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8ED927-8EF7-4A0F-B371-3292100554B6}"/>
              </a:ext>
            </a:extLst>
          </p:cNvPr>
          <p:cNvSpPr/>
          <p:nvPr/>
        </p:nvSpPr>
        <p:spPr>
          <a:xfrm>
            <a:off x="174929" y="405380"/>
            <a:ext cx="1445442" cy="333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B9252-9AD1-904B-A9FB-219DF1C3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6" y="1285240"/>
            <a:ext cx="10363200" cy="471424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7176C-619A-224E-8BF3-EFF027A62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30000" dirty="0"/>
              <a:t>2</a:t>
            </a:r>
            <a:r>
              <a:rPr lang="en-US" dirty="0"/>
              <a:t> EMISSIONS AVOIDED BY PV [MT CO</a:t>
            </a:r>
            <a:r>
              <a:rPr lang="en-US" baseline="30000" dirty="0"/>
              <a:t>2,eq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122716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F2CA2-8F21-3D45-9A19-0CBD8F458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20" y="1437640"/>
            <a:ext cx="5646420" cy="50190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E0333-8F92-AE46-B9A3-E1DD0C06B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AVOIDED CO</a:t>
            </a:r>
            <a:r>
              <a:rPr lang="en-US" baseline="30000" dirty="0"/>
              <a:t>2</a:t>
            </a:r>
            <a:r>
              <a:rPr lang="en-US" dirty="0"/>
              <a:t> EMISSIONS AS PERCENTAGE OF ELECTRICITY SECTOR TOTAL EMISSIONS </a:t>
            </a:r>
          </a:p>
        </p:txBody>
      </p:sp>
    </p:spTree>
    <p:extLst>
      <p:ext uri="{BB962C8B-B14F-4D97-AF65-F5344CB8AC3E}">
        <p14:creationId xmlns:p14="http://schemas.microsoft.com/office/powerpoint/2010/main" val="479222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431091-067C-6345-9E9A-64A4CD3046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AVOIDED CO</a:t>
            </a:r>
            <a:r>
              <a:rPr lang="en-US" baseline="30000" dirty="0"/>
              <a:t>2</a:t>
            </a:r>
            <a:r>
              <a:rPr lang="en-US" dirty="0"/>
              <a:t> EMISSIONS AS PERCENTAGE OF ENERGY SECTOR TOTAL EMISSIONS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EA1B9-AF86-4A42-BF68-FDC5F2689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80" y="1731010"/>
            <a:ext cx="5019040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651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39CE2E-D462-ED49-A7DE-F7634F9A2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1005840"/>
            <a:ext cx="10363200" cy="51206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1AAC3-E916-5847-B5D1-2F52EE9EB5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BUSINESS VALUE OF THE PV MARKET IN 2021 </a:t>
            </a:r>
          </a:p>
        </p:txBody>
      </p:sp>
    </p:spTree>
    <p:extLst>
      <p:ext uri="{BB962C8B-B14F-4D97-AF65-F5344CB8AC3E}">
        <p14:creationId xmlns:p14="http://schemas.microsoft.com/office/powerpoint/2010/main" val="4221472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2410E-88D1-3C46-8576-C3F608B76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2"/>
          <a:stretch/>
        </p:blipFill>
        <p:spPr>
          <a:xfrm>
            <a:off x="3586480" y="1493520"/>
            <a:ext cx="5019040" cy="459639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12AFA-853E-694D-BE46-A8A1E80FA0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CONTRIBUTION TO GLOBAL GDP OF PV BUSINESS VALUE AND ENERGY SECTOR INVESTMENTS</a:t>
            </a:r>
          </a:p>
        </p:txBody>
      </p:sp>
    </p:spTree>
    <p:extLst>
      <p:ext uri="{BB962C8B-B14F-4D97-AF65-F5344CB8AC3E}">
        <p14:creationId xmlns:p14="http://schemas.microsoft.com/office/powerpoint/2010/main" val="3747116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A6398-AB11-B644-A940-F6D9D8830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80" y="1263650"/>
            <a:ext cx="5019040" cy="4978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80CC4C-5FAE-3144-8AA7-D176D8D838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Absolute PV industrial business value in 2021 </a:t>
            </a:r>
          </a:p>
        </p:txBody>
      </p:sp>
    </p:spTree>
    <p:extLst>
      <p:ext uri="{BB962C8B-B14F-4D97-AF65-F5344CB8AC3E}">
        <p14:creationId xmlns:p14="http://schemas.microsoft.com/office/powerpoint/2010/main" val="123405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7E691F-062D-3E40-B7D2-30F514D080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CUMULATIVE PV INSTALLATIONS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1D02A-A4A0-4046-A891-8EB9FCEA9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8" y="1495445"/>
            <a:ext cx="10363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2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DF15F-BB87-7F49-9229-F7E11F648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80" y="1209040"/>
            <a:ext cx="5019040" cy="52019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52CEE-3118-8648-8EE4-4E6E63554E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8" y="291754"/>
            <a:ext cx="10364042" cy="579689"/>
          </a:xfrm>
        </p:spPr>
        <p:txBody>
          <a:bodyPr/>
          <a:lstStyle/>
          <a:p>
            <a:r>
              <a:rPr lang="en-US" dirty="0"/>
              <a:t>PV industrial business value along the value chain in 2021 </a:t>
            </a:r>
          </a:p>
        </p:txBody>
      </p:sp>
    </p:spTree>
    <p:extLst>
      <p:ext uri="{BB962C8B-B14F-4D97-AF65-F5344CB8AC3E}">
        <p14:creationId xmlns:p14="http://schemas.microsoft.com/office/powerpoint/2010/main" val="1695548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DE5D8-3BC0-214E-A8F8-F94901A09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80" y="1300480"/>
            <a:ext cx="5019040" cy="4958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D7571-E9D0-A647-BF2B-AFF4213151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industrial business value as share of GDP in 2021 </a:t>
            </a:r>
          </a:p>
        </p:txBody>
      </p:sp>
    </p:spTree>
    <p:extLst>
      <p:ext uri="{BB962C8B-B14F-4D97-AF65-F5344CB8AC3E}">
        <p14:creationId xmlns:p14="http://schemas.microsoft.com/office/powerpoint/2010/main" val="2154011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70206-8C0A-624A-9579-D3647C86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446530"/>
            <a:ext cx="9067800" cy="45694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BC00F-B137-6B41-AACB-EA1A0F5EFF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EMPLOYMENT IN PV PER COUNTRY </a:t>
            </a:r>
          </a:p>
        </p:txBody>
      </p:sp>
    </p:spTree>
    <p:extLst>
      <p:ext uri="{BB962C8B-B14F-4D97-AF65-F5344CB8AC3E}">
        <p14:creationId xmlns:p14="http://schemas.microsoft.com/office/powerpoint/2010/main" val="541777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9E65C7-842D-C442-9D2E-3E87D35C4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250950"/>
            <a:ext cx="10363200" cy="47752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ABC72-79B2-7E4A-A0A4-F5AB23777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MDOULES SPOT PRICES LEARNING CURVE (1992-2021)</a:t>
            </a:r>
          </a:p>
        </p:txBody>
      </p:sp>
    </p:spTree>
    <p:extLst>
      <p:ext uri="{BB962C8B-B14F-4D97-AF65-F5344CB8AC3E}">
        <p14:creationId xmlns:p14="http://schemas.microsoft.com/office/powerpoint/2010/main" val="3961051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4663F-1415-B74D-BF63-E0C0A83D0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4" y="1428750"/>
            <a:ext cx="10363200" cy="4450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2B979-30CF-F04D-9BFA-A8AC424112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PV MODULES PRICES RANGE IN USD/W </a:t>
            </a:r>
          </a:p>
        </p:txBody>
      </p:sp>
    </p:spTree>
    <p:extLst>
      <p:ext uri="{BB962C8B-B14F-4D97-AF65-F5344CB8AC3E}">
        <p14:creationId xmlns:p14="http://schemas.microsoft.com/office/powerpoint/2010/main" val="1118706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505BD7-7574-A748-A417-B0958EB1A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4" y="1644846"/>
            <a:ext cx="10363200" cy="40436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E8B2-1ABB-E541-86D0-AB9ED32A3F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INDICATIVE MODULE PRICES IN REPORTING COUNTRIES </a:t>
            </a:r>
          </a:p>
        </p:txBody>
      </p:sp>
    </p:spTree>
    <p:extLst>
      <p:ext uri="{BB962C8B-B14F-4D97-AF65-F5344CB8AC3E}">
        <p14:creationId xmlns:p14="http://schemas.microsoft.com/office/powerpoint/2010/main" val="1576407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49F81-463F-F04E-AF62-F949ECD4E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254760"/>
            <a:ext cx="10363200" cy="47142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61E93-3FE5-5843-98CE-1852F6AE5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2021 PV MARKET COSTS RANGES</a:t>
            </a:r>
          </a:p>
        </p:txBody>
      </p:sp>
    </p:spTree>
    <p:extLst>
      <p:ext uri="{BB962C8B-B14F-4D97-AF65-F5344CB8AC3E}">
        <p14:creationId xmlns:p14="http://schemas.microsoft.com/office/powerpoint/2010/main" val="2763251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58F3B-224C-C344-B082-CC8C9118B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" y="1684020"/>
            <a:ext cx="9067800" cy="4800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EC898-A077-BE42-8781-60551B72B5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RESIDENTIAL AND GROUND-MOUNTED SYSTEMS PRICE RANGE 2012 - 2021 (USD/W) </a:t>
            </a:r>
          </a:p>
        </p:txBody>
      </p:sp>
    </p:spTree>
    <p:extLst>
      <p:ext uri="{BB962C8B-B14F-4D97-AF65-F5344CB8AC3E}">
        <p14:creationId xmlns:p14="http://schemas.microsoft.com/office/powerpoint/2010/main" val="88981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1BB6FF-4599-5F4C-8DB1-4303EDA2B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8" y="1407160"/>
            <a:ext cx="10363200" cy="47142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EF72B-435E-0C44-A853-955768CE7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INDICATIVE INSTALLED SYSTEM PRICES IN SELECTED IEA PVPS REPORTING COUNTRIES IN 2021 </a:t>
            </a:r>
          </a:p>
        </p:txBody>
      </p:sp>
    </p:spTree>
    <p:extLst>
      <p:ext uri="{BB962C8B-B14F-4D97-AF65-F5344CB8AC3E}">
        <p14:creationId xmlns:p14="http://schemas.microsoft.com/office/powerpoint/2010/main" val="37725572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C2D10-2749-6843-A8C4-4D254AD74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24" y="1371600"/>
            <a:ext cx="9281160" cy="51206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9B6D3-F805-C346-8072-DBE04DD87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LCOE OF PV ELECTRICITY AS A FUNCTION OF SOLAR IRRADIANCE &amp; RETAIL PRICES IN KEY MARKETS* </a:t>
            </a:r>
          </a:p>
        </p:txBody>
      </p:sp>
    </p:spTree>
    <p:extLst>
      <p:ext uri="{BB962C8B-B14F-4D97-AF65-F5344CB8AC3E}">
        <p14:creationId xmlns:p14="http://schemas.microsoft.com/office/powerpoint/2010/main" val="208911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4F0146-9B9C-BB4E-BC67-414D3E589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316263"/>
            <a:ext cx="10363200" cy="47752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47011-1071-CA42-914E-AAB009B8C4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PENETRATION PER CAPITA IN 2021</a:t>
            </a:r>
          </a:p>
        </p:txBody>
      </p:sp>
    </p:spTree>
    <p:extLst>
      <p:ext uri="{BB962C8B-B14F-4D97-AF65-F5344CB8AC3E}">
        <p14:creationId xmlns:p14="http://schemas.microsoft.com/office/powerpoint/2010/main" val="4847155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19B88A-B92A-DD45-A2A2-952BA9125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56" y="1671320"/>
            <a:ext cx="9067800" cy="440944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8086E8-C3CC-FE40-BE6E-7D38615E3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931482" cy="988406"/>
          </a:xfrm>
        </p:spPr>
        <p:txBody>
          <a:bodyPr/>
          <a:lstStyle/>
          <a:p>
            <a:r>
              <a:rPr lang="en-US" dirty="0"/>
              <a:t>NORMALISED LCOE FOR SOLAR PV BASED ON LOWEST* PPA PRICES 2016 - Q4 2021</a:t>
            </a:r>
          </a:p>
        </p:txBody>
      </p:sp>
    </p:spTree>
    <p:extLst>
      <p:ext uri="{BB962C8B-B14F-4D97-AF65-F5344CB8AC3E}">
        <p14:creationId xmlns:p14="http://schemas.microsoft.com/office/powerpoint/2010/main" val="2507659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8086E8-C3CC-FE40-BE6E-7D38615E3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8931482" cy="988406"/>
          </a:xfrm>
        </p:spPr>
        <p:txBody>
          <a:bodyPr/>
          <a:lstStyle/>
          <a:p>
            <a:r>
              <a:rPr lang="en-US" dirty="0"/>
              <a:t>NORMALISED LCOE FOR SOLAR PV BASED ON RECENT PPA PRICES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9CF18-2B73-E44B-B07E-4C450649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66" y="1659208"/>
            <a:ext cx="9085580" cy="455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999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57654A-2342-E44E-BAB2-F12C5E8C9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1045210"/>
            <a:ext cx="10363200" cy="51409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B243D-8A9C-C745-859C-D9D339215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CONTRIBUTION TO ELECTRICITY DEMAND 2021 </a:t>
            </a:r>
          </a:p>
        </p:txBody>
      </p:sp>
    </p:spTree>
    <p:extLst>
      <p:ext uri="{BB962C8B-B14F-4D97-AF65-F5344CB8AC3E}">
        <p14:creationId xmlns:p14="http://schemas.microsoft.com/office/powerpoint/2010/main" val="3347020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53668C-C0AE-EA40-8C27-0EBE9988E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2040890"/>
            <a:ext cx="5960110" cy="38849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2B3AF-70D8-1B43-BA3F-D58EC369A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SHARE OF RENEWABLE IN THE GLOBAL ELECTRICITY PRODUCTION IN 2021</a:t>
            </a:r>
          </a:p>
        </p:txBody>
      </p:sp>
    </p:spTree>
    <p:extLst>
      <p:ext uri="{BB962C8B-B14F-4D97-AF65-F5344CB8AC3E}">
        <p14:creationId xmlns:p14="http://schemas.microsoft.com/office/powerpoint/2010/main" val="2391789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BBD6C2-FE92-B643-B373-2BA88F3C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977296"/>
            <a:ext cx="5960110" cy="39573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7D779-9CBA-8843-BDDE-95FB6C653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RENEWABLE INSTALLED CAPACITY IN 2021</a:t>
            </a:r>
          </a:p>
        </p:txBody>
      </p:sp>
    </p:spTree>
    <p:extLst>
      <p:ext uri="{BB962C8B-B14F-4D97-AF65-F5344CB8AC3E}">
        <p14:creationId xmlns:p14="http://schemas.microsoft.com/office/powerpoint/2010/main" val="21736852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8FD35-1EC7-F14A-AE94-2D97C3329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/>
        </p:blipFill>
        <p:spPr>
          <a:xfrm>
            <a:off x="885190" y="1630680"/>
            <a:ext cx="10383520" cy="40576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B0370-46BB-E54C-9E48-A42217ACC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TOP 10 MARKETS</a:t>
            </a:r>
          </a:p>
        </p:txBody>
      </p:sp>
    </p:spTree>
    <p:extLst>
      <p:ext uri="{BB962C8B-B14F-4D97-AF65-F5344CB8AC3E}">
        <p14:creationId xmlns:p14="http://schemas.microsoft.com/office/powerpoint/2010/main" val="28839622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1C5EE-344C-9A47-B611-35B583BBD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2"/>
          <a:stretch/>
        </p:blipFill>
        <p:spPr>
          <a:xfrm>
            <a:off x="3586480" y="1695497"/>
            <a:ext cx="5019040" cy="40297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1FDAC5-71F8-4940-8BF7-DAE4EB9ED3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CENTRALIZED PV INSTALLED IN 2021 </a:t>
            </a:r>
          </a:p>
        </p:txBody>
      </p:sp>
    </p:spTree>
    <p:extLst>
      <p:ext uri="{BB962C8B-B14F-4D97-AF65-F5344CB8AC3E}">
        <p14:creationId xmlns:p14="http://schemas.microsoft.com/office/powerpoint/2010/main" val="23753199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5503A2-1E5E-D74C-98AC-353791731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CUMULATIVE CENTRALIZED PV INSTALLED CAPACITY IN 2021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913828-3CF8-3749-9041-DABB4EF5D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5"/>
          <a:stretch/>
        </p:blipFill>
        <p:spPr>
          <a:xfrm>
            <a:off x="3586480" y="1674055"/>
            <a:ext cx="5019040" cy="3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1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8E19B-AFCC-9646-AF50-7177B078E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0"/>
          <a:stretch/>
        </p:blipFill>
        <p:spPr>
          <a:xfrm>
            <a:off x="3586480" y="1737360"/>
            <a:ext cx="5019040" cy="3942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D1296-97FA-A645-8329-C6B06B323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DISTRIBUTED PV INSTALLED IN 2021 </a:t>
            </a:r>
          </a:p>
        </p:txBody>
      </p:sp>
    </p:spTree>
    <p:extLst>
      <p:ext uri="{BB962C8B-B14F-4D97-AF65-F5344CB8AC3E}">
        <p14:creationId xmlns:p14="http://schemas.microsoft.com/office/powerpoint/2010/main" val="12471799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4EE81-BE1A-1C44-93BB-39E7154C64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CUMULATIVE DISTRIBUTED PV INSTALLED CAPACITY IN 2021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BA706-E834-714B-9717-340DD37A0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7"/>
          <a:stretch/>
        </p:blipFill>
        <p:spPr>
          <a:xfrm>
            <a:off x="3586480" y="1744391"/>
            <a:ext cx="5019040" cy="392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0AB539-DF0D-FD43-8779-48D6ACC25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8" y="1401535"/>
            <a:ext cx="10363200" cy="4450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B2815-6F59-0B4C-A3BC-088A6AABBB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ANNUAL PV INSTALLATIONS </a:t>
            </a:r>
          </a:p>
        </p:txBody>
      </p:sp>
    </p:spTree>
    <p:extLst>
      <p:ext uri="{BB962C8B-B14F-4D97-AF65-F5344CB8AC3E}">
        <p14:creationId xmlns:p14="http://schemas.microsoft.com/office/powerpoint/2010/main" val="1257828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22A9C-A197-2A44-A416-A18CD6143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2667"/>
          <a:stretch/>
        </p:blipFill>
        <p:spPr>
          <a:xfrm>
            <a:off x="3440430" y="1203960"/>
            <a:ext cx="5311140" cy="536051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23257-0218-0645-AA34-29976CF8ED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2021 PV MARKET STATISTICS IN DETAIL</a:t>
            </a:r>
          </a:p>
        </p:txBody>
      </p:sp>
    </p:spTree>
    <p:extLst>
      <p:ext uri="{BB962C8B-B14F-4D97-AF65-F5344CB8AC3E}">
        <p14:creationId xmlns:p14="http://schemas.microsoft.com/office/powerpoint/2010/main" val="4115275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ACA6E2-C657-1748-B120-4A5E3CF1A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8"/>
          <a:stretch/>
        </p:blipFill>
        <p:spPr>
          <a:xfrm>
            <a:off x="845820" y="2164080"/>
            <a:ext cx="10363200" cy="25075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6A6F3-CA16-5A4F-898C-D7FA8566A4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TOP FIVE MANUFACTURERS IN TERMS OF PV CELL/MODULE PRODUCTION AND SHIPMENT VOLUME (2021) </a:t>
            </a:r>
          </a:p>
        </p:txBody>
      </p:sp>
    </p:spTree>
    <p:extLst>
      <p:ext uri="{BB962C8B-B14F-4D97-AF65-F5344CB8AC3E}">
        <p14:creationId xmlns:p14="http://schemas.microsoft.com/office/powerpoint/2010/main" val="16640908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5C02A-FE3D-D447-BEF7-7BB51C9AF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/>
          <a:stretch/>
        </p:blipFill>
        <p:spPr>
          <a:xfrm>
            <a:off x="3440430" y="1203960"/>
            <a:ext cx="5311140" cy="55398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A75DB-450E-9644-B5FD-04FBC220A8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ACTUAL MODULE PRODUCTION AND PRODUCTION CAPACITIES (MWp) </a:t>
            </a:r>
          </a:p>
        </p:txBody>
      </p:sp>
    </p:spTree>
    <p:extLst>
      <p:ext uri="{BB962C8B-B14F-4D97-AF65-F5344CB8AC3E}">
        <p14:creationId xmlns:p14="http://schemas.microsoft.com/office/powerpoint/2010/main" val="36574170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12066-ACA0-D744-8ACE-4EB515B9E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/>
          <a:stretch/>
        </p:blipFill>
        <p:spPr>
          <a:xfrm>
            <a:off x="3586480" y="1706880"/>
            <a:ext cx="5019040" cy="3942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38D37-DDDE-2F44-BE31-218A38AE59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TOP 10 RANKING OF PV BUSINESS VALUES </a:t>
            </a:r>
          </a:p>
        </p:txBody>
      </p:sp>
    </p:spTree>
    <p:extLst>
      <p:ext uri="{BB962C8B-B14F-4D97-AF65-F5344CB8AC3E}">
        <p14:creationId xmlns:p14="http://schemas.microsoft.com/office/powerpoint/2010/main" val="2286159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E31A3-3700-B14B-83AC-C64D8A7D3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LOWEST WINNING BIDS IN PV TENDERS FOR UTILTY SCALE PV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AE371-A5F1-1747-B7E4-EA05CA6B7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9"/>
          <a:stretch/>
        </p:blipFill>
        <p:spPr>
          <a:xfrm>
            <a:off x="3586480" y="1856935"/>
            <a:ext cx="5019040" cy="352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61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EA72BF-B72F-574A-A519-562A4B2E2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/>
        </p:blipFill>
        <p:spPr>
          <a:xfrm>
            <a:off x="3586480" y="2209800"/>
            <a:ext cx="5019040" cy="23937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4E1FE-D727-D94B-97F7-A0F52A25F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LOWEST WINNING BIDS IN PV TENDERS FOR UTILTY SCALE PV SYSTEM PER REGION</a:t>
            </a:r>
          </a:p>
        </p:txBody>
      </p:sp>
    </p:spTree>
    <p:extLst>
      <p:ext uri="{BB962C8B-B14F-4D97-AF65-F5344CB8AC3E}">
        <p14:creationId xmlns:p14="http://schemas.microsoft.com/office/powerpoint/2010/main" val="190434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6517D3-B4DF-A941-BCF3-4667AD23E3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/>
          <a:stretch/>
        </p:blipFill>
        <p:spPr>
          <a:xfrm>
            <a:off x="3440430" y="1112520"/>
            <a:ext cx="5311140" cy="543776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F706C-1CAF-D644-903B-CD03994A2B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2021 PV ELECTRICITY STATISTICS IN IEA PVPS COUNTRIES</a:t>
            </a:r>
          </a:p>
        </p:txBody>
      </p:sp>
    </p:spTree>
    <p:extLst>
      <p:ext uri="{BB962C8B-B14F-4D97-AF65-F5344CB8AC3E}">
        <p14:creationId xmlns:p14="http://schemas.microsoft.com/office/powerpoint/2010/main" val="34213889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ECBC64-7F7A-4043-B0D1-A77172F9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/>
          <a:stretch/>
        </p:blipFill>
        <p:spPr>
          <a:xfrm>
            <a:off x="3900170" y="1051561"/>
            <a:ext cx="4391660" cy="557407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4EF60-7095-204E-830E-8ECD2F91C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AVERAGE 2021 EXCHANGE RATES </a:t>
            </a:r>
          </a:p>
        </p:txBody>
      </p:sp>
    </p:spTree>
    <p:extLst>
      <p:ext uri="{BB962C8B-B14F-4D97-AF65-F5344CB8AC3E}">
        <p14:creationId xmlns:p14="http://schemas.microsoft.com/office/powerpoint/2010/main" val="1572279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E6573-F848-8E42-8228-F04E7F757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"/>
          <a:stretch/>
        </p:blipFill>
        <p:spPr>
          <a:xfrm rot="16200000">
            <a:off x="3566054" y="647261"/>
            <a:ext cx="5059893" cy="662330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FA1F9-03D6-C841-A8AB-005B29675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9" y="291754"/>
            <a:ext cx="7971362" cy="988406"/>
          </a:xfrm>
        </p:spPr>
        <p:txBody>
          <a:bodyPr/>
          <a:lstStyle/>
          <a:p>
            <a:r>
              <a:rPr lang="en-US" dirty="0"/>
              <a:t>CUMULATIVE INSTALLED PV CAPACITY (MWp) FROM 1992 TO 2021 </a:t>
            </a:r>
          </a:p>
        </p:txBody>
      </p:sp>
    </p:spTree>
    <p:extLst>
      <p:ext uri="{BB962C8B-B14F-4D97-AF65-F5344CB8AC3E}">
        <p14:creationId xmlns:p14="http://schemas.microsoft.com/office/powerpoint/2010/main" val="30419897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7D0A53-62D1-8B4A-9B59-BA7DF142C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"/>
          <a:stretch/>
        </p:blipFill>
        <p:spPr>
          <a:xfrm rot="16200000">
            <a:off x="3548288" y="468181"/>
            <a:ext cx="5095425" cy="662330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E3B10-CEA0-2B4F-96FF-38A188270E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ANNUAL INSTALLED PV CAPACITY (MWp) FROM 1992 TO 2021 </a:t>
            </a:r>
          </a:p>
        </p:txBody>
      </p:sp>
    </p:spTree>
    <p:extLst>
      <p:ext uri="{BB962C8B-B14F-4D97-AF65-F5344CB8AC3E}">
        <p14:creationId xmlns:p14="http://schemas.microsoft.com/office/powerpoint/2010/main" val="51711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0A97E-4D21-E843-BE9C-9F1CA43D9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981531"/>
            <a:ext cx="10363200" cy="53238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AF0B2-F702-3044-9D90-B137AA330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MARKET SHARE OF TOP COUNTRIES</a:t>
            </a:r>
          </a:p>
        </p:txBody>
      </p:sp>
    </p:spTree>
    <p:extLst>
      <p:ext uri="{BB962C8B-B14F-4D97-AF65-F5344CB8AC3E}">
        <p14:creationId xmlns:p14="http://schemas.microsoft.com/office/powerpoint/2010/main" val="40116356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C1C3B-FF53-8641-A1A3-81F8436A8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0" y="1203960"/>
            <a:ext cx="10383520" cy="512064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FA5E5-0A97-3C4F-9981-FB20C9A226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</p:spTree>
    <p:extLst>
      <p:ext uri="{BB962C8B-B14F-4D97-AF65-F5344CB8AC3E}">
        <p14:creationId xmlns:p14="http://schemas.microsoft.com/office/powerpoint/2010/main" val="2749243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D699D1-4E0C-5E4B-86CD-5F39782B7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30" y="2118360"/>
            <a:ext cx="9367520" cy="29260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7274-D444-C647-ABB4-7258A85CC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</p:spTree>
    <p:extLst>
      <p:ext uri="{BB962C8B-B14F-4D97-AF65-F5344CB8AC3E}">
        <p14:creationId xmlns:p14="http://schemas.microsoft.com/office/powerpoint/2010/main" val="31957136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7274-D444-C647-ABB4-7258A85CC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8D1D5A-C341-904B-BC01-726427EE7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939800"/>
            <a:ext cx="8196580" cy="57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201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576E-4011-7E47-A6C4-0958F38E0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44" y="2246838"/>
            <a:ext cx="11089217" cy="692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1E189-6182-DA4D-8819-A4D1CA8A1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Gaëtan</a:t>
            </a:r>
            <a:r>
              <a:rPr lang="en-US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 Masson, T1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241A6D-64B3-374E-B02E-211D558CBF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433" y="3498999"/>
            <a:ext cx="11089216" cy="408912"/>
          </a:xfrm>
        </p:spPr>
        <p:txBody>
          <a:bodyPr/>
          <a:lstStyle/>
          <a:p>
            <a:r>
              <a:rPr lang="en-US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g.masson@becquerelinstitute.eu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7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7C471-41FF-5545-A523-90C144636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"/>
          <a:stretch/>
        </p:blipFill>
        <p:spPr>
          <a:xfrm>
            <a:off x="3097017" y="1536311"/>
            <a:ext cx="5997966" cy="46329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0FCF6-D86A-F645-9E99-2345B91A42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PV MARKET IN 2021</a:t>
            </a:r>
          </a:p>
        </p:txBody>
      </p:sp>
    </p:spTree>
    <p:extLst>
      <p:ext uri="{BB962C8B-B14F-4D97-AF65-F5344CB8AC3E}">
        <p14:creationId xmlns:p14="http://schemas.microsoft.com/office/powerpoint/2010/main" val="372585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E66BD6-3921-8C45-9D9F-6A3872297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CUMULATIVE PV CAPACITY END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D85D0-5913-6C4B-88B4-457BCBC83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45" y="1530379"/>
            <a:ext cx="5960110" cy="45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58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C3C41F8C93DA419011CA00C1AC596E" ma:contentTypeVersion="13" ma:contentTypeDescription="Create a new document." ma:contentTypeScope="" ma:versionID="e3c4d392c70263a3dcdd504088b6bba8">
  <xsd:schema xmlns:xsd="http://www.w3.org/2001/XMLSchema" xmlns:xs="http://www.w3.org/2001/XMLSchema" xmlns:p="http://schemas.microsoft.com/office/2006/metadata/properties" xmlns:ns2="21dc0bbd-a008-4079-8dc7-6c86477d7003" xmlns:ns3="face2710-2a53-4707-9cf7-012212f88544" targetNamespace="http://schemas.microsoft.com/office/2006/metadata/properties" ma:root="true" ma:fieldsID="36c354505b0fefcfb5aaa4e0d52b72d3" ns2:_="" ns3:_="">
    <xsd:import namespace="21dc0bbd-a008-4079-8dc7-6c86477d7003"/>
    <xsd:import namespace="face2710-2a53-4707-9cf7-012212f88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c0bbd-a008-4079-8dc7-6c86477d7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e2710-2a53-4707-9cf7-012212f88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A42BD0-63C7-4EA7-A990-2FE04E7D2D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AA9570-C409-4B08-A87F-713419B0F61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60D956-79A7-45EC-B376-3765D63BD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dc0bbd-a008-4079-8dc7-6c86477d7003"/>
    <ds:schemaRef ds:uri="face2710-2a53-4707-9cf7-012212f88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846</Words>
  <Application>Microsoft Office PowerPoint</Application>
  <PresentationFormat>Widescreen</PresentationFormat>
  <Paragraphs>84</Paragraphs>
  <Slides>73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1" baseType="lpstr">
      <vt:lpstr>Arial</vt:lpstr>
      <vt:lpstr>Segoe UI</vt:lpstr>
      <vt:lpstr>Arial Nova</vt:lpstr>
      <vt:lpstr>Calibri</vt:lpstr>
      <vt:lpstr>Calibri Light</vt:lpstr>
      <vt:lpstr>Office Theme</vt:lpstr>
      <vt:lpstr>think-cell Slide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Elina Bosch - Becquerel Institute</dc:creator>
  <cp:lastModifiedBy>Emily Mitchell</cp:lastModifiedBy>
  <cp:revision>12</cp:revision>
  <dcterms:created xsi:type="dcterms:W3CDTF">2022-04-26T11:38:35Z</dcterms:created>
  <dcterms:modified xsi:type="dcterms:W3CDTF">2022-10-04T09:14:31Z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0x01010090C3C41F8C93DA419011CA00C1AC596E</vt:lpwstr>
  </property>
</Properties>
</file>