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24"/>
  </p:notesMasterIdLst>
  <p:handoutMasterIdLst>
    <p:handoutMasterId r:id="rId25"/>
  </p:handoutMasterIdLst>
  <p:sldIdLst>
    <p:sldId id="257" r:id="rId2"/>
    <p:sldId id="636" r:id="rId3"/>
    <p:sldId id="624" r:id="rId4"/>
    <p:sldId id="633" r:id="rId5"/>
    <p:sldId id="644" r:id="rId6"/>
    <p:sldId id="627" r:id="rId7"/>
    <p:sldId id="629" r:id="rId8"/>
    <p:sldId id="641" r:id="rId9"/>
    <p:sldId id="630" r:id="rId10"/>
    <p:sldId id="631" r:id="rId11"/>
    <p:sldId id="642" r:id="rId12"/>
    <p:sldId id="643" r:id="rId13"/>
    <p:sldId id="634" r:id="rId14"/>
    <p:sldId id="626" r:id="rId15"/>
    <p:sldId id="620" r:id="rId16"/>
    <p:sldId id="638" r:id="rId17"/>
    <p:sldId id="632" r:id="rId18"/>
    <p:sldId id="637" r:id="rId19"/>
    <p:sldId id="623" r:id="rId20"/>
    <p:sldId id="640" r:id="rId21"/>
    <p:sldId id="639" r:id="rId22"/>
    <p:sldId id="616" r:id="rId23"/>
  </p:sldIdLst>
  <p:sldSz cx="9144000" cy="5143500" type="screen16x9"/>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0" userDrawn="1">
          <p15:clr>
            <a:srgbClr val="A4A3A4"/>
          </p15:clr>
        </p15:guide>
        <p15:guide id="2" pos="4944" userDrawn="1">
          <p15:clr>
            <a:srgbClr val="A4A3A4"/>
          </p15:clr>
        </p15:guide>
        <p15:guide id="3" orient="horz" pos="1720" userDrawn="1">
          <p15:clr>
            <a:srgbClr val="A4A3A4"/>
          </p15:clr>
        </p15:guide>
        <p15:guide id="4" orient="horz" pos="1620" userDrawn="1">
          <p15:clr>
            <a:srgbClr val="A4A3A4"/>
          </p15:clr>
        </p15:guide>
        <p15:guide id="5" pos="5603" userDrawn="1">
          <p15:clr>
            <a:srgbClr val="A4A3A4"/>
          </p15:clr>
        </p15:guide>
      </p15:sldGuideLst>
    </p:ext>
    <p:ext uri="{2D200454-40CA-4A62-9FC3-DE9A4176ACB9}">
      <p15:notesGuideLst xmlns:p15="http://schemas.microsoft.com/office/powerpoint/2012/main">
        <p15:guide id="1" orient="horz" pos="3126">
          <p15:clr>
            <a:srgbClr val="A4A3A4"/>
          </p15:clr>
        </p15:guide>
        <p15:guide id="2" pos="2100">
          <p15:clr>
            <a:srgbClr val="A4A3A4"/>
          </p15:clr>
        </p15:guide>
        <p15:guide id="3" orient="horz" pos="3109">
          <p15:clr>
            <a:srgbClr val="A4A3A4"/>
          </p15:clr>
        </p15:guide>
        <p15:guide id="4" pos="214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lf Frischknecht" initials="RF" lastIdx="9" clrIdx="0">
    <p:extLst>
      <p:ext uri="{19B8F6BF-5375-455C-9EA6-DF929625EA0E}">
        <p15:presenceInfo xmlns:p15="http://schemas.microsoft.com/office/powerpoint/2012/main" userId="S::frischknecht@treeze.ch::134a8ef0-5376-42df-b7f9-d3daf5fc1b06" providerId="AD"/>
      </p:ext>
    </p:extLst>
  </p:cmAuthor>
  <p:cmAuthor id="2" name="Jose Bilbao" initials="JB" lastIdx="7" clrIdx="1">
    <p:extLst>
      <p:ext uri="{19B8F6BF-5375-455C-9EA6-DF929625EA0E}">
        <p15:presenceInfo xmlns:p15="http://schemas.microsoft.com/office/powerpoint/2012/main" userId="S::z3241587@ad.unsw.edu.au::236558c2-ca2f-4a5a-b621-2b57e8f70b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E2EB"/>
    <a:srgbClr val="003C7D"/>
    <a:srgbClr val="376192"/>
    <a:srgbClr val="E0EEF8"/>
    <a:srgbClr val="EDEEF8"/>
    <a:srgbClr val="184481"/>
    <a:srgbClr val="F4821F"/>
    <a:srgbClr val="10307D"/>
    <a:srgbClr val="E88938"/>
    <a:srgbClr val="004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C2FFD7-466D-4A2F-A7FA-09BCF6DFCB5F}" v="1" dt="2022-11-01T23:50:00.018"/>
  </p1510:revLst>
</p1510:revInfo>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8" d="100"/>
          <a:sy n="138" d="100"/>
        </p:scale>
        <p:origin x="756" y="108"/>
      </p:cViewPr>
      <p:guideLst>
        <p:guide orient="horz" pos="3140"/>
        <p:guide pos="4944"/>
        <p:guide orient="horz" pos="1720"/>
        <p:guide orient="horz" pos="1620"/>
        <p:guide pos="5603"/>
      </p:guideLst>
    </p:cSldViewPr>
  </p:slideViewPr>
  <p:notesTextViewPr>
    <p:cViewPr>
      <p:scale>
        <a:sx n="1" d="1"/>
        <a:sy n="1" d="1"/>
      </p:scale>
      <p:origin x="0" y="0"/>
    </p:cViewPr>
  </p:notesTextViewPr>
  <p:notesViewPr>
    <p:cSldViewPr snapToGrid="0">
      <p:cViewPr>
        <p:scale>
          <a:sx n="1" d="2"/>
          <a:sy n="1" d="2"/>
        </p:scale>
        <p:origin x="0" y="0"/>
      </p:cViewPr>
      <p:guideLst>
        <p:guide orient="horz" pos="3126"/>
        <p:guide pos="2100"/>
        <p:guide orient="horz" pos="3109"/>
        <p:guide pos="214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 Bilbao" userId="236558c2-ca2f-4a5a-b621-2b57e8f70b66" providerId="ADAL" clId="{02C2FFD7-466D-4A2F-A7FA-09BCF6DFCB5F}"/>
    <pc:docChg chg="undo redo custSel modSld">
      <pc:chgData name="Jose Bilbao" userId="236558c2-ca2f-4a5a-b621-2b57e8f70b66" providerId="ADAL" clId="{02C2FFD7-466D-4A2F-A7FA-09BCF6DFCB5F}" dt="2022-11-01T23:53:49.991" v="138" actId="113"/>
      <pc:docMkLst>
        <pc:docMk/>
      </pc:docMkLst>
      <pc:sldChg chg="addSp modSp mod">
        <pc:chgData name="Jose Bilbao" userId="236558c2-ca2f-4a5a-b621-2b57e8f70b66" providerId="ADAL" clId="{02C2FFD7-466D-4A2F-A7FA-09BCF6DFCB5F}" dt="2022-11-01T23:53:49.991" v="138" actId="113"/>
        <pc:sldMkLst>
          <pc:docMk/>
          <pc:sldMk cId="2906174021" sldId="642"/>
        </pc:sldMkLst>
        <pc:spChg chg="add mod">
          <ac:chgData name="Jose Bilbao" userId="236558c2-ca2f-4a5a-b621-2b57e8f70b66" providerId="ADAL" clId="{02C2FFD7-466D-4A2F-A7FA-09BCF6DFCB5F}" dt="2022-11-01T23:53:23.020" v="134" actId="20577"/>
          <ac:spMkLst>
            <pc:docMk/>
            <pc:sldMk cId="2906174021" sldId="642"/>
            <ac:spMk id="4" creationId="{CC7728ED-8942-1AC5-6503-4580CC3EA5C5}"/>
          </ac:spMkLst>
        </pc:spChg>
        <pc:graphicFrameChg chg="modGraphic">
          <ac:chgData name="Jose Bilbao" userId="236558c2-ca2f-4a5a-b621-2b57e8f70b66" providerId="ADAL" clId="{02C2FFD7-466D-4A2F-A7FA-09BCF6DFCB5F}" dt="2022-11-01T23:53:49.991" v="138" actId="113"/>
          <ac:graphicFrameMkLst>
            <pc:docMk/>
            <pc:sldMk cId="2906174021" sldId="642"/>
            <ac:graphicFrameMk id="13" creationId="{32C3D2F2-B4F6-4BAF-BBFC-165C2A69BEDD}"/>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3633"/>
          </a:xfrm>
          <a:prstGeom prst="rect">
            <a:avLst/>
          </a:prstGeom>
        </p:spPr>
        <p:txBody>
          <a:bodyPr vert="horz" lIns="91440" tIns="45720" rIns="91440" bIns="45720" rtlCol="0"/>
          <a:lstStyle>
            <a:lvl1pPr algn="r">
              <a:defRPr sz="1200"/>
            </a:lvl1pPr>
          </a:lstStyle>
          <a:p>
            <a:fld id="{402B6714-7BAF-4DAF-8232-AA0EFD3D7F80}" type="datetimeFigureOut">
              <a:rPr lang="en-US" smtClean="0"/>
              <a:t>11/2/2022</a:t>
            </a:fld>
            <a:endParaRPr lang="en-US"/>
          </a:p>
        </p:txBody>
      </p:sp>
      <p:sp>
        <p:nvSpPr>
          <p:cNvPr id="4" name="Footer Placeholder 3"/>
          <p:cNvSpPr>
            <a:spLocks noGrp="1"/>
          </p:cNvSpPr>
          <p:nvPr>
            <p:ph type="ftr" sz="quarter" idx="2"/>
          </p:nvPr>
        </p:nvSpPr>
        <p:spPr>
          <a:xfrm>
            <a:off x="0" y="9377316"/>
            <a:ext cx="2945659" cy="4936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377316"/>
            <a:ext cx="2945659" cy="493633"/>
          </a:xfrm>
          <a:prstGeom prst="rect">
            <a:avLst/>
          </a:prstGeom>
        </p:spPr>
        <p:txBody>
          <a:bodyPr vert="horz" lIns="91440" tIns="45720" rIns="91440" bIns="45720" rtlCol="0" anchor="b"/>
          <a:lstStyle>
            <a:lvl1pPr algn="r">
              <a:defRPr sz="1200"/>
            </a:lvl1pPr>
          </a:lstStyle>
          <a:p>
            <a:fld id="{C71C4779-9F3B-4023-9A64-72230967F0CF}" type="slidenum">
              <a:rPr lang="en-US" smtClean="0"/>
              <a:t>‹#›</a:t>
            </a:fld>
            <a:endParaRPr lang="en-US"/>
          </a:p>
        </p:txBody>
      </p:sp>
    </p:spTree>
    <p:extLst>
      <p:ext uri="{BB962C8B-B14F-4D97-AF65-F5344CB8AC3E}">
        <p14:creationId xmlns:p14="http://schemas.microsoft.com/office/powerpoint/2010/main" val="17581144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3633"/>
          </a:xfrm>
          <a:prstGeom prst="rect">
            <a:avLst/>
          </a:prstGeom>
        </p:spPr>
        <p:txBody>
          <a:bodyPr vert="horz" lIns="91440" tIns="45720" rIns="91440" bIns="45720" rtlCol="0"/>
          <a:lstStyle>
            <a:lvl1pPr algn="r">
              <a:defRPr sz="1200"/>
            </a:lvl1pPr>
          </a:lstStyle>
          <a:p>
            <a:fld id="{7272E4AE-A23F-4D9F-B4EF-A6ED45CEC049}" type="datetimeFigureOut">
              <a:rPr lang="en-GB" smtClean="0"/>
              <a:t>02/11/2022</a:t>
            </a:fld>
            <a:endParaRPr lang="en-GB"/>
          </a:p>
        </p:txBody>
      </p:sp>
      <p:sp>
        <p:nvSpPr>
          <p:cNvPr id="4" name="Slide Image Placeholder 3"/>
          <p:cNvSpPr>
            <a:spLocks noGrp="1" noRot="1" noChangeAspect="1"/>
          </p:cNvSpPr>
          <p:nvPr>
            <p:ph type="sldImg" idx="2"/>
          </p:nvPr>
        </p:nvSpPr>
        <p:spPr>
          <a:xfrm>
            <a:off x="107950" y="739775"/>
            <a:ext cx="6581775" cy="37036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689515"/>
            <a:ext cx="5438140" cy="444269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a:defRPr sz="1200"/>
            </a:lvl1pPr>
          </a:lstStyle>
          <a:p>
            <a:fld id="{E0649404-AEEE-4B4E-B616-1BC6E4EEEF5D}" type="slidenum">
              <a:rPr lang="en-GB" smtClean="0"/>
              <a:t>‹#›</a:t>
            </a:fld>
            <a:endParaRPr lang="en-GB"/>
          </a:p>
        </p:txBody>
      </p:sp>
    </p:spTree>
    <p:extLst>
      <p:ext uri="{BB962C8B-B14F-4D97-AF65-F5344CB8AC3E}">
        <p14:creationId xmlns:p14="http://schemas.microsoft.com/office/powerpoint/2010/main" val="3173653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E0649404-AEEE-4B4E-B616-1BC6E4EEEF5D}" type="slidenum">
              <a:rPr lang="en-GB" smtClean="0"/>
              <a:t>6</a:t>
            </a:fld>
            <a:endParaRPr lang="en-GB"/>
          </a:p>
        </p:txBody>
      </p:sp>
    </p:spTree>
    <p:extLst>
      <p:ext uri="{BB962C8B-B14F-4D97-AF65-F5344CB8AC3E}">
        <p14:creationId xmlns:p14="http://schemas.microsoft.com/office/powerpoint/2010/main" val="39265763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_Bottom">
    <p:spTree>
      <p:nvGrpSpPr>
        <p:cNvPr id="1" name=""/>
        <p:cNvGrpSpPr/>
        <p:nvPr/>
      </p:nvGrpSpPr>
      <p:grpSpPr>
        <a:xfrm>
          <a:off x="0" y="0"/>
          <a:ext cx="0" cy="0"/>
          <a:chOff x="0" y="0"/>
          <a:chExt cx="0" cy="0"/>
        </a:xfrm>
      </p:grpSpPr>
      <p:sp>
        <p:nvSpPr>
          <p:cNvPr id="3" name="Text Placeholder 2"/>
          <p:cNvSpPr>
            <a:spLocks noGrp="1"/>
          </p:cNvSpPr>
          <p:nvPr>
            <p:ph type="body" sz="quarter" idx="12" hasCustomPrompt="1"/>
          </p:nvPr>
        </p:nvSpPr>
        <p:spPr>
          <a:xfrm>
            <a:off x="250832" y="3078039"/>
            <a:ext cx="8316913" cy="519694"/>
          </a:xfrm>
          <a:prstGeom prst="rect">
            <a:avLst/>
          </a:prstGeom>
        </p:spPr>
        <p:txBody>
          <a:bodyPr lIns="0" anchor="b" anchorCtr="0">
            <a:noAutofit/>
          </a:bodyPr>
          <a:lstStyle>
            <a:lvl1pPr marL="161988" marR="0" indent="-161988" algn="l" defTabSz="685749" rtl="0" eaLnBrk="1" fontAlgn="auto" latinLnBrk="0" hangingPunct="1">
              <a:lnSpc>
                <a:spcPct val="100000"/>
              </a:lnSpc>
              <a:spcBef>
                <a:spcPts val="1650"/>
              </a:spcBef>
              <a:spcAft>
                <a:spcPts val="0"/>
              </a:spcAft>
              <a:buClr>
                <a:schemeClr val="bg1">
                  <a:lumMod val="65000"/>
                </a:schemeClr>
              </a:buClr>
              <a:buSzPct val="100000"/>
              <a:buFont typeface="Calibri" panose="020F0502020204030204" pitchFamily="34" charset="0"/>
              <a:buNone/>
              <a:tabLst/>
              <a:defRPr lang="en-US" sz="2400" b="1" kern="1200">
                <a:solidFill>
                  <a:schemeClr val="tx1"/>
                </a:solidFill>
                <a:latin typeface="Arial" panose="020B0604020202020204" pitchFamily="34" charset="0"/>
                <a:ea typeface="+mj-ea"/>
                <a:cs typeface="Arial" panose="020B0604020202020204" pitchFamily="34" charset="0"/>
              </a:defRPr>
            </a:lvl1pPr>
          </a:lstStyle>
          <a:p>
            <a:pPr marL="161988" marR="0" lvl="0" indent="-161988" algn="l" defTabSz="685749" rtl="0" eaLnBrk="1" fontAlgn="auto" latinLnBrk="0" hangingPunct="1">
              <a:lnSpc>
                <a:spcPct val="100000"/>
              </a:lnSpc>
              <a:spcBef>
                <a:spcPts val="1650"/>
              </a:spcBef>
              <a:spcAft>
                <a:spcPts val="0"/>
              </a:spcAft>
              <a:buClr>
                <a:schemeClr val="bg1">
                  <a:lumMod val="65000"/>
                </a:schemeClr>
              </a:buClr>
              <a:buSzPct val="100000"/>
              <a:buFont typeface="Calibri" panose="020F0502020204030204" pitchFamily="34" charset="0"/>
              <a:buNone/>
              <a:tabLst/>
              <a:defRPr/>
            </a:pPr>
            <a:r>
              <a:rPr lang="en-GB"/>
              <a:t>Title Slide </a:t>
            </a:r>
            <a:endParaRPr lang="en-US"/>
          </a:p>
        </p:txBody>
      </p:sp>
      <p:sp>
        <p:nvSpPr>
          <p:cNvPr id="5" name="Text Placeholder 4"/>
          <p:cNvSpPr>
            <a:spLocks noGrp="1"/>
          </p:cNvSpPr>
          <p:nvPr>
            <p:ph type="body" sz="quarter" idx="13" hasCustomPrompt="1"/>
          </p:nvPr>
        </p:nvSpPr>
        <p:spPr>
          <a:xfrm>
            <a:off x="250825" y="3741627"/>
            <a:ext cx="8316912" cy="306684"/>
          </a:xfrm>
          <a:prstGeom prst="rect">
            <a:avLst/>
          </a:prstGeom>
        </p:spPr>
        <p:txBody>
          <a:bodyPr lIns="0">
            <a:noAutofit/>
          </a:bodyPr>
          <a:lstStyle>
            <a:lvl1pPr marL="161988" marR="0" indent="-161988" algn="l" defTabSz="685749" rtl="0" eaLnBrk="1" fontAlgn="auto" latinLnBrk="0" hangingPunct="1">
              <a:lnSpc>
                <a:spcPct val="100000"/>
              </a:lnSpc>
              <a:spcBef>
                <a:spcPts val="1650"/>
              </a:spcBef>
              <a:spcAft>
                <a:spcPts val="0"/>
              </a:spcAft>
              <a:buClr>
                <a:schemeClr val="bg1">
                  <a:lumMod val="65000"/>
                </a:schemeClr>
              </a:buClr>
              <a:buSzPct val="100000"/>
              <a:buFont typeface="Calibri" panose="020F0502020204030204" pitchFamily="34" charset="0"/>
              <a:buNone/>
              <a:tabLst/>
              <a:defRPr lang="en-US" sz="1200" kern="1200" baseline="0">
                <a:solidFill>
                  <a:srgbClr val="003C7D"/>
                </a:solidFill>
                <a:latin typeface="Arial" panose="020B0604020202020204" pitchFamily="34" charset="0"/>
                <a:ea typeface="+mn-ea"/>
                <a:cs typeface="Arial" panose="020B0604020202020204" pitchFamily="34" charset="0"/>
              </a:defRPr>
            </a:lvl1pPr>
          </a:lstStyle>
          <a:p>
            <a:pPr marL="161988" marR="0" lvl="0" indent="-161988" algn="l" defTabSz="685749" rtl="0" eaLnBrk="1" fontAlgn="auto" latinLnBrk="0" hangingPunct="1">
              <a:lnSpc>
                <a:spcPct val="100000"/>
              </a:lnSpc>
              <a:spcBef>
                <a:spcPts val="1650"/>
              </a:spcBef>
              <a:spcAft>
                <a:spcPts val="0"/>
              </a:spcAft>
              <a:buClr>
                <a:schemeClr val="bg1">
                  <a:lumMod val="65000"/>
                </a:schemeClr>
              </a:buClr>
              <a:buSzPct val="100000"/>
              <a:buFont typeface="Calibri" panose="020F0502020204030204" pitchFamily="34" charset="0"/>
              <a:buNone/>
              <a:tabLst/>
              <a:defRPr/>
            </a:pPr>
            <a:r>
              <a:rPr lang="en-US"/>
              <a:t>Name of presenter, affiliation</a:t>
            </a:r>
          </a:p>
        </p:txBody>
      </p:sp>
      <p:sp>
        <p:nvSpPr>
          <p:cNvPr id="22" name="Text Placeholder 4">
            <a:extLst>
              <a:ext uri="{FF2B5EF4-FFF2-40B4-BE49-F238E27FC236}">
                <a16:creationId xmlns:a16="http://schemas.microsoft.com/office/drawing/2014/main" id="{C9034874-11D5-DA4F-9B23-34D9DE8C6D01}"/>
              </a:ext>
            </a:extLst>
          </p:cNvPr>
          <p:cNvSpPr>
            <a:spLocks noGrp="1"/>
          </p:cNvSpPr>
          <p:nvPr>
            <p:ph type="body" sz="quarter" idx="14" hasCustomPrompt="1"/>
          </p:nvPr>
        </p:nvSpPr>
        <p:spPr>
          <a:xfrm>
            <a:off x="250825" y="4169667"/>
            <a:ext cx="8316912" cy="306684"/>
          </a:xfrm>
          <a:prstGeom prst="rect">
            <a:avLst/>
          </a:prstGeom>
        </p:spPr>
        <p:txBody>
          <a:bodyPr lIns="0">
            <a:noAutofit/>
          </a:bodyPr>
          <a:lstStyle>
            <a:lvl1pPr marL="161988" marR="0" indent="-161988" algn="l" defTabSz="685749" rtl="0" eaLnBrk="1" fontAlgn="auto" latinLnBrk="0" hangingPunct="1">
              <a:lnSpc>
                <a:spcPct val="100000"/>
              </a:lnSpc>
              <a:spcBef>
                <a:spcPts val="1650"/>
              </a:spcBef>
              <a:spcAft>
                <a:spcPts val="0"/>
              </a:spcAft>
              <a:buClr>
                <a:schemeClr val="bg1">
                  <a:lumMod val="65000"/>
                </a:schemeClr>
              </a:buClr>
              <a:buSzPct val="100000"/>
              <a:buFont typeface="Calibri" panose="020F0502020204030204" pitchFamily="34" charset="0"/>
              <a:buNone/>
              <a:tabLst/>
              <a:defRPr lang="en-US" sz="1200" kern="1200" baseline="0" dirty="0" smtClean="0">
                <a:solidFill>
                  <a:srgbClr val="003C7D"/>
                </a:solidFill>
                <a:latin typeface="Arial" panose="020B0604020202020204" pitchFamily="34" charset="0"/>
                <a:ea typeface="+mn-ea"/>
                <a:cs typeface="Arial" panose="020B0604020202020204" pitchFamily="34" charset="0"/>
              </a:defRPr>
            </a:lvl1pPr>
          </a:lstStyle>
          <a:p>
            <a:pPr marL="161988" marR="0" lvl="0" indent="-161988" algn="l" defTabSz="685749" rtl="0" eaLnBrk="1" fontAlgn="auto" latinLnBrk="0" hangingPunct="1">
              <a:lnSpc>
                <a:spcPct val="100000"/>
              </a:lnSpc>
              <a:spcBef>
                <a:spcPts val="1650"/>
              </a:spcBef>
              <a:spcAft>
                <a:spcPts val="0"/>
              </a:spcAft>
              <a:buClr>
                <a:schemeClr val="bg1">
                  <a:lumMod val="65000"/>
                </a:schemeClr>
              </a:buClr>
              <a:buSzPct val="100000"/>
              <a:buFont typeface="Calibri" panose="020F0502020204030204" pitchFamily="34" charset="0"/>
              <a:buNone/>
              <a:tabLst/>
              <a:defRPr/>
            </a:pPr>
            <a:r>
              <a:rPr lang="en-US"/>
              <a:t>Location &amp; date of presentation</a:t>
            </a:r>
          </a:p>
        </p:txBody>
      </p:sp>
      <p:grpSp>
        <p:nvGrpSpPr>
          <p:cNvPr id="7" name="Group 6">
            <a:extLst>
              <a:ext uri="{FF2B5EF4-FFF2-40B4-BE49-F238E27FC236}">
                <a16:creationId xmlns:a16="http://schemas.microsoft.com/office/drawing/2014/main" id="{B0CF8910-3997-4186-A545-A8CE55D63B8A}"/>
              </a:ext>
            </a:extLst>
          </p:cNvPr>
          <p:cNvGrpSpPr/>
          <p:nvPr userDrawn="1"/>
        </p:nvGrpSpPr>
        <p:grpSpPr>
          <a:xfrm>
            <a:off x="0" y="4566602"/>
            <a:ext cx="9144000" cy="576898"/>
            <a:chOff x="0" y="4566602"/>
            <a:chExt cx="9144000" cy="576898"/>
          </a:xfrm>
        </p:grpSpPr>
        <p:pic>
          <p:nvPicPr>
            <p:cNvPr id="8" name="Picture 7">
              <a:extLst>
                <a:ext uri="{FF2B5EF4-FFF2-40B4-BE49-F238E27FC236}">
                  <a16:creationId xmlns:a16="http://schemas.microsoft.com/office/drawing/2014/main" id="{8E115815-0F41-46F9-BB8D-BD27EDE65B2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566602"/>
              <a:ext cx="3509963" cy="576897"/>
            </a:xfrm>
            <a:prstGeom prst="rect">
              <a:avLst/>
            </a:prstGeom>
          </p:spPr>
        </p:pic>
        <p:sp>
          <p:nvSpPr>
            <p:cNvPr id="10" name="Rectangle 9">
              <a:extLst>
                <a:ext uri="{FF2B5EF4-FFF2-40B4-BE49-F238E27FC236}">
                  <a16:creationId xmlns:a16="http://schemas.microsoft.com/office/drawing/2014/main" id="{2FD94CB0-C6F5-442C-A11F-801B15C89173}"/>
                </a:ext>
              </a:extLst>
            </p:cNvPr>
            <p:cNvSpPr/>
            <p:nvPr userDrawn="1"/>
          </p:nvSpPr>
          <p:spPr>
            <a:xfrm>
              <a:off x="3362325" y="4566602"/>
              <a:ext cx="5781675" cy="576898"/>
            </a:xfrm>
            <a:prstGeom prst="rect">
              <a:avLst/>
            </a:prstGeom>
            <a:solidFill>
              <a:srgbClr val="004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latin typeface="Segoe UI" panose="020B0502040204020203" pitchFamily="34" charset="0"/>
                <a:cs typeface="Segoe UI" panose="020B0502040204020203" pitchFamily="34" charset="0"/>
              </a:endParaRPr>
            </a:p>
          </p:txBody>
        </p:sp>
      </p:grpSp>
      <p:pic>
        <p:nvPicPr>
          <p:cNvPr id="11" name="Picture 10" descr="A close up of a sign&#10;&#10;Description automatically generated">
            <a:extLst>
              <a:ext uri="{FF2B5EF4-FFF2-40B4-BE49-F238E27FC236}">
                <a16:creationId xmlns:a16="http://schemas.microsoft.com/office/drawing/2014/main" id="{E591FF45-0F7D-4F07-B6E4-5EA937F3981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0825" y="1714288"/>
            <a:ext cx="2196767" cy="1104605"/>
          </a:xfrm>
          <a:prstGeom prst="rect">
            <a:avLst/>
          </a:prstGeom>
        </p:spPr>
      </p:pic>
    </p:spTree>
    <p:extLst>
      <p:ext uri="{BB962C8B-B14F-4D97-AF65-F5344CB8AC3E}">
        <p14:creationId xmlns:p14="http://schemas.microsoft.com/office/powerpoint/2010/main" val="3517537838"/>
      </p:ext>
    </p:extLst>
  </p:cSld>
  <p:clrMapOvr>
    <a:masterClrMapping/>
  </p:clrMapOvr>
  <p:extLst>
    <p:ext uri="{DCECCB84-F9BA-43D5-87BE-67443E8EF086}">
      <p15:sldGuideLst xmlns:p15="http://schemas.microsoft.com/office/powerpoint/2012/main">
        <p15:guide id="1" pos="159" userDrawn="1">
          <p15:clr>
            <a:srgbClr val="FBAE40"/>
          </p15:clr>
        </p15:guide>
        <p15:guide id="2" orient="horz" pos="826" userDrawn="1">
          <p15:clr>
            <a:srgbClr val="FBAE40"/>
          </p15:clr>
        </p15:guide>
        <p15:guide id="3" pos="5603" userDrawn="1">
          <p15:clr>
            <a:srgbClr val="FBAE40"/>
          </p15:clr>
        </p15:guide>
        <p15:guide id="4" pos="5397"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mp; text">
    <p:spTree>
      <p:nvGrpSpPr>
        <p:cNvPr id="1" name=""/>
        <p:cNvGrpSpPr/>
        <p:nvPr/>
      </p:nvGrpSpPr>
      <p:grpSpPr>
        <a:xfrm>
          <a:off x="0" y="0"/>
          <a:ext cx="0" cy="0"/>
          <a:chOff x="0" y="0"/>
          <a:chExt cx="0" cy="0"/>
        </a:xfrm>
      </p:grpSpPr>
      <p:sp>
        <p:nvSpPr>
          <p:cNvPr id="14" name="Text Placeholder 3">
            <a:extLst>
              <a:ext uri="{FF2B5EF4-FFF2-40B4-BE49-F238E27FC236}">
                <a16:creationId xmlns:a16="http://schemas.microsoft.com/office/drawing/2014/main" id="{8441CA57-6943-9F41-9E1E-50E2F585B99E}"/>
              </a:ext>
            </a:extLst>
          </p:cNvPr>
          <p:cNvSpPr>
            <a:spLocks noGrp="1"/>
          </p:cNvSpPr>
          <p:nvPr>
            <p:ph type="body" sz="quarter" idx="12" hasCustomPrompt="1"/>
          </p:nvPr>
        </p:nvSpPr>
        <p:spPr>
          <a:xfrm>
            <a:off x="250828" y="218815"/>
            <a:ext cx="7289701" cy="434767"/>
          </a:xfrm>
          <a:prstGeom prst="rect">
            <a:avLst/>
          </a:prstGeom>
        </p:spPr>
        <p:txBody>
          <a:bodyPr lIns="0">
            <a:noAutofit/>
          </a:bodyPr>
          <a:lstStyle>
            <a:lvl1pPr marL="0" indent="0">
              <a:buNone/>
              <a:defRPr lang="en-US" sz="1800" b="1" kern="1200" baseline="0" dirty="0">
                <a:solidFill>
                  <a:srgbClr val="F4821F"/>
                </a:solidFill>
                <a:uFill>
                  <a:solidFill>
                    <a:schemeClr val="tx2"/>
                  </a:solidFill>
                </a:uFill>
                <a:latin typeface="Arial" panose="020B0604020202020204" pitchFamily="34" charset="0"/>
                <a:ea typeface="+mj-ea"/>
                <a:cs typeface="Arial" panose="020B0604020202020204" pitchFamily="34" charset="0"/>
              </a:defRPr>
            </a:lvl1pPr>
          </a:lstStyle>
          <a:p>
            <a:pPr lvl="0"/>
            <a:r>
              <a:rPr lang="en-US"/>
              <a:t>Title – one line</a:t>
            </a:r>
          </a:p>
        </p:txBody>
      </p:sp>
      <p:sp>
        <p:nvSpPr>
          <p:cNvPr id="5" name="Text Placeholder 4">
            <a:extLst>
              <a:ext uri="{FF2B5EF4-FFF2-40B4-BE49-F238E27FC236}">
                <a16:creationId xmlns:a16="http://schemas.microsoft.com/office/drawing/2014/main" id="{A26A7C0A-1BA5-C74C-BEC1-1A990858C7D9}"/>
              </a:ext>
            </a:extLst>
          </p:cNvPr>
          <p:cNvSpPr>
            <a:spLocks noGrp="1"/>
          </p:cNvSpPr>
          <p:nvPr>
            <p:ph type="body" sz="quarter" idx="13" hasCustomPrompt="1"/>
          </p:nvPr>
        </p:nvSpPr>
        <p:spPr>
          <a:xfrm>
            <a:off x="526446" y="889005"/>
            <a:ext cx="8440119" cy="3682492"/>
          </a:xfrm>
          <a:prstGeom prst="rect">
            <a:avLst/>
          </a:prstGeom>
        </p:spPr>
        <p:txBody>
          <a:bodyPr lIns="0"/>
          <a:lstStyle>
            <a:lvl1pPr marL="269981" indent="-134532">
              <a:spcBef>
                <a:spcPts val="750"/>
              </a:spcBef>
              <a:buClr>
                <a:srgbClr val="003C7D"/>
              </a:buClr>
              <a:buFont typeface="Arial" panose="020B0604020202020204" pitchFamily="34" charset="0"/>
              <a:buChar char="•"/>
              <a:defRPr sz="1500" baseline="0">
                <a:solidFill>
                  <a:srgbClr val="003C7D"/>
                </a:solidFill>
                <a:latin typeface="Arial" panose="020B0604020202020204" pitchFamily="34" charset="0"/>
                <a:cs typeface="Arial" panose="020B0604020202020204" pitchFamily="34" charset="0"/>
              </a:defRPr>
            </a:lvl1pPr>
            <a:lvl2pPr marL="404970" indent="-134991">
              <a:buClr>
                <a:srgbClr val="003C7D"/>
              </a:buClr>
              <a:buFont typeface="Arial" panose="020B0604020202020204" pitchFamily="34" charset="0"/>
              <a:buChar char="•"/>
              <a:defRPr sz="1350">
                <a:solidFill>
                  <a:srgbClr val="003C7D"/>
                </a:solidFill>
                <a:latin typeface="Arial" panose="020B0604020202020204" pitchFamily="34" charset="0"/>
                <a:cs typeface="Arial" panose="020B0604020202020204" pitchFamily="34" charset="0"/>
              </a:defRPr>
            </a:lvl2pPr>
            <a:lvl3pPr marL="539314" indent="-134532">
              <a:buClr>
                <a:srgbClr val="003C7D"/>
              </a:buClr>
              <a:buFont typeface="Arial" panose="020B0604020202020204" pitchFamily="34" charset="0"/>
              <a:buChar char="•"/>
              <a:defRPr sz="1200">
                <a:solidFill>
                  <a:srgbClr val="003C7D"/>
                </a:solidFill>
                <a:latin typeface="Arial" panose="020B0604020202020204" pitchFamily="34" charset="0"/>
                <a:cs typeface="Arial" panose="020B0604020202020204" pitchFamily="34" charset="0"/>
              </a:defRPr>
            </a:lvl3pPr>
            <a:lvl4pPr marL="675034" indent="-135722">
              <a:spcBef>
                <a:spcPts val="375"/>
              </a:spcBef>
              <a:buClr>
                <a:srgbClr val="003C7D"/>
              </a:buClr>
              <a:buFont typeface="Arial" panose="020B0604020202020204" pitchFamily="34" charset="0"/>
              <a:buChar char="•"/>
              <a:defRPr sz="1050">
                <a:solidFill>
                  <a:srgbClr val="003C7D"/>
                </a:solidFill>
                <a:latin typeface="Arial" panose="020B0604020202020204" pitchFamily="34" charset="0"/>
                <a:cs typeface="Arial" panose="020B0604020202020204" pitchFamily="34" charset="0"/>
              </a:defRPr>
            </a:lvl4pPr>
            <a:lvl5pPr marL="809940" indent="-134991">
              <a:spcBef>
                <a:spcPts val="375"/>
              </a:spcBef>
              <a:buClr>
                <a:srgbClr val="003C7D"/>
              </a:buClr>
              <a:buFont typeface="Arial" panose="020B0604020202020204" pitchFamily="34" charset="0"/>
              <a:buChar char="•"/>
              <a:defRPr sz="900">
                <a:solidFill>
                  <a:srgbClr val="003C7D"/>
                </a:solidFill>
                <a:latin typeface="Arial" panose="020B0604020202020204" pitchFamily="34" charset="0"/>
                <a:cs typeface="Arial" panose="020B0604020202020204" pitchFamily="34" charset="0"/>
              </a:defRPr>
            </a:lvl5pPr>
          </a:lstStyle>
          <a:p>
            <a:pPr lvl="0"/>
            <a:r>
              <a:rPr lang="en-US"/>
              <a:t>Content slide – TCP logo only necessary on first slide</a:t>
            </a:r>
          </a:p>
          <a:p>
            <a:pPr lvl="1"/>
            <a:r>
              <a:rPr lang="en-US"/>
              <a:t>Second level</a:t>
            </a:r>
          </a:p>
          <a:p>
            <a:pPr lvl="2"/>
            <a:r>
              <a:rPr lang="en-US"/>
              <a:t>Third level</a:t>
            </a:r>
          </a:p>
          <a:p>
            <a:pPr lvl="3"/>
            <a:r>
              <a:rPr lang="en-US"/>
              <a:t>Fourth level</a:t>
            </a:r>
          </a:p>
          <a:p>
            <a:pPr lvl="4"/>
            <a:r>
              <a:rPr lang="en-US"/>
              <a:t>Fifth level</a:t>
            </a:r>
          </a:p>
        </p:txBody>
      </p:sp>
      <p:sp>
        <p:nvSpPr>
          <p:cNvPr id="6" name="TextBox 5">
            <a:extLst>
              <a:ext uri="{FF2B5EF4-FFF2-40B4-BE49-F238E27FC236}">
                <a16:creationId xmlns:a16="http://schemas.microsoft.com/office/drawing/2014/main" id="{5A041BF8-9BAF-43B4-B220-52ADAFDF68B7}"/>
              </a:ext>
            </a:extLst>
          </p:cNvPr>
          <p:cNvSpPr txBox="1"/>
          <p:nvPr userDrawn="1"/>
        </p:nvSpPr>
        <p:spPr>
          <a:xfrm rot="16200000">
            <a:off x="-1089194" y="3415786"/>
            <a:ext cx="2902590" cy="369332"/>
          </a:xfrm>
          <a:prstGeom prst="rect">
            <a:avLst/>
          </a:prstGeom>
          <a:noFill/>
        </p:spPr>
        <p:txBody>
          <a:bodyPr wrap="square" rtlCol="0">
            <a:spAutoFit/>
          </a:bodyPr>
          <a:lstStyle/>
          <a:p>
            <a:r>
              <a:rPr lang="fr-BE" sz="1800" b="1">
                <a:solidFill>
                  <a:srgbClr val="F4821F"/>
                </a:solidFill>
                <a:latin typeface="Arial Nova" panose="020B0504020202020204" pitchFamily="34" charset="0"/>
              </a:rPr>
              <a:t>PVPS</a:t>
            </a:r>
            <a:endParaRPr lang="en-BE" sz="1800" b="1">
              <a:solidFill>
                <a:srgbClr val="F4821F"/>
              </a:solidFill>
              <a:latin typeface="Arial Nova" panose="020B0504020202020204" pitchFamily="34" charset="0"/>
            </a:endParaRPr>
          </a:p>
        </p:txBody>
      </p:sp>
      <p:cxnSp>
        <p:nvCxnSpPr>
          <p:cNvPr id="7" name="Straight Connector 6">
            <a:extLst>
              <a:ext uri="{FF2B5EF4-FFF2-40B4-BE49-F238E27FC236}">
                <a16:creationId xmlns:a16="http://schemas.microsoft.com/office/drawing/2014/main" id="{2ADFA058-395C-41E3-81A3-9BF3DDBEB86D}"/>
              </a:ext>
            </a:extLst>
          </p:cNvPr>
          <p:cNvCxnSpPr>
            <a:cxnSpLocks/>
          </p:cNvCxnSpPr>
          <p:nvPr userDrawn="1"/>
        </p:nvCxnSpPr>
        <p:spPr>
          <a:xfrm>
            <a:off x="1" y="666544"/>
            <a:ext cx="7873999" cy="0"/>
          </a:xfrm>
          <a:prstGeom prst="line">
            <a:avLst/>
          </a:prstGeom>
          <a:ln>
            <a:solidFill>
              <a:srgbClr val="F4821F"/>
            </a:solidFill>
          </a:ln>
        </p:spPr>
        <p:style>
          <a:lnRef idx="1">
            <a:schemeClr val="accent1"/>
          </a:lnRef>
          <a:fillRef idx="0">
            <a:schemeClr val="accent1"/>
          </a:fillRef>
          <a:effectRef idx="0">
            <a:schemeClr val="accent1"/>
          </a:effectRef>
          <a:fontRef idx="minor">
            <a:schemeClr val="tx1"/>
          </a:fontRef>
        </p:style>
      </p:cxnSp>
      <p:sp>
        <p:nvSpPr>
          <p:cNvPr id="2" name="ZoneTexte 1">
            <a:extLst>
              <a:ext uri="{FF2B5EF4-FFF2-40B4-BE49-F238E27FC236}">
                <a16:creationId xmlns:a16="http://schemas.microsoft.com/office/drawing/2014/main" id="{D17CED54-1D9F-4D17-B816-3FBB5510AC75}"/>
              </a:ext>
            </a:extLst>
          </p:cNvPr>
          <p:cNvSpPr txBox="1"/>
          <p:nvPr userDrawn="1"/>
        </p:nvSpPr>
        <p:spPr>
          <a:xfrm>
            <a:off x="8179547" y="4696303"/>
            <a:ext cx="651447" cy="230832"/>
          </a:xfrm>
          <a:prstGeom prst="rect">
            <a:avLst/>
          </a:prstGeom>
          <a:noFill/>
        </p:spPr>
        <p:txBody>
          <a:bodyPr wrap="square" rtlCol="0">
            <a:spAutoFit/>
          </a:bodyPr>
          <a:lstStyle/>
          <a:p>
            <a:fld id="{E6C6F911-DFDC-4B93-962C-66F0D8D51AD1}" type="slidenum">
              <a:rPr lang="en-US" sz="900" smtClean="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pic>
        <p:nvPicPr>
          <p:cNvPr id="11" name="Picture 10" descr="A picture containing clock, fence&#10;&#10;Description automatically generated">
            <a:extLst>
              <a:ext uri="{FF2B5EF4-FFF2-40B4-BE49-F238E27FC236}">
                <a16:creationId xmlns:a16="http://schemas.microsoft.com/office/drawing/2014/main" id="{ACD180F0-DF58-4D42-98CD-411CBBA27EF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09528" y="173760"/>
            <a:ext cx="662032" cy="617588"/>
          </a:xfrm>
          <a:prstGeom prst="rect">
            <a:avLst/>
          </a:prstGeom>
        </p:spPr>
      </p:pic>
    </p:spTree>
    <p:extLst>
      <p:ext uri="{BB962C8B-B14F-4D97-AF65-F5344CB8AC3E}">
        <p14:creationId xmlns:p14="http://schemas.microsoft.com/office/powerpoint/2010/main" val="4213663072"/>
      </p:ext>
    </p:extLst>
  </p:cSld>
  <p:clrMapOvr>
    <a:masterClrMapping/>
  </p:clrMapOvr>
  <p:hf hdr="0" ftr="0" dt="0"/>
  <p:extLst>
    <p:ext uri="{DCECCB84-F9BA-43D5-87BE-67443E8EF086}">
      <p15:sldGuideLst xmlns:p15="http://schemas.microsoft.com/office/powerpoint/2012/main">
        <p15:guide id="1" orient="horz" pos="146" userDrawn="1">
          <p15:clr>
            <a:srgbClr val="FBAE40"/>
          </p15:clr>
        </p15:guide>
        <p15:guide id="2" pos="159" userDrawn="1">
          <p15:clr>
            <a:srgbClr val="FBAE40"/>
          </p15:clr>
        </p15:guide>
        <p15:guide id="3" orient="horz" pos="1620" userDrawn="1">
          <p15:clr>
            <a:srgbClr val="FBAE40"/>
          </p15:clr>
        </p15:guide>
        <p15:guide id="4" pos="5603" userDrawn="1">
          <p15:clr>
            <a:srgbClr val="FBAE40"/>
          </p15:clr>
        </p15:guide>
        <p15:guide id="5" pos="5397"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Graph &amp; Key Point">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4C7B6C7-20A7-0644-AFFD-0DC74CEEAA6B}"/>
              </a:ext>
            </a:extLst>
          </p:cNvPr>
          <p:cNvSpPr>
            <a:spLocks noGrp="1"/>
          </p:cNvSpPr>
          <p:nvPr>
            <p:ph type="body" sz="quarter" idx="12" hasCustomPrompt="1"/>
          </p:nvPr>
        </p:nvSpPr>
        <p:spPr>
          <a:xfrm>
            <a:off x="250829" y="218815"/>
            <a:ext cx="7123096" cy="434767"/>
          </a:xfrm>
          <a:prstGeom prst="rect">
            <a:avLst/>
          </a:prstGeom>
        </p:spPr>
        <p:txBody>
          <a:bodyPr lIns="0">
            <a:noAutofit/>
          </a:bodyPr>
          <a:lstStyle>
            <a:lvl1pPr marL="0" indent="0">
              <a:buNone/>
              <a:defRPr lang="en-US" sz="1800" b="1" kern="1200" baseline="0" dirty="0">
                <a:solidFill>
                  <a:srgbClr val="F4821F"/>
                </a:solidFill>
                <a:uFill>
                  <a:solidFill>
                    <a:schemeClr val="tx2"/>
                  </a:solidFill>
                </a:uFill>
                <a:latin typeface="Arial" panose="020B0604020202020204" pitchFamily="34" charset="0"/>
                <a:ea typeface="+mj-ea"/>
                <a:cs typeface="Arial" panose="020B0604020202020204" pitchFamily="34" charset="0"/>
              </a:defRPr>
            </a:lvl1pPr>
          </a:lstStyle>
          <a:p>
            <a:pPr lvl="0"/>
            <a:r>
              <a:rPr lang="en-US"/>
              <a:t>Title – one line</a:t>
            </a:r>
          </a:p>
        </p:txBody>
      </p:sp>
      <p:sp>
        <p:nvSpPr>
          <p:cNvPr id="14" name="Text Placeholder 3">
            <a:extLst>
              <a:ext uri="{FF2B5EF4-FFF2-40B4-BE49-F238E27FC236}">
                <a16:creationId xmlns:a16="http://schemas.microsoft.com/office/drawing/2014/main" id="{83349B83-1EFF-784E-93D0-021CF6186D9A}"/>
              </a:ext>
            </a:extLst>
          </p:cNvPr>
          <p:cNvSpPr>
            <a:spLocks noGrp="1"/>
          </p:cNvSpPr>
          <p:nvPr>
            <p:ph type="body" sz="quarter" idx="13" hasCustomPrompt="1"/>
          </p:nvPr>
        </p:nvSpPr>
        <p:spPr>
          <a:xfrm>
            <a:off x="1416863" y="4420927"/>
            <a:ext cx="6431743" cy="434767"/>
          </a:xfrm>
          <a:prstGeom prst="rect">
            <a:avLst/>
          </a:prstGeom>
        </p:spPr>
        <p:txBody>
          <a:bodyPr lIns="0" anchor="ctr">
            <a:noAutofit/>
          </a:bodyPr>
          <a:lstStyle>
            <a:lvl1pPr marL="0" indent="0">
              <a:buNone/>
              <a:defRPr lang="en-US" sz="1200" b="0" kern="1200" baseline="0" dirty="0">
                <a:solidFill>
                  <a:srgbClr val="003C7D"/>
                </a:solidFill>
                <a:uFill>
                  <a:solidFill>
                    <a:schemeClr val="tx2"/>
                  </a:solidFill>
                </a:uFill>
                <a:latin typeface="Arial" panose="020B0604020202020204" pitchFamily="34" charset="0"/>
                <a:ea typeface="+mj-ea"/>
                <a:cs typeface="Arial" panose="020B0604020202020204" pitchFamily="34" charset="0"/>
              </a:defRPr>
            </a:lvl1pPr>
          </a:lstStyle>
          <a:p>
            <a:pPr lvl="0"/>
            <a:r>
              <a:rPr lang="en-US"/>
              <a:t>Key point</a:t>
            </a:r>
          </a:p>
        </p:txBody>
      </p:sp>
      <p:sp>
        <p:nvSpPr>
          <p:cNvPr id="19" name="Text Placeholder 18">
            <a:extLst>
              <a:ext uri="{FF2B5EF4-FFF2-40B4-BE49-F238E27FC236}">
                <a16:creationId xmlns:a16="http://schemas.microsoft.com/office/drawing/2014/main" id="{9246A33C-4CCA-D94F-B63F-FDDF33C59417}"/>
              </a:ext>
            </a:extLst>
          </p:cNvPr>
          <p:cNvSpPr>
            <a:spLocks noGrp="1"/>
          </p:cNvSpPr>
          <p:nvPr>
            <p:ph type="body" sz="quarter" idx="14" hasCustomPrompt="1"/>
          </p:nvPr>
        </p:nvSpPr>
        <p:spPr>
          <a:xfrm>
            <a:off x="250831" y="728870"/>
            <a:ext cx="8567735" cy="284370"/>
          </a:xfrm>
          <a:prstGeom prst="rect">
            <a:avLst/>
          </a:prstGeom>
        </p:spPr>
        <p:txBody>
          <a:bodyPr/>
          <a:lstStyle>
            <a:lvl1pPr marL="0" indent="0" algn="ctr">
              <a:buNone/>
              <a:defRPr lang="en-US" sz="1200" kern="1200" dirty="0">
                <a:solidFill>
                  <a:srgbClr val="003C7D"/>
                </a:solidFill>
                <a:latin typeface="Arial" panose="020B0604020202020204" pitchFamily="34" charset="0"/>
                <a:ea typeface="Arial" panose="020B0604020202020204" pitchFamily="34" charset="0"/>
                <a:cs typeface="Arial" panose="020B0604020202020204" pitchFamily="34" charset="0"/>
              </a:defRPr>
            </a:lvl1pPr>
          </a:lstStyle>
          <a:p>
            <a:pPr lvl="0"/>
            <a:r>
              <a:rPr lang="en-US"/>
              <a:t>Graph title, centered</a:t>
            </a:r>
          </a:p>
        </p:txBody>
      </p:sp>
      <p:sp>
        <p:nvSpPr>
          <p:cNvPr id="3" name="Picture Placeholder 2"/>
          <p:cNvSpPr>
            <a:spLocks noGrp="1"/>
          </p:cNvSpPr>
          <p:nvPr>
            <p:ph type="pic" sz="quarter" idx="15"/>
          </p:nvPr>
        </p:nvSpPr>
        <p:spPr>
          <a:xfrm>
            <a:off x="844501" y="1075576"/>
            <a:ext cx="7576459" cy="3053747"/>
          </a:xfrm>
          <a:prstGeom prst="rect">
            <a:avLst/>
          </a:prstGeom>
        </p:spPr>
        <p:txBody>
          <a:bodyPr/>
          <a:lstStyle>
            <a:lvl1pPr>
              <a:defRPr>
                <a:latin typeface="Arial" panose="020B0604020202020204" pitchFamily="34" charset="0"/>
                <a:cs typeface="Arial" panose="020B0604020202020204" pitchFamily="34" charset="0"/>
              </a:defRPr>
            </a:lvl1pPr>
          </a:lstStyle>
          <a:p>
            <a:endParaRPr lang="en-GB"/>
          </a:p>
        </p:txBody>
      </p:sp>
      <p:sp>
        <p:nvSpPr>
          <p:cNvPr id="10" name="TextBox 5">
            <a:extLst>
              <a:ext uri="{FF2B5EF4-FFF2-40B4-BE49-F238E27FC236}">
                <a16:creationId xmlns:a16="http://schemas.microsoft.com/office/drawing/2014/main" id="{79F1FF97-645E-4048-9065-9182BF663448}"/>
              </a:ext>
            </a:extLst>
          </p:cNvPr>
          <p:cNvSpPr txBox="1"/>
          <p:nvPr userDrawn="1"/>
        </p:nvSpPr>
        <p:spPr>
          <a:xfrm rot="16200000">
            <a:off x="-1089194" y="3415786"/>
            <a:ext cx="2902590" cy="369332"/>
          </a:xfrm>
          <a:prstGeom prst="rect">
            <a:avLst/>
          </a:prstGeom>
          <a:noFill/>
        </p:spPr>
        <p:txBody>
          <a:bodyPr wrap="square" rtlCol="0">
            <a:spAutoFit/>
          </a:bodyPr>
          <a:lstStyle/>
          <a:p>
            <a:r>
              <a:rPr lang="fr-BE" sz="1800" b="1">
                <a:solidFill>
                  <a:srgbClr val="F4821F"/>
                </a:solidFill>
                <a:latin typeface="Arial Nova" panose="020B0504020202020204" pitchFamily="34" charset="0"/>
              </a:rPr>
              <a:t>PVPS</a:t>
            </a:r>
            <a:endParaRPr lang="en-BE" sz="1800" b="1">
              <a:solidFill>
                <a:srgbClr val="F4821F"/>
              </a:solidFill>
              <a:latin typeface="Arial Nova" panose="020B0504020202020204" pitchFamily="34" charset="0"/>
            </a:endParaRPr>
          </a:p>
        </p:txBody>
      </p:sp>
      <p:sp>
        <p:nvSpPr>
          <p:cNvPr id="11" name="ZoneTexte 10">
            <a:extLst>
              <a:ext uri="{FF2B5EF4-FFF2-40B4-BE49-F238E27FC236}">
                <a16:creationId xmlns:a16="http://schemas.microsoft.com/office/drawing/2014/main" id="{2C8A4C11-F344-4FAA-81B6-12046C2A66E7}"/>
              </a:ext>
            </a:extLst>
          </p:cNvPr>
          <p:cNvSpPr txBox="1"/>
          <p:nvPr userDrawn="1"/>
        </p:nvSpPr>
        <p:spPr>
          <a:xfrm>
            <a:off x="8179547" y="4696303"/>
            <a:ext cx="651447" cy="230832"/>
          </a:xfrm>
          <a:prstGeom prst="rect">
            <a:avLst/>
          </a:prstGeom>
          <a:noFill/>
        </p:spPr>
        <p:txBody>
          <a:bodyPr wrap="square" rtlCol="0">
            <a:spAutoFit/>
          </a:bodyPr>
          <a:lstStyle/>
          <a:p>
            <a:fld id="{E6C6F911-DFDC-4B93-962C-66F0D8D51AD1}" type="slidenum">
              <a:rPr lang="en-US" sz="900" smtClean="0">
                <a:latin typeface="Arial" panose="020B0604020202020204" pitchFamily="34" charset="0"/>
                <a:cs typeface="Arial" panose="020B0604020202020204" pitchFamily="34" charset="0"/>
              </a:rPr>
              <a:t>‹#›</a:t>
            </a:fld>
            <a:endParaRPr lang="en-US" sz="1350">
              <a:latin typeface="Arial" panose="020B0604020202020204" pitchFamily="34" charset="0"/>
              <a:cs typeface="Arial" panose="020B0604020202020204" pitchFamily="34" charset="0"/>
            </a:endParaRPr>
          </a:p>
        </p:txBody>
      </p:sp>
      <p:cxnSp>
        <p:nvCxnSpPr>
          <p:cNvPr id="12" name="Straight Connector 6">
            <a:extLst>
              <a:ext uri="{FF2B5EF4-FFF2-40B4-BE49-F238E27FC236}">
                <a16:creationId xmlns:a16="http://schemas.microsoft.com/office/drawing/2014/main" id="{6CDB6413-C17C-4DB3-8430-8DAFF8093974}"/>
              </a:ext>
            </a:extLst>
          </p:cNvPr>
          <p:cNvCxnSpPr>
            <a:cxnSpLocks/>
          </p:cNvCxnSpPr>
          <p:nvPr userDrawn="1"/>
        </p:nvCxnSpPr>
        <p:spPr>
          <a:xfrm>
            <a:off x="1" y="666544"/>
            <a:ext cx="7873999" cy="0"/>
          </a:xfrm>
          <a:prstGeom prst="line">
            <a:avLst/>
          </a:prstGeom>
          <a:ln>
            <a:solidFill>
              <a:srgbClr val="F4821F"/>
            </a:solidFill>
          </a:ln>
        </p:spPr>
        <p:style>
          <a:lnRef idx="1">
            <a:schemeClr val="accent1"/>
          </a:lnRef>
          <a:fillRef idx="0">
            <a:schemeClr val="accent1"/>
          </a:fillRef>
          <a:effectRef idx="0">
            <a:schemeClr val="accent1"/>
          </a:effectRef>
          <a:fontRef idx="minor">
            <a:schemeClr val="tx1"/>
          </a:fontRef>
        </p:style>
      </p:cxnSp>
      <p:pic>
        <p:nvPicPr>
          <p:cNvPr id="13" name="Picture 10" descr="A picture containing clock, fence&#10;&#10;Description automatically generated">
            <a:extLst>
              <a:ext uri="{FF2B5EF4-FFF2-40B4-BE49-F238E27FC236}">
                <a16:creationId xmlns:a16="http://schemas.microsoft.com/office/drawing/2014/main" id="{F1276EED-63C0-4779-9B0A-6D56E5AB22C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09528" y="173760"/>
            <a:ext cx="662032" cy="617588"/>
          </a:xfrm>
          <a:prstGeom prst="rect">
            <a:avLst/>
          </a:prstGeom>
        </p:spPr>
      </p:pic>
    </p:spTree>
    <p:extLst>
      <p:ext uri="{BB962C8B-B14F-4D97-AF65-F5344CB8AC3E}">
        <p14:creationId xmlns:p14="http://schemas.microsoft.com/office/powerpoint/2010/main" val="277405737"/>
      </p:ext>
    </p:extLst>
  </p:cSld>
  <p:clrMapOvr>
    <a:masterClrMapping/>
  </p:clrMapOvr>
  <p:extLst>
    <p:ext uri="{DCECCB84-F9BA-43D5-87BE-67443E8EF086}">
      <p15:sldGuideLst xmlns:p15="http://schemas.microsoft.com/office/powerpoint/2012/main">
        <p15:guide id="1" pos="159" userDrawn="1">
          <p15:clr>
            <a:srgbClr val="FBAE40"/>
          </p15:clr>
        </p15:guide>
        <p15:guide id="2" pos="5603" userDrawn="1">
          <p15:clr>
            <a:srgbClr val="FBAE40"/>
          </p15:clr>
        </p15:guide>
        <p15:guide id="3" orient="horz" pos="146" userDrawn="1">
          <p15:clr>
            <a:srgbClr val="FBAE40"/>
          </p15:clr>
        </p15:guide>
        <p15:guide id="4" pos="5397"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ransition slide">
    <p:spTree>
      <p:nvGrpSpPr>
        <p:cNvPr id="1" name=""/>
        <p:cNvGrpSpPr/>
        <p:nvPr/>
      </p:nvGrpSpPr>
      <p:grpSpPr>
        <a:xfrm>
          <a:off x="0" y="0"/>
          <a:ext cx="0" cy="0"/>
          <a:chOff x="0" y="0"/>
          <a:chExt cx="0" cy="0"/>
        </a:xfrm>
      </p:grpSpPr>
      <p:sp>
        <p:nvSpPr>
          <p:cNvPr id="10" name="Text Placeholder 2">
            <a:extLst>
              <a:ext uri="{FF2B5EF4-FFF2-40B4-BE49-F238E27FC236}">
                <a16:creationId xmlns:a16="http://schemas.microsoft.com/office/drawing/2014/main" id="{D95F3DF4-8EA0-6440-9F6C-69B61C554843}"/>
              </a:ext>
            </a:extLst>
          </p:cNvPr>
          <p:cNvSpPr>
            <a:spLocks noGrp="1"/>
          </p:cNvSpPr>
          <p:nvPr>
            <p:ph type="body" sz="quarter" idx="12" hasCustomPrompt="1"/>
          </p:nvPr>
        </p:nvSpPr>
        <p:spPr>
          <a:xfrm>
            <a:off x="252002" y="1804726"/>
            <a:ext cx="8316913" cy="519694"/>
          </a:xfrm>
          <a:prstGeom prst="rect">
            <a:avLst/>
          </a:prstGeom>
        </p:spPr>
        <p:txBody>
          <a:bodyPr lIns="0" anchor="ctr" anchorCtr="1">
            <a:noAutofit/>
          </a:bodyPr>
          <a:lstStyle>
            <a:lvl1pPr marL="0" marR="0" indent="0" algn="ctr" defTabSz="685749" rtl="0" eaLnBrk="1" fontAlgn="auto" latinLnBrk="0" hangingPunct="1">
              <a:lnSpc>
                <a:spcPct val="100000"/>
              </a:lnSpc>
              <a:spcBef>
                <a:spcPts val="0"/>
              </a:spcBef>
              <a:spcAft>
                <a:spcPts val="0"/>
              </a:spcAft>
              <a:buClr>
                <a:schemeClr val="bg1">
                  <a:lumMod val="65000"/>
                </a:schemeClr>
              </a:buClr>
              <a:buSzPct val="100000"/>
              <a:buFont typeface="Calibri" panose="020F0502020204030204" pitchFamily="34" charset="0"/>
              <a:buNone/>
              <a:tabLst/>
              <a:defRPr lang="en-US" sz="2400" b="1" kern="1200" dirty="0">
                <a:solidFill>
                  <a:srgbClr val="F4821F"/>
                </a:solidFill>
                <a:latin typeface="Arial" panose="020B0604020202020204" pitchFamily="34" charset="0"/>
                <a:ea typeface="+mj-ea"/>
                <a:cs typeface="Arial" panose="020B0604020202020204" pitchFamily="34" charset="0"/>
              </a:defRPr>
            </a:lvl1pPr>
          </a:lstStyle>
          <a:p>
            <a:pPr marL="161988" marR="0" lvl="0" indent="-161988" algn="l" defTabSz="685749" rtl="0" eaLnBrk="1" fontAlgn="auto" latinLnBrk="0" hangingPunct="1">
              <a:lnSpc>
                <a:spcPct val="100000"/>
              </a:lnSpc>
              <a:spcBef>
                <a:spcPts val="1650"/>
              </a:spcBef>
              <a:spcAft>
                <a:spcPts val="0"/>
              </a:spcAft>
              <a:buClr>
                <a:schemeClr val="bg1">
                  <a:lumMod val="65000"/>
                </a:schemeClr>
              </a:buClr>
              <a:buSzPct val="100000"/>
              <a:buFont typeface="Calibri" panose="020F0502020204030204" pitchFamily="34" charset="0"/>
              <a:buNone/>
              <a:tabLst/>
              <a:defRPr/>
            </a:pPr>
            <a:r>
              <a:rPr lang="en-US"/>
              <a:t>Thank you</a:t>
            </a:r>
          </a:p>
        </p:txBody>
      </p:sp>
      <p:sp>
        <p:nvSpPr>
          <p:cNvPr id="12" name="Text Placeholder 4">
            <a:extLst>
              <a:ext uri="{FF2B5EF4-FFF2-40B4-BE49-F238E27FC236}">
                <a16:creationId xmlns:a16="http://schemas.microsoft.com/office/drawing/2014/main" id="{835992F8-323D-EF4B-867E-02F746EE31C0}"/>
              </a:ext>
            </a:extLst>
          </p:cNvPr>
          <p:cNvSpPr>
            <a:spLocks noGrp="1"/>
          </p:cNvSpPr>
          <p:nvPr>
            <p:ph type="body" sz="quarter" idx="13" hasCustomPrompt="1"/>
          </p:nvPr>
        </p:nvSpPr>
        <p:spPr>
          <a:xfrm>
            <a:off x="250832" y="2339080"/>
            <a:ext cx="8316913" cy="293284"/>
          </a:xfrm>
          <a:prstGeom prst="rect">
            <a:avLst/>
          </a:prstGeom>
        </p:spPr>
        <p:txBody>
          <a:bodyPr lIns="0">
            <a:noAutofit/>
          </a:bodyPr>
          <a:lstStyle>
            <a:lvl1pPr marL="161988" marR="0" indent="-161988" algn="ctr" defTabSz="685749" rtl="0" eaLnBrk="1" fontAlgn="auto" latinLnBrk="0" hangingPunct="1">
              <a:lnSpc>
                <a:spcPct val="100000"/>
              </a:lnSpc>
              <a:spcBef>
                <a:spcPts val="750"/>
              </a:spcBef>
              <a:spcAft>
                <a:spcPts val="0"/>
              </a:spcAft>
              <a:buClr>
                <a:schemeClr val="bg1">
                  <a:lumMod val="65000"/>
                </a:schemeClr>
              </a:buClr>
              <a:buSzPct val="100000"/>
              <a:buFont typeface="Calibri" panose="020F0502020204030204" pitchFamily="34" charset="0"/>
              <a:buNone/>
              <a:tabLst/>
              <a:defRPr lang="en-US" sz="1200" kern="1200" baseline="0" dirty="0" smtClean="0">
                <a:solidFill>
                  <a:schemeClr val="bg1">
                    <a:lumMod val="50000"/>
                  </a:schemeClr>
                </a:solidFill>
                <a:latin typeface="Arial" panose="020B0604020202020204" pitchFamily="34" charset="0"/>
                <a:ea typeface="+mn-ea"/>
                <a:cs typeface="Arial" panose="020B0604020202020204" pitchFamily="34" charset="0"/>
              </a:defRPr>
            </a:lvl1pPr>
          </a:lstStyle>
          <a:p>
            <a:pPr marL="161988" marR="0" lvl="0" indent="-161988" algn="l" defTabSz="685749" rtl="0" eaLnBrk="1" fontAlgn="auto" latinLnBrk="0" hangingPunct="1">
              <a:lnSpc>
                <a:spcPct val="100000"/>
              </a:lnSpc>
              <a:spcBef>
                <a:spcPts val="1650"/>
              </a:spcBef>
              <a:spcAft>
                <a:spcPts val="0"/>
              </a:spcAft>
              <a:buClr>
                <a:schemeClr val="bg1">
                  <a:lumMod val="65000"/>
                </a:schemeClr>
              </a:buClr>
              <a:buSzPct val="100000"/>
              <a:buFont typeface="Calibri" panose="020F0502020204030204" pitchFamily="34" charset="0"/>
              <a:buNone/>
              <a:tabLst/>
              <a:defRPr/>
            </a:pPr>
            <a:r>
              <a:rPr lang="en-US"/>
              <a:t>Name, Task</a:t>
            </a:r>
          </a:p>
        </p:txBody>
      </p:sp>
      <p:sp>
        <p:nvSpPr>
          <p:cNvPr id="9" name="Text Placeholder 4">
            <a:extLst>
              <a:ext uri="{FF2B5EF4-FFF2-40B4-BE49-F238E27FC236}">
                <a16:creationId xmlns:a16="http://schemas.microsoft.com/office/drawing/2014/main" id="{856184C6-4F83-044B-B28D-60A04D01A543}"/>
              </a:ext>
            </a:extLst>
          </p:cNvPr>
          <p:cNvSpPr>
            <a:spLocks noGrp="1"/>
          </p:cNvSpPr>
          <p:nvPr>
            <p:ph type="body" sz="quarter" idx="14" hasCustomPrompt="1"/>
          </p:nvPr>
        </p:nvSpPr>
        <p:spPr>
          <a:xfrm>
            <a:off x="253602" y="2646651"/>
            <a:ext cx="8316913" cy="293284"/>
          </a:xfrm>
          <a:prstGeom prst="rect">
            <a:avLst/>
          </a:prstGeom>
        </p:spPr>
        <p:txBody>
          <a:bodyPr lIns="0">
            <a:noAutofit/>
          </a:bodyPr>
          <a:lstStyle>
            <a:lvl1pPr marL="161988" marR="0" indent="-161988" algn="l" defTabSz="685749" rtl="0" eaLnBrk="1" fontAlgn="auto" latinLnBrk="0" hangingPunct="1">
              <a:lnSpc>
                <a:spcPct val="100000"/>
              </a:lnSpc>
              <a:spcBef>
                <a:spcPts val="750"/>
              </a:spcBef>
              <a:spcAft>
                <a:spcPts val="0"/>
              </a:spcAft>
              <a:buClr>
                <a:schemeClr val="bg1">
                  <a:lumMod val="65000"/>
                </a:schemeClr>
              </a:buClr>
              <a:buSzPct val="100000"/>
              <a:buFont typeface="Calibri" panose="020F0502020204030204" pitchFamily="34" charset="0"/>
              <a:buNone/>
              <a:tabLst/>
              <a:defRPr lang="en-US" sz="1200" kern="1200" baseline="0" dirty="0" smtClean="0">
                <a:solidFill>
                  <a:schemeClr val="bg1">
                    <a:lumMod val="50000"/>
                  </a:schemeClr>
                </a:solidFill>
                <a:latin typeface="Arial" panose="020B0604020202020204" pitchFamily="34" charset="0"/>
                <a:ea typeface="+mn-ea"/>
                <a:cs typeface="Arial" panose="020B0604020202020204" pitchFamily="34" charset="0"/>
              </a:defRPr>
            </a:lvl1pPr>
          </a:lstStyle>
          <a:p>
            <a:pPr marL="161988" marR="0" lvl="0" indent="-161988" algn="l" defTabSz="685749" rtl="0" eaLnBrk="1" fontAlgn="auto" latinLnBrk="0" hangingPunct="1">
              <a:lnSpc>
                <a:spcPct val="100000"/>
              </a:lnSpc>
              <a:spcBef>
                <a:spcPts val="1650"/>
              </a:spcBef>
              <a:spcAft>
                <a:spcPts val="0"/>
              </a:spcAft>
              <a:buClr>
                <a:schemeClr val="bg1">
                  <a:lumMod val="65000"/>
                </a:schemeClr>
              </a:buClr>
              <a:buSzPct val="100000"/>
              <a:buFont typeface="Calibri" panose="020F0502020204030204" pitchFamily="34" charset="0"/>
              <a:buNone/>
              <a:tabLst/>
              <a:defRPr/>
            </a:pPr>
            <a:r>
              <a:rPr lang="en-US"/>
              <a:t>email</a:t>
            </a:r>
          </a:p>
        </p:txBody>
      </p:sp>
      <p:sp>
        <p:nvSpPr>
          <p:cNvPr id="2" name="ZoneTexte 1">
            <a:extLst>
              <a:ext uri="{FF2B5EF4-FFF2-40B4-BE49-F238E27FC236}">
                <a16:creationId xmlns:a16="http://schemas.microsoft.com/office/drawing/2014/main" id="{948FBD9B-28A2-42C7-8E45-0732AA2F8749}"/>
              </a:ext>
            </a:extLst>
          </p:cNvPr>
          <p:cNvSpPr txBox="1"/>
          <p:nvPr userDrawn="1"/>
        </p:nvSpPr>
        <p:spPr>
          <a:xfrm>
            <a:off x="112927" y="129637"/>
            <a:ext cx="1973943" cy="300082"/>
          </a:xfrm>
          <a:prstGeom prst="rect">
            <a:avLst/>
          </a:prstGeom>
          <a:noFill/>
        </p:spPr>
        <p:txBody>
          <a:bodyPr wrap="square" rtlCol="0">
            <a:spAutoFit/>
          </a:bodyPr>
          <a:lstStyle/>
          <a:p>
            <a:r>
              <a:rPr lang="fr-FR" sz="1350" b="1">
                <a:latin typeface="Arial Nova" panose="020B0504020202020204" pitchFamily="34" charset="0"/>
              </a:rPr>
              <a:t>iea-pvps.org</a:t>
            </a:r>
          </a:p>
        </p:txBody>
      </p:sp>
      <p:grpSp>
        <p:nvGrpSpPr>
          <p:cNvPr id="11" name="Group 10">
            <a:extLst>
              <a:ext uri="{FF2B5EF4-FFF2-40B4-BE49-F238E27FC236}">
                <a16:creationId xmlns:a16="http://schemas.microsoft.com/office/drawing/2014/main" id="{FF74DEAC-5DC1-4765-8A8E-073D29527C02}"/>
              </a:ext>
            </a:extLst>
          </p:cNvPr>
          <p:cNvGrpSpPr/>
          <p:nvPr userDrawn="1"/>
        </p:nvGrpSpPr>
        <p:grpSpPr>
          <a:xfrm>
            <a:off x="0" y="4566602"/>
            <a:ext cx="9144000" cy="576898"/>
            <a:chOff x="0" y="4566602"/>
            <a:chExt cx="9144000" cy="576898"/>
          </a:xfrm>
        </p:grpSpPr>
        <p:pic>
          <p:nvPicPr>
            <p:cNvPr id="13" name="Picture 12">
              <a:extLst>
                <a:ext uri="{FF2B5EF4-FFF2-40B4-BE49-F238E27FC236}">
                  <a16:creationId xmlns:a16="http://schemas.microsoft.com/office/drawing/2014/main" id="{C481B272-5B9D-4754-BD11-72667CB3DB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566602"/>
              <a:ext cx="3509963" cy="576897"/>
            </a:xfrm>
            <a:prstGeom prst="rect">
              <a:avLst/>
            </a:prstGeom>
          </p:spPr>
        </p:pic>
        <p:sp>
          <p:nvSpPr>
            <p:cNvPr id="14" name="Rectangle 13">
              <a:extLst>
                <a:ext uri="{FF2B5EF4-FFF2-40B4-BE49-F238E27FC236}">
                  <a16:creationId xmlns:a16="http://schemas.microsoft.com/office/drawing/2014/main" id="{8DFF1928-C522-45E0-99E5-0999082285CA}"/>
                </a:ext>
              </a:extLst>
            </p:cNvPr>
            <p:cNvSpPr/>
            <p:nvPr userDrawn="1"/>
          </p:nvSpPr>
          <p:spPr>
            <a:xfrm>
              <a:off x="3362325" y="4566602"/>
              <a:ext cx="5781675" cy="576898"/>
            </a:xfrm>
            <a:prstGeom prst="rect">
              <a:avLst/>
            </a:prstGeom>
            <a:solidFill>
              <a:srgbClr val="004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latin typeface="Segoe UI" panose="020B0502040204020203" pitchFamily="34" charset="0"/>
                <a:cs typeface="Segoe UI" panose="020B0502040204020203" pitchFamily="34" charset="0"/>
              </a:endParaRPr>
            </a:p>
          </p:txBody>
        </p:sp>
      </p:grpSp>
      <p:pic>
        <p:nvPicPr>
          <p:cNvPr id="15" name="Picture 14" descr="A close up of a sign&#10;&#10;Description automatically generated">
            <a:extLst>
              <a:ext uri="{FF2B5EF4-FFF2-40B4-BE49-F238E27FC236}">
                <a16:creationId xmlns:a16="http://schemas.microsoft.com/office/drawing/2014/main" id="{1201AD07-F73F-4811-ACB6-618B74B00CB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62325" y="3129176"/>
            <a:ext cx="2196767" cy="1104605"/>
          </a:xfrm>
          <a:prstGeom prst="rect">
            <a:avLst/>
          </a:prstGeom>
        </p:spPr>
      </p:pic>
    </p:spTree>
  </p:cSld>
  <p:clrMapOvr>
    <a:masterClrMapping/>
  </p:clrMapOvr>
  <p:extLst>
    <p:ext uri="{DCECCB84-F9BA-43D5-87BE-67443E8EF086}">
      <p15:sldGuideLst xmlns:p15="http://schemas.microsoft.com/office/powerpoint/2012/main">
        <p15:guide id="1" pos="159" userDrawn="1">
          <p15:clr>
            <a:srgbClr val="FBAE40"/>
          </p15:clr>
        </p15:guide>
        <p15:guide id="2" pos="5397"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1735107"/>
      </p:ext>
    </p:extLst>
  </p:cSld>
  <p:clrMap bg1="lt1" tx1="dk1" bg2="lt2" tx2="dk2" accent1="accent1" accent2="accent2" accent3="accent3" accent4="accent4" accent5="accent5" accent6="accent6" hlink="hlink" folHlink="folHlink"/>
  <p:sldLayoutIdLst>
    <p:sldLayoutId id="2147483684" r:id="rId1"/>
    <p:sldLayoutId id="2147483704" r:id="rId2"/>
    <p:sldLayoutId id="2147483703" r:id="rId3"/>
    <p:sldLayoutId id="2147483708" r:id="rId4"/>
  </p:sldLayoutIdLst>
  <p:hf hdr="0" ftr="0" dt="0"/>
  <p:txStyles>
    <p:titleStyle>
      <a:lvl1pPr algn="l" defTabSz="685749" rtl="0" eaLnBrk="1" latinLnBrk="0" hangingPunct="1">
        <a:spcBef>
          <a:spcPct val="0"/>
        </a:spcBef>
        <a:buNone/>
        <a:defRPr sz="2700" b="1" kern="1200">
          <a:solidFill>
            <a:schemeClr val="tx1"/>
          </a:solidFill>
          <a:latin typeface="+mj-lt"/>
          <a:ea typeface="+mj-ea"/>
          <a:cs typeface="+mj-cs"/>
        </a:defRPr>
      </a:lvl1pPr>
    </p:titleStyle>
    <p:bodyStyle>
      <a:lvl1pPr marL="161988" indent="-161988" algn="l" defTabSz="685749" rtl="0" eaLnBrk="1" latinLnBrk="0" hangingPunct="1">
        <a:spcBef>
          <a:spcPts val="1650"/>
        </a:spcBef>
        <a:buClr>
          <a:schemeClr val="bg1">
            <a:lumMod val="65000"/>
          </a:schemeClr>
        </a:buClr>
        <a:buSzPct val="100000"/>
        <a:buFont typeface="Calibri" panose="020F0502020204030204" pitchFamily="34" charset="0"/>
        <a:buChar char="•"/>
        <a:defRPr sz="1350" kern="1200">
          <a:solidFill>
            <a:schemeClr val="tx1"/>
          </a:solidFill>
          <a:latin typeface="+mn-lt"/>
          <a:ea typeface="+mn-ea"/>
          <a:cs typeface="+mn-cs"/>
        </a:defRPr>
      </a:lvl1pPr>
      <a:lvl2pPr marL="404970" indent="-134991" algn="l" defTabSz="685749" rtl="0" eaLnBrk="1" latinLnBrk="0" hangingPunct="1">
        <a:spcBef>
          <a:spcPts val="375"/>
        </a:spcBef>
        <a:buClr>
          <a:schemeClr val="bg1">
            <a:lumMod val="65000"/>
          </a:schemeClr>
        </a:buClr>
        <a:buSzPct val="100000"/>
        <a:buFont typeface="Segoe UI" panose="020B0502040204020203" pitchFamily="34" charset="0"/>
        <a:buChar char="-"/>
        <a:defRPr sz="1200" kern="1200">
          <a:solidFill>
            <a:schemeClr val="tx1"/>
          </a:solidFill>
          <a:latin typeface="+mn-lt"/>
          <a:ea typeface="+mn-ea"/>
          <a:cs typeface="+mn-cs"/>
        </a:defRPr>
      </a:lvl2pPr>
      <a:lvl3pPr marL="566958" indent="-134991" algn="l" defTabSz="685749" rtl="0" eaLnBrk="1" latinLnBrk="0" hangingPunct="1">
        <a:spcBef>
          <a:spcPts val="375"/>
        </a:spcBef>
        <a:buClr>
          <a:schemeClr val="bg1">
            <a:lumMod val="75000"/>
          </a:schemeClr>
        </a:buClr>
        <a:buFont typeface="Segoe UI" panose="020B0502040204020203" pitchFamily="34" charset="0"/>
        <a:buChar char="-"/>
        <a:defRPr sz="1050" kern="1200">
          <a:solidFill>
            <a:schemeClr val="tx1"/>
          </a:solidFill>
          <a:latin typeface="+mn-lt"/>
          <a:ea typeface="+mn-ea"/>
          <a:cs typeface="+mn-cs"/>
        </a:defRPr>
      </a:lvl3pPr>
      <a:lvl4pPr marL="1200060" indent="-171438" algn="l" defTabSz="685749" rtl="0" eaLnBrk="1" latinLnBrk="0" hangingPunct="1">
        <a:spcBef>
          <a:spcPct val="20000"/>
        </a:spcBef>
        <a:buFont typeface="Arial" panose="020B0604020202020204" pitchFamily="34" charset="0"/>
        <a:buChar char="∙"/>
        <a:defRPr sz="900" kern="1200">
          <a:solidFill>
            <a:schemeClr val="tx1"/>
          </a:solidFill>
          <a:latin typeface="+mn-lt"/>
          <a:ea typeface="+mn-ea"/>
          <a:cs typeface="+mn-cs"/>
        </a:defRPr>
      </a:lvl4pPr>
      <a:lvl5pPr marL="1542935" indent="-171438" algn="l" defTabSz="685749" rtl="0" eaLnBrk="1" latinLnBrk="0" hangingPunct="1">
        <a:spcBef>
          <a:spcPct val="20000"/>
        </a:spcBef>
        <a:buFont typeface="Arial" panose="020B0604020202020204" pitchFamily="34" charset="0"/>
        <a:buChar char="▫"/>
        <a:defRPr sz="900" kern="1200">
          <a:solidFill>
            <a:schemeClr val="tx1"/>
          </a:solidFill>
          <a:latin typeface="+mn-lt"/>
          <a:ea typeface="+mn-ea"/>
          <a:cs typeface="+mn-cs"/>
        </a:defRPr>
      </a:lvl5pPr>
      <a:lvl6pPr marL="1885809" indent="-171438" algn="l" defTabSz="685749"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684" indent="-171438" algn="l" defTabSz="685749"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558" indent="-171438" algn="l" defTabSz="685749"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433" indent="-171438" algn="l" defTabSz="685749"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749" rtl="0" eaLnBrk="1" latinLnBrk="0" hangingPunct="1">
        <a:defRPr sz="1350" kern="1200">
          <a:solidFill>
            <a:schemeClr val="tx1"/>
          </a:solidFill>
          <a:latin typeface="+mn-lt"/>
          <a:ea typeface="+mn-ea"/>
          <a:cs typeface="+mn-cs"/>
        </a:defRPr>
      </a:lvl1pPr>
      <a:lvl2pPr marL="342875" algn="l" defTabSz="685749" rtl="0" eaLnBrk="1" latinLnBrk="0" hangingPunct="1">
        <a:defRPr sz="1350" kern="1200">
          <a:solidFill>
            <a:schemeClr val="tx1"/>
          </a:solidFill>
          <a:latin typeface="+mn-lt"/>
          <a:ea typeface="+mn-ea"/>
          <a:cs typeface="+mn-cs"/>
        </a:defRPr>
      </a:lvl2pPr>
      <a:lvl3pPr marL="685749" algn="l" defTabSz="685749" rtl="0" eaLnBrk="1" latinLnBrk="0" hangingPunct="1">
        <a:defRPr sz="1350" kern="1200">
          <a:solidFill>
            <a:schemeClr val="tx1"/>
          </a:solidFill>
          <a:latin typeface="+mn-lt"/>
          <a:ea typeface="+mn-ea"/>
          <a:cs typeface="+mn-cs"/>
        </a:defRPr>
      </a:lvl3pPr>
      <a:lvl4pPr marL="1028624" algn="l" defTabSz="685749" rtl="0" eaLnBrk="1" latinLnBrk="0" hangingPunct="1">
        <a:defRPr sz="1350" kern="1200">
          <a:solidFill>
            <a:schemeClr val="tx1"/>
          </a:solidFill>
          <a:latin typeface="+mn-lt"/>
          <a:ea typeface="+mn-ea"/>
          <a:cs typeface="+mn-cs"/>
        </a:defRPr>
      </a:lvl4pPr>
      <a:lvl5pPr marL="1371498" algn="l" defTabSz="685749" rtl="0" eaLnBrk="1" latinLnBrk="0" hangingPunct="1">
        <a:defRPr sz="1350" kern="1200">
          <a:solidFill>
            <a:schemeClr val="tx1"/>
          </a:solidFill>
          <a:latin typeface="+mn-lt"/>
          <a:ea typeface="+mn-ea"/>
          <a:cs typeface="+mn-cs"/>
        </a:defRPr>
      </a:lvl5pPr>
      <a:lvl6pPr marL="1714373" algn="l" defTabSz="685749" rtl="0" eaLnBrk="1" latinLnBrk="0" hangingPunct="1">
        <a:defRPr sz="1350" kern="1200">
          <a:solidFill>
            <a:schemeClr val="tx1"/>
          </a:solidFill>
          <a:latin typeface="+mn-lt"/>
          <a:ea typeface="+mn-ea"/>
          <a:cs typeface="+mn-cs"/>
        </a:defRPr>
      </a:lvl6pPr>
      <a:lvl7pPr marL="2057246" algn="l" defTabSz="685749" rtl="0" eaLnBrk="1" latinLnBrk="0" hangingPunct="1">
        <a:defRPr sz="1350" kern="1200">
          <a:solidFill>
            <a:schemeClr val="tx1"/>
          </a:solidFill>
          <a:latin typeface="+mn-lt"/>
          <a:ea typeface="+mn-ea"/>
          <a:cs typeface="+mn-cs"/>
        </a:defRPr>
      </a:lvl7pPr>
      <a:lvl8pPr marL="2400120" algn="l" defTabSz="685749" rtl="0" eaLnBrk="1" latinLnBrk="0" hangingPunct="1">
        <a:defRPr sz="1350" kern="1200">
          <a:solidFill>
            <a:schemeClr val="tx1"/>
          </a:solidFill>
          <a:latin typeface="+mn-lt"/>
          <a:ea typeface="+mn-ea"/>
          <a:cs typeface="+mn-cs"/>
        </a:defRPr>
      </a:lvl8pPr>
      <a:lvl9pPr marL="2742995" algn="l" defTabSz="685749"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iea-pvps.org/research-tasks/pv-sustainability/"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Espace réservé du texte 14">
            <a:extLst>
              <a:ext uri="{FF2B5EF4-FFF2-40B4-BE49-F238E27FC236}">
                <a16:creationId xmlns:a16="http://schemas.microsoft.com/office/drawing/2014/main" id="{39918276-8203-417F-BCD4-DD500BC36BCA}"/>
              </a:ext>
            </a:extLst>
          </p:cNvPr>
          <p:cNvSpPr>
            <a:spLocks noGrp="1"/>
          </p:cNvSpPr>
          <p:nvPr>
            <p:ph type="body" sz="quarter" idx="12"/>
          </p:nvPr>
        </p:nvSpPr>
        <p:spPr>
          <a:xfrm>
            <a:off x="250832" y="3158248"/>
            <a:ext cx="8316913" cy="519694"/>
          </a:xfrm>
        </p:spPr>
        <p:txBody>
          <a:bodyPr/>
          <a:lstStyle/>
          <a:p>
            <a:pPr marL="0" indent="0"/>
            <a:r>
              <a:rPr lang="fr-FR" sz="2400"/>
              <a:t>Environmental Life Cycle Assessment of </a:t>
            </a:r>
            <a:br>
              <a:rPr lang="fr-FR" sz="2400"/>
            </a:br>
            <a:r>
              <a:rPr lang="fr-FR" sz="2400"/>
              <a:t>Electricity from PV systems, </a:t>
            </a:r>
            <a:r>
              <a:rPr lang="fr-FR" sz="2000"/>
              <a:t>2021 data update</a:t>
            </a:r>
            <a:endParaRPr lang="en-US"/>
          </a:p>
        </p:txBody>
      </p:sp>
      <p:sp>
        <p:nvSpPr>
          <p:cNvPr id="16" name="Espace réservé du texte 15">
            <a:extLst>
              <a:ext uri="{FF2B5EF4-FFF2-40B4-BE49-F238E27FC236}">
                <a16:creationId xmlns:a16="http://schemas.microsoft.com/office/drawing/2014/main" id="{B65ED596-FC94-4B02-95FA-D554CB1D114E}"/>
              </a:ext>
            </a:extLst>
          </p:cNvPr>
          <p:cNvSpPr>
            <a:spLocks noGrp="1"/>
          </p:cNvSpPr>
          <p:nvPr>
            <p:ph type="body" sz="quarter" idx="13"/>
          </p:nvPr>
        </p:nvSpPr>
        <p:spPr>
          <a:xfrm>
            <a:off x="250825" y="3805794"/>
            <a:ext cx="8316912" cy="306684"/>
          </a:xfrm>
        </p:spPr>
        <p:txBody>
          <a:bodyPr/>
          <a:lstStyle/>
          <a:p>
            <a:r>
              <a:rPr lang="en-US"/>
              <a:t>R. Frischknecht, (Ed.)</a:t>
            </a:r>
          </a:p>
        </p:txBody>
      </p:sp>
      <p:sp>
        <p:nvSpPr>
          <p:cNvPr id="17" name="Espace réservé du texte 16">
            <a:extLst>
              <a:ext uri="{FF2B5EF4-FFF2-40B4-BE49-F238E27FC236}">
                <a16:creationId xmlns:a16="http://schemas.microsoft.com/office/drawing/2014/main" id="{08D567FD-ABEF-4093-94E5-6AB99A8C56A1}"/>
              </a:ext>
            </a:extLst>
          </p:cNvPr>
          <p:cNvSpPr>
            <a:spLocks noGrp="1"/>
          </p:cNvSpPr>
          <p:nvPr>
            <p:ph type="body" sz="quarter" idx="14"/>
          </p:nvPr>
        </p:nvSpPr>
        <p:spPr/>
        <p:txBody>
          <a:bodyPr/>
          <a:lstStyle/>
          <a:p>
            <a:r>
              <a:rPr lang="en-US"/>
              <a:t>November 2022</a:t>
            </a:r>
          </a:p>
        </p:txBody>
      </p:sp>
      <p:pic>
        <p:nvPicPr>
          <p:cNvPr id="7" name="Image 6" descr="Une image contenant extérieur, herbe, debout, vue&#10;&#10;Description générée automatiquement">
            <a:extLst>
              <a:ext uri="{FF2B5EF4-FFF2-40B4-BE49-F238E27FC236}">
                <a16:creationId xmlns:a16="http://schemas.microsoft.com/office/drawing/2014/main" id="{3F741DBE-675E-454C-BCC4-75BC61A5B33F}"/>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3756140" y="263419"/>
            <a:ext cx="4811597" cy="2500027"/>
          </a:xfrm>
          <a:prstGeom prst="rect">
            <a:avLst/>
          </a:prstGeom>
        </p:spPr>
      </p:pic>
    </p:spTree>
    <p:extLst>
      <p:ext uri="{BB962C8B-B14F-4D97-AF65-F5344CB8AC3E}">
        <p14:creationId xmlns:p14="http://schemas.microsoft.com/office/powerpoint/2010/main" val="817572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510D74B6-FC02-36F3-7200-784AFD2CBF4E}"/>
              </a:ext>
            </a:extLst>
          </p:cNvPr>
          <p:cNvPicPr>
            <a:picLocks noChangeAspect="1"/>
          </p:cNvPicPr>
          <p:nvPr/>
        </p:nvPicPr>
        <p:blipFill>
          <a:blip r:embed="rId2"/>
          <a:stretch>
            <a:fillRect/>
          </a:stretch>
        </p:blipFill>
        <p:spPr>
          <a:xfrm>
            <a:off x="1320127" y="824269"/>
            <a:ext cx="5789179" cy="3745717"/>
          </a:xfrm>
          <a:prstGeom prst="rect">
            <a:avLst/>
          </a:prstGeom>
        </p:spPr>
      </p:pic>
      <p:sp>
        <p:nvSpPr>
          <p:cNvPr id="2" name="Espace réservé du texte 1">
            <a:extLst>
              <a:ext uri="{FF2B5EF4-FFF2-40B4-BE49-F238E27FC236}">
                <a16:creationId xmlns:a16="http://schemas.microsoft.com/office/drawing/2014/main" id="{D5F0D586-07D7-4B44-AF27-8C1983BEB976}"/>
              </a:ext>
            </a:extLst>
          </p:cNvPr>
          <p:cNvSpPr>
            <a:spLocks noGrp="1"/>
          </p:cNvSpPr>
          <p:nvPr>
            <p:ph type="body" sz="quarter" idx="12"/>
          </p:nvPr>
        </p:nvSpPr>
        <p:spPr>
          <a:xfrm>
            <a:off x="129713" y="218815"/>
            <a:ext cx="7869771" cy="434767"/>
          </a:xfrm>
        </p:spPr>
        <p:txBody>
          <a:bodyPr/>
          <a:lstStyle/>
          <a:p>
            <a:r>
              <a:rPr lang="de-DE"/>
              <a:t>Supply Chain Contributions to Greenhouse gas emissions</a:t>
            </a:r>
            <a:r>
              <a:rPr lang="de-CH" sz="1800"/>
              <a:t> </a:t>
            </a:r>
            <a:r>
              <a:rPr lang="de-CH" sz="1400"/>
              <a:t>(2021 update)</a:t>
            </a:r>
            <a:endParaRPr lang="en-US"/>
          </a:p>
        </p:txBody>
      </p:sp>
      <p:sp>
        <p:nvSpPr>
          <p:cNvPr id="8" name="Textfeld 7">
            <a:extLst>
              <a:ext uri="{FF2B5EF4-FFF2-40B4-BE49-F238E27FC236}">
                <a16:creationId xmlns:a16="http://schemas.microsoft.com/office/drawing/2014/main" id="{A99D5488-CFDA-430E-9AB7-481650077BB6}"/>
              </a:ext>
            </a:extLst>
          </p:cNvPr>
          <p:cNvSpPr txBox="1"/>
          <p:nvPr/>
        </p:nvSpPr>
        <p:spPr>
          <a:xfrm>
            <a:off x="2855442" y="1105870"/>
            <a:ext cx="723089" cy="292388"/>
          </a:xfrm>
          <a:prstGeom prst="rect">
            <a:avLst/>
          </a:prstGeom>
          <a:noFill/>
        </p:spPr>
        <p:txBody>
          <a:bodyPr wrap="square">
            <a:spAutoFit/>
          </a:bodyPr>
          <a:lstStyle/>
          <a:p>
            <a:pPr algn="ctr"/>
            <a:r>
              <a:rPr lang="en-US" sz="1300">
                <a:latin typeface="Arial" panose="020B0604020202020204" pitchFamily="34" charset="0"/>
                <a:cs typeface="Arial" panose="020B0604020202020204" pitchFamily="34" charset="0"/>
              </a:rPr>
              <a:t>20.0%</a:t>
            </a:r>
            <a:endParaRPr lang="de-CH" sz="1300">
              <a:latin typeface="Arial" panose="020B0604020202020204" pitchFamily="34" charset="0"/>
              <a:cs typeface="Arial" panose="020B0604020202020204" pitchFamily="34" charset="0"/>
            </a:endParaRPr>
          </a:p>
        </p:txBody>
      </p:sp>
      <p:sp>
        <p:nvSpPr>
          <p:cNvPr id="10" name="Textfeld 9">
            <a:extLst>
              <a:ext uri="{FF2B5EF4-FFF2-40B4-BE49-F238E27FC236}">
                <a16:creationId xmlns:a16="http://schemas.microsoft.com/office/drawing/2014/main" id="{B514D1E1-9FA2-4C18-A0FD-0D8E13A84336}"/>
              </a:ext>
            </a:extLst>
          </p:cNvPr>
          <p:cNvSpPr txBox="1"/>
          <p:nvPr/>
        </p:nvSpPr>
        <p:spPr>
          <a:xfrm>
            <a:off x="5512969" y="1111360"/>
            <a:ext cx="723089" cy="292388"/>
          </a:xfrm>
          <a:prstGeom prst="rect">
            <a:avLst/>
          </a:prstGeom>
          <a:noFill/>
        </p:spPr>
        <p:txBody>
          <a:bodyPr wrap="square">
            <a:spAutoFit/>
          </a:bodyPr>
          <a:lstStyle/>
          <a:p>
            <a:pPr algn="ctr"/>
            <a:r>
              <a:rPr lang="en-US" sz="1300">
                <a:latin typeface="Arial" panose="020B0604020202020204" pitchFamily="34" charset="0"/>
                <a:cs typeface="Arial" panose="020B0604020202020204" pitchFamily="34" charset="0"/>
              </a:rPr>
              <a:t>18.0%</a:t>
            </a:r>
            <a:endParaRPr lang="de-CH" sz="1300">
              <a:latin typeface="Arial" panose="020B0604020202020204" pitchFamily="34" charset="0"/>
              <a:cs typeface="Arial" panose="020B0604020202020204" pitchFamily="34" charset="0"/>
            </a:endParaRPr>
          </a:p>
        </p:txBody>
      </p:sp>
      <p:sp>
        <p:nvSpPr>
          <p:cNvPr id="12" name="Textfeld 11">
            <a:extLst>
              <a:ext uri="{FF2B5EF4-FFF2-40B4-BE49-F238E27FC236}">
                <a16:creationId xmlns:a16="http://schemas.microsoft.com/office/drawing/2014/main" id="{F64B91E4-7309-44F1-9596-A8FA763A3FF1}"/>
              </a:ext>
            </a:extLst>
          </p:cNvPr>
          <p:cNvSpPr txBox="1"/>
          <p:nvPr/>
        </p:nvSpPr>
        <p:spPr>
          <a:xfrm>
            <a:off x="7386540" y="1105870"/>
            <a:ext cx="1577237" cy="292388"/>
          </a:xfrm>
          <a:prstGeom prst="rect">
            <a:avLst/>
          </a:prstGeom>
          <a:noFill/>
        </p:spPr>
        <p:txBody>
          <a:bodyPr wrap="square">
            <a:spAutoFit/>
          </a:bodyPr>
          <a:lstStyle/>
          <a:p>
            <a:r>
              <a:rPr lang="en-US" sz="1300">
                <a:latin typeface="Arial" panose="020B0604020202020204" pitchFamily="34" charset="0"/>
                <a:cs typeface="Arial" panose="020B0604020202020204" pitchFamily="34" charset="0"/>
              </a:rPr>
              <a:t>module efficiency</a:t>
            </a:r>
            <a:endParaRPr lang="de-CH" sz="1300">
              <a:latin typeface="Arial" panose="020B0604020202020204" pitchFamily="34" charset="0"/>
              <a:cs typeface="Arial" panose="020B0604020202020204" pitchFamily="34" charset="0"/>
            </a:endParaRPr>
          </a:p>
        </p:txBody>
      </p:sp>
      <p:sp>
        <p:nvSpPr>
          <p:cNvPr id="9" name="Textfeld 3">
            <a:extLst>
              <a:ext uri="{FF2B5EF4-FFF2-40B4-BE49-F238E27FC236}">
                <a16:creationId xmlns:a16="http://schemas.microsoft.com/office/drawing/2014/main" id="{0EF3EBE7-EC53-4903-8341-A944807B98EB}"/>
              </a:ext>
            </a:extLst>
          </p:cNvPr>
          <p:cNvSpPr txBox="1"/>
          <p:nvPr/>
        </p:nvSpPr>
        <p:spPr>
          <a:xfrm>
            <a:off x="1184304" y="4534615"/>
            <a:ext cx="6688013" cy="553998"/>
          </a:xfrm>
          <a:prstGeom prst="rect">
            <a:avLst/>
          </a:prstGeom>
          <a:noFill/>
        </p:spPr>
        <p:txBody>
          <a:bodyPr wrap="square" rtlCol="0">
            <a:spAutoFit/>
          </a:bodyPr>
          <a:lstStyle/>
          <a:p>
            <a:pPr algn="ctr"/>
            <a:r>
              <a:rPr lang="en-US" sz="1000">
                <a:latin typeface="Arial" panose="020B0604020202020204" pitchFamily="34" charset="0"/>
                <a:cs typeface="Arial" panose="020B0604020202020204" pitchFamily="34" charset="0"/>
              </a:rPr>
              <a:t>1 kWh AC electricity. Annual irradiation: 1’331 kWh/m</a:t>
            </a:r>
            <a:r>
              <a:rPr lang="en-US" sz="1000" baseline="30000">
                <a:latin typeface="Arial" panose="020B0604020202020204" pitchFamily="34" charset="0"/>
                <a:cs typeface="Arial" panose="020B0604020202020204" pitchFamily="34" charset="0"/>
              </a:rPr>
              <a:t>2</a:t>
            </a:r>
            <a:r>
              <a:rPr lang="en-US" sz="1000">
                <a:latin typeface="Arial" panose="020B0604020202020204" pitchFamily="34" charset="0"/>
                <a:cs typeface="Arial" panose="020B0604020202020204" pitchFamily="34" charset="0"/>
              </a:rPr>
              <a:t>. Annual yield (Europe): 975 kWh/kW</a:t>
            </a:r>
            <a:r>
              <a:rPr lang="en-US" sz="1000" baseline="-25000">
                <a:latin typeface="Arial" panose="020B0604020202020204" pitchFamily="34" charset="0"/>
                <a:cs typeface="Arial" panose="020B0604020202020204" pitchFamily="34" charset="0"/>
              </a:rPr>
              <a:t>p</a:t>
            </a:r>
            <a:r>
              <a:rPr lang="en-US" sz="1000">
                <a:latin typeface="Arial" panose="020B0604020202020204" pitchFamily="34" charset="0"/>
                <a:cs typeface="Arial" panose="020B0604020202020204" pitchFamily="34" charset="0"/>
              </a:rPr>
              <a:t>, including degradation (linear, 0.7%/a). To adjust results for a degradation rate of 0.5 %/year multiply results by 0.968; while for a degradation rate of 0.9 %/year, multiply results by a factor of 1.053. Service life: 30 years (Panel), 15 years (inverter)</a:t>
            </a:r>
            <a:endParaRPr lang="en-US" sz="1000" baseline="-25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9643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0F9508C3-18AC-42EB-A512-329D0F918A72}"/>
              </a:ext>
            </a:extLst>
          </p:cNvPr>
          <p:cNvSpPr>
            <a:spLocks noGrp="1"/>
          </p:cNvSpPr>
          <p:nvPr>
            <p:ph type="body" sz="quarter" idx="12"/>
          </p:nvPr>
        </p:nvSpPr>
        <p:spPr>
          <a:xfrm>
            <a:off x="250828" y="218815"/>
            <a:ext cx="7289701" cy="434767"/>
          </a:xfrm>
        </p:spPr>
        <p:txBody>
          <a:bodyPr/>
          <a:lstStyle/>
          <a:p>
            <a:r>
              <a:rPr lang="de-DE"/>
              <a:t>Time series greenhouse gas emissions</a:t>
            </a:r>
            <a:endParaRPr lang="de-CH"/>
          </a:p>
        </p:txBody>
      </p:sp>
      <p:sp>
        <p:nvSpPr>
          <p:cNvPr id="3" name="Textplatzhalter 2">
            <a:extLst>
              <a:ext uri="{FF2B5EF4-FFF2-40B4-BE49-F238E27FC236}">
                <a16:creationId xmlns:a16="http://schemas.microsoft.com/office/drawing/2014/main" id="{904FB370-BADC-49AA-BF97-ADFF02E0EB72}"/>
              </a:ext>
            </a:extLst>
          </p:cNvPr>
          <p:cNvSpPr>
            <a:spLocks noGrp="1"/>
          </p:cNvSpPr>
          <p:nvPr>
            <p:ph type="body" sz="quarter" idx="13"/>
          </p:nvPr>
        </p:nvSpPr>
        <p:spPr>
          <a:xfrm>
            <a:off x="526446" y="889005"/>
            <a:ext cx="8440119" cy="546179"/>
          </a:xfrm>
        </p:spPr>
        <p:txBody>
          <a:bodyPr/>
          <a:lstStyle/>
          <a:p>
            <a:pPr marL="135449" indent="0">
              <a:buNone/>
            </a:pPr>
            <a:r>
              <a:rPr lang="de-DE" b="1" dirty="0"/>
              <a:t>Residential, rooftop mounted, scale mono-Si crystalline silicon photovoltaic system</a:t>
            </a:r>
            <a:br>
              <a:rPr lang="de-DE" b="1" dirty="0"/>
            </a:br>
            <a:r>
              <a:rPr lang="en-US" dirty="0"/>
              <a:t>Installed in Switzerland</a:t>
            </a:r>
            <a:endParaRPr lang="de-CH" dirty="0"/>
          </a:p>
        </p:txBody>
      </p:sp>
      <p:graphicFrame>
        <p:nvGraphicFramePr>
          <p:cNvPr id="13" name="Tabelle 12">
            <a:extLst>
              <a:ext uri="{FF2B5EF4-FFF2-40B4-BE49-F238E27FC236}">
                <a16:creationId xmlns:a16="http://schemas.microsoft.com/office/drawing/2014/main" id="{32C3D2F2-B4F6-4BAF-BBFC-165C2A69BEDD}"/>
              </a:ext>
            </a:extLst>
          </p:cNvPr>
          <p:cNvGraphicFramePr>
            <a:graphicFrameLocks noGrp="1"/>
          </p:cNvGraphicFramePr>
          <p:nvPr>
            <p:extLst>
              <p:ext uri="{D42A27DB-BD31-4B8C-83A1-F6EECF244321}">
                <p14:modId xmlns:p14="http://schemas.microsoft.com/office/powerpoint/2010/main" val="1438798371"/>
              </p:ext>
            </p:extLst>
          </p:nvPr>
        </p:nvGraphicFramePr>
        <p:xfrm>
          <a:off x="654008" y="1479341"/>
          <a:ext cx="7776000" cy="1483360"/>
        </p:xfrm>
        <a:graphic>
          <a:graphicData uri="http://schemas.openxmlformats.org/drawingml/2006/table">
            <a:tbl>
              <a:tblPr firstRow="1" bandRow="1">
                <a:tableStyleId>{5C22544A-7EE6-4342-B048-85BDC9FD1C3A}</a:tableStyleId>
              </a:tblPr>
              <a:tblGrid>
                <a:gridCol w="2196000">
                  <a:extLst>
                    <a:ext uri="{9D8B030D-6E8A-4147-A177-3AD203B41FA5}">
                      <a16:colId xmlns:a16="http://schemas.microsoft.com/office/drawing/2014/main" val="1310569556"/>
                    </a:ext>
                  </a:extLst>
                </a:gridCol>
                <a:gridCol w="1296000">
                  <a:extLst>
                    <a:ext uri="{9D8B030D-6E8A-4147-A177-3AD203B41FA5}">
                      <a16:colId xmlns:a16="http://schemas.microsoft.com/office/drawing/2014/main" val="1238263494"/>
                    </a:ext>
                  </a:extLst>
                </a:gridCol>
                <a:gridCol w="612000">
                  <a:extLst>
                    <a:ext uri="{9D8B030D-6E8A-4147-A177-3AD203B41FA5}">
                      <a16:colId xmlns:a16="http://schemas.microsoft.com/office/drawing/2014/main" val="4130160277"/>
                    </a:ext>
                  </a:extLst>
                </a:gridCol>
                <a:gridCol w="612000">
                  <a:extLst>
                    <a:ext uri="{9D8B030D-6E8A-4147-A177-3AD203B41FA5}">
                      <a16:colId xmlns:a16="http://schemas.microsoft.com/office/drawing/2014/main" val="1732791928"/>
                    </a:ext>
                  </a:extLst>
                </a:gridCol>
                <a:gridCol w="612000">
                  <a:extLst>
                    <a:ext uri="{9D8B030D-6E8A-4147-A177-3AD203B41FA5}">
                      <a16:colId xmlns:a16="http://schemas.microsoft.com/office/drawing/2014/main" val="2386937137"/>
                    </a:ext>
                  </a:extLst>
                </a:gridCol>
                <a:gridCol w="612000">
                  <a:extLst>
                    <a:ext uri="{9D8B030D-6E8A-4147-A177-3AD203B41FA5}">
                      <a16:colId xmlns:a16="http://schemas.microsoft.com/office/drawing/2014/main" val="3521718500"/>
                    </a:ext>
                  </a:extLst>
                </a:gridCol>
                <a:gridCol w="612000">
                  <a:extLst>
                    <a:ext uri="{9D8B030D-6E8A-4147-A177-3AD203B41FA5}">
                      <a16:colId xmlns:a16="http://schemas.microsoft.com/office/drawing/2014/main" val="37531797"/>
                    </a:ext>
                  </a:extLst>
                </a:gridCol>
                <a:gridCol w="612000">
                  <a:extLst>
                    <a:ext uri="{9D8B030D-6E8A-4147-A177-3AD203B41FA5}">
                      <a16:colId xmlns:a16="http://schemas.microsoft.com/office/drawing/2014/main" val="949476313"/>
                    </a:ext>
                  </a:extLst>
                </a:gridCol>
                <a:gridCol w="612000">
                  <a:extLst>
                    <a:ext uri="{9D8B030D-6E8A-4147-A177-3AD203B41FA5}">
                      <a16:colId xmlns:a16="http://schemas.microsoft.com/office/drawing/2014/main" val="1831728950"/>
                    </a:ext>
                  </a:extLst>
                </a:gridCol>
              </a:tblGrid>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de-CH"/>
                    </a:p>
                  </a:txBody>
                  <a:tcPr/>
                </a:tc>
                <a:tc>
                  <a:txBody>
                    <a:bodyPr/>
                    <a:lstStyle/>
                    <a:p>
                      <a:pPr algn="ctr"/>
                      <a:r>
                        <a:rPr lang="de-DE"/>
                        <a:t>unit</a:t>
                      </a:r>
                      <a:endParaRPr lang="de-CH"/>
                    </a:p>
                  </a:txBody>
                  <a:tcPr/>
                </a:tc>
                <a:tc>
                  <a:txBody>
                    <a:bodyPr/>
                    <a:lstStyle/>
                    <a:p>
                      <a:pPr algn="ctr"/>
                      <a:r>
                        <a:rPr lang="de-DE"/>
                        <a:t>1996</a:t>
                      </a:r>
                      <a:endParaRPr lang="de-CH"/>
                    </a:p>
                  </a:txBody>
                  <a:tcPr/>
                </a:tc>
                <a:tc>
                  <a:txBody>
                    <a:bodyPr/>
                    <a:lstStyle/>
                    <a:p>
                      <a:pPr algn="ctr"/>
                      <a:r>
                        <a:rPr lang="de-DE"/>
                        <a:t>2003</a:t>
                      </a:r>
                      <a:endParaRPr lang="de-CH"/>
                    </a:p>
                  </a:txBody>
                  <a:tcPr/>
                </a:tc>
                <a:tc>
                  <a:txBody>
                    <a:bodyPr/>
                    <a:lstStyle/>
                    <a:p>
                      <a:pPr algn="ctr"/>
                      <a:r>
                        <a:rPr lang="de-CH"/>
                        <a:t>2007</a:t>
                      </a:r>
                    </a:p>
                  </a:txBody>
                  <a:tcPr/>
                </a:tc>
                <a:tc>
                  <a:txBody>
                    <a:bodyPr/>
                    <a:lstStyle/>
                    <a:p>
                      <a:pPr algn="ctr"/>
                      <a:r>
                        <a:rPr lang="de-CH"/>
                        <a:t>2014</a:t>
                      </a:r>
                    </a:p>
                  </a:txBody>
                  <a:tcPr/>
                </a:tc>
                <a:tc>
                  <a:txBody>
                    <a:bodyPr/>
                    <a:lstStyle/>
                    <a:p>
                      <a:pPr algn="ctr"/>
                      <a:r>
                        <a:rPr lang="de-CH" dirty="0"/>
                        <a:t>2016</a:t>
                      </a:r>
                    </a:p>
                  </a:txBody>
                  <a:tcPr/>
                </a:tc>
                <a:tc>
                  <a:txBody>
                    <a:bodyPr/>
                    <a:lstStyle/>
                    <a:p>
                      <a:pPr algn="ctr"/>
                      <a:r>
                        <a:rPr lang="de-DE" dirty="0"/>
                        <a:t>2020</a:t>
                      </a:r>
                      <a:endParaRPr lang="de-CH" dirty="0"/>
                    </a:p>
                  </a:txBody>
                  <a:tcPr/>
                </a:tc>
                <a:tc>
                  <a:txBody>
                    <a:bodyPr/>
                    <a:lstStyle/>
                    <a:p>
                      <a:pPr algn="ctr"/>
                      <a:r>
                        <a:rPr lang="de-DE"/>
                        <a:t>2021</a:t>
                      </a:r>
                      <a:endParaRPr lang="de-CH"/>
                    </a:p>
                  </a:txBody>
                  <a:tcPr/>
                </a:tc>
                <a:extLst>
                  <a:ext uri="{0D108BD9-81ED-4DB2-BD59-A6C34878D82A}">
                    <a16:rowId xmlns:a16="http://schemas.microsoft.com/office/drawing/2014/main" val="403613996"/>
                  </a:ext>
                </a:extLst>
              </a:tr>
              <a:tr h="370840">
                <a:tc>
                  <a:txBody>
                    <a:bodyPr/>
                    <a:lstStyle/>
                    <a:p>
                      <a:r>
                        <a:rPr lang="de-DE"/>
                        <a:t>Greenhouse gas emissions</a:t>
                      </a:r>
                      <a:endParaRPr lang="de-CH"/>
                    </a:p>
                  </a:txBody>
                  <a:tcPr anchor="ctr"/>
                </a:tc>
                <a:tc>
                  <a:txBody>
                    <a:bodyPr/>
                    <a:lstStyle/>
                    <a:p>
                      <a:pPr marL="0" marR="0" lvl="0" indent="0" algn="l" defTabSz="685749" rtl="0" eaLnBrk="1" fontAlgn="auto" latinLnBrk="0" hangingPunct="1">
                        <a:lnSpc>
                          <a:spcPct val="100000"/>
                        </a:lnSpc>
                        <a:spcBef>
                          <a:spcPts val="0"/>
                        </a:spcBef>
                        <a:spcAft>
                          <a:spcPts val="0"/>
                        </a:spcAft>
                        <a:buClrTx/>
                        <a:buSzTx/>
                        <a:buFontTx/>
                        <a:buNone/>
                        <a:tabLst/>
                        <a:defRPr/>
                      </a:pPr>
                      <a:r>
                        <a:rPr lang="de-DE"/>
                        <a:t>g CO</a:t>
                      </a:r>
                      <a:r>
                        <a:rPr lang="de-DE" baseline="-25000"/>
                        <a:t>2</a:t>
                      </a:r>
                      <a:r>
                        <a:rPr lang="de-DE"/>
                        <a:t> eq/kWh</a:t>
                      </a:r>
                      <a:endParaRPr lang="de-CH"/>
                    </a:p>
                  </a:txBody>
                  <a:tcPr anchor="ctr"/>
                </a:tc>
                <a:tc>
                  <a:txBody>
                    <a:bodyPr/>
                    <a:lstStyle/>
                    <a:p>
                      <a:r>
                        <a:rPr lang="de-DE"/>
                        <a:t>121</a:t>
                      </a:r>
                      <a:endParaRPr lang="de-CH"/>
                    </a:p>
                  </a:txBody>
                  <a:tcPr anchor="ctr"/>
                </a:tc>
                <a:tc>
                  <a:txBody>
                    <a:bodyPr/>
                    <a:lstStyle/>
                    <a:p>
                      <a:pPr algn="ctr"/>
                      <a:r>
                        <a:rPr lang="de-DE"/>
                        <a:t>72</a:t>
                      </a:r>
                      <a:endParaRPr lang="de-CH"/>
                    </a:p>
                  </a:txBody>
                  <a:tcPr anchor="ctr"/>
                </a:tc>
                <a:tc>
                  <a:txBody>
                    <a:bodyPr/>
                    <a:lstStyle/>
                    <a:p>
                      <a:pPr algn="ctr"/>
                      <a:r>
                        <a:rPr lang="de-DE" dirty="0"/>
                        <a:t>76</a:t>
                      </a:r>
                      <a:endParaRPr lang="de-CH" dirty="0"/>
                    </a:p>
                  </a:txBody>
                  <a:tcPr anchor="ctr"/>
                </a:tc>
                <a:tc>
                  <a:txBody>
                    <a:bodyPr/>
                    <a:lstStyle/>
                    <a:p>
                      <a:pPr algn="ctr"/>
                      <a:r>
                        <a:rPr lang="de-DE"/>
                        <a:t>80</a:t>
                      </a:r>
                      <a:endParaRPr lang="de-CH"/>
                    </a:p>
                  </a:txBody>
                  <a:tcPr anchor="ctr"/>
                </a:tc>
                <a:tc>
                  <a:txBody>
                    <a:bodyPr/>
                    <a:lstStyle/>
                    <a:p>
                      <a:pPr algn="ctr"/>
                      <a:r>
                        <a:rPr lang="de-DE" b="0" dirty="0"/>
                        <a:t>107</a:t>
                      </a:r>
                      <a:r>
                        <a:rPr lang="de-DE" b="0" baseline="30000" dirty="0"/>
                        <a:t>(1)</a:t>
                      </a:r>
                      <a:endParaRPr lang="de-CH" b="0" baseline="30000" dirty="0"/>
                    </a:p>
                  </a:txBody>
                  <a:tcPr anchor="ctr"/>
                </a:tc>
                <a:tc>
                  <a:txBody>
                    <a:bodyPr/>
                    <a:lstStyle/>
                    <a:p>
                      <a:pPr algn="ctr"/>
                      <a:r>
                        <a:rPr lang="de-DE"/>
                        <a:t>43</a:t>
                      </a:r>
                      <a:endParaRPr lang="de-CH"/>
                    </a:p>
                  </a:txBody>
                  <a:tcPr anchor="ctr"/>
                </a:tc>
                <a:tc>
                  <a:txBody>
                    <a:bodyPr/>
                    <a:lstStyle/>
                    <a:p>
                      <a:pPr algn="ctr"/>
                      <a:r>
                        <a:rPr lang="de-DE"/>
                        <a:t>43</a:t>
                      </a:r>
                      <a:endParaRPr lang="de-CH"/>
                    </a:p>
                  </a:txBody>
                  <a:tcPr anchor="ctr"/>
                </a:tc>
                <a:extLst>
                  <a:ext uri="{0D108BD9-81ED-4DB2-BD59-A6C34878D82A}">
                    <a16:rowId xmlns:a16="http://schemas.microsoft.com/office/drawing/2014/main" val="332291997"/>
                  </a:ext>
                </a:extLst>
              </a:tr>
              <a:tr h="370840">
                <a:tc>
                  <a:txBody>
                    <a:bodyPr/>
                    <a:lstStyle/>
                    <a:p>
                      <a:r>
                        <a:rPr lang="en-US"/>
                        <a:t>module efficiency</a:t>
                      </a:r>
                    </a:p>
                  </a:txBody>
                  <a:tcPr anchor="ctr"/>
                </a:tc>
                <a:tc>
                  <a:txBody>
                    <a:bodyPr/>
                    <a:lstStyle/>
                    <a:p>
                      <a:pPr marL="0" marR="0" lvl="0" indent="0" algn="l" defTabSz="685749" rtl="0" eaLnBrk="1" fontAlgn="auto" latinLnBrk="0" hangingPunct="1">
                        <a:lnSpc>
                          <a:spcPct val="120000"/>
                        </a:lnSpc>
                        <a:spcBef>
                          <a:spcPts val="600"/>
                        </a:spcBef>
                        <a:spcAft>
                          <a:spcPts val="0"/>
                        </a:spcAft>
                        <a:buClrTx/>
                        <a:buSzTx/>
                        <a:buFontTx/>
                        <a:buNone/>
                        <a:tabLst/>
                        <a:defRPr/>
                      </a:pPr>
                      <a:r>
                        <a:rPr lang="de-DE" sz="1350">
                          <a:effectLst/>
                          <a:latin typeface="Segoe UI (Textkörper)"/>
                          <a:ea typeface="Times New Roman" panose="02020603050405020304" pitchFamily="18" charset="0"/>
                          <a:cs typeface="Times New Roman" panose="02020603050405020304" pitchFamily="18" charset="0"/>
                        </a:rPr>
                        <a:t>%</a:t>
                      </a:r>
                      <a:endParaRPr lang="de-CH" sz="1350">
                        <a:effectLst/>
                        <a:latin typeface="Segoe UI (Textkörper)"/>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lvl="0" indent="0" algn="l" defTabSz="685749" rtl="0" eaLnBrk="1" fontAlgn="auto" latinLnBrk="0" hangingPunct="1">
                        <a:lnSpc>
                          <a:spcPct val="120000"/>
                        </a:lnSpc>
                        <a:spcBef>
                          <a:spcPts val="600"/>
                        </a:spcBef>
                        <a:spcAft>
                          <a:spcPts val="0"/>
                        </a:spcAft>
                        <a:buClrTx/>
                        <a:buSzTx/>
                        <a:buFontTx/>
                        <a:buNone/>
                        <a:tabLst/>
                        <a:defRPr/>
                      </a:pPr>
                      <a:r>
                        <a:rPr lang="de-DE" sz="1350">
                          <a:effectLst/>
                          <a:latin typeface="Segoe UI (Textkörper)"/>
                          <a:ea typeface="Times New Roman" panose="02020603050405020304" pitchFamily="18" charset="0"/>
                          <a:cs typeface="Times New Roman" panose="02020603050405020304" pitchFamily="18" charset="0"/>
                        </a:rPr>
                        <a:t>13.6</a:t>
                      </a:r>
                      <a:endParaRPr lang="de-CH" sz="1350">
                        <a:effectLst/>
                        <a:latin typeface="Segoe UI (Textkörper)"/>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de-DE"/>
                        <a:t>14.8</a:t>
                      </a:r>
                      <a:endParaRPr lang="de-CH"/>
                    </a:p>
                  </a:txBody>
                  <a:tcPr anchor="ctr"/>
                </a:tc>
                <a:tc>
                  <a:txBody>
                    <a:bodyPr/>
                    <a:lstStyle/>
                    <a:p>
                      <a:pPr algn="ctr"/>
                      <a:r>
                        <a:rPr lang="de-DE"/>
                        <a:t>14.0</a:t>
                      </a:r>
                      <a:endParaRPr lang="de-CH"/>
                    </a:p>
                  </a:txBody>
                  <a:tcPr anchor="ctr"/>
                </a:tc>
                <a:tc>
                  <a:txBody>
                    <a:bodyPr/>
                    <a:lstStyle/>
                    <a:p>
                      <a:pPr algn="ctr"/>
                      <a:r>
                        <a:rPr lang="de-DE"/>
                        <a:t>14.0</a:t>
                      </a:r>
                      <a:endParaRPr lang="de-CH"/>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de-DE" dirty="0"/>
                        <a:t>15.1</a:t>
                      </a:r>
                      <a:endParaRPr lang="de-CH" dirty="0"/>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de-DE"/>
                        <a:t>19.5</a:t>
                      </a:r>
                      <a:endParaRPr lang="de-CH"/>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de-DE"/>
                        <a:t>20.0</a:t>
                      </a:r>
                      <a:endParaRPr lang="de-CH"/>
                    </a:p>
                  </a:txBody>
                  <a:tcPr anchor="ctr"/>
                </a:tc>
                <a:extLst>
                  <a:ext uri="{0D108BD9-81ED-4DB2-BD59-A6C34878D82A}">
                    <a16:rowId xmlns:a16="http://schemas.microsoft.com/office/drawing/2014/main" val="2503403236"/>
                  </a:ext>
                </a:extLst>
              </a:tr>
              <a:tr h="370840">
                <a:tc>
                  <a:txBody>
                    <a:bodyPr/>
                    <a:lstStyle/>
                    <a:p>
                      <a:r>
                        <a:rPr lang="en-US"/>
                        <a:t>yield</a:t>
                      </a:r>
                    </a:p>
                  </a:txBody>
                  <a:tcPr anchor="ctr"/>
                </a:tc>
                <a:tc>
                  <a:txBody>
                    <a:bodyPr/>
                    <a:lstStyle/>
                    <a:p>
                      <a:pPr marL="0" marR="0" lvl="0" indent="0" algn="l" defTabSz="685749" rtl="0" eaLnBrk="1" fontAlgn="auto" latinLnBrk="0" hangingPunct="1">
                        <a:lnSpc>
                          <a:spcPct val="120000"/>
                        </a:lnSpc>
                        <a:spcBef>
                          <a:spcPts val="600"/>
                        </a:spcBef>
                        <a:spcAft>
                          <a:spcPts val="0"/>
                        </a:spcAft>
                        <a:buClrTx/>
                        <a:buSzTx/>
                        <a:buFontTx/>
                        <a:buNone/>
                        <a:tabLst/>
                        <a:defRPr/>
                      </a:pPr>
                      <a:r>
                        <a:rPr lang="de-DE" sz="1350">
                          <a:effectLst/>
                          <a:latin typeface="Segoe UI (Textkörper)"/>
                          <a:ea typeface="Times New Roman" panose="02020603050405020304" pitchFamily="18" charset="0"/>
                          <a:cs typeface="Times New Roman" panose="02020603050405020304" pitchFamily="18" charset="0"/>
                        </a:rPr>
                        <a:t>kWh/a</a:t>
                      </a:r>
                      <a:endParaRPr lang="de-CH" sz="1350">
                        <a:effectLst/>
                        <a:latin typeface="Segoe UI (Textkörper)"/>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lvl="0" indent="0" algn="l" defTabSz="685749" rtl="0" eaLnBrk="1" fontAlgn="auto" latinLnBrk="0" hangingPunct="1">
                        <a:lnSpc>
                          <a:spcPct val="120000"/>
                        </a:lnSpc>
                        <a:spcBef>
                          <a:spcPts val="600"/>
                        </a:spcBef>
                        <a:spcAft>
                          <a:spcPts val="0"/>
                        </a:spcAft>
                        <a:buClrTx/>
                        <a:buSzTx/>
                        <a:buFontTx/>
                        <a:buNone/>
                        <a:tabLst/>
                        <a:defRPr/>
                      </a:pPr>
                      <a:r>
                        <a:rPr lang="de-DE" sz="1350">
                          <a:effectLst/>
                          <a:latin typeface="Segoe UI (Textkörper)"/>
                          <a:ea typeface="Times New Roman" panose="02020603050405020304" pitchFamily="18" charset="0"/>
                          <a:cs typeface="Times New Roman" panose="02020603050405020304" pitchFamily="18" charset="0"/>
                        </a:rPr>
                        <a:t>862</a:t>
                      </a:r>
                    </a:p>
                  </a:txBody>
                  <a:tcPr marL="68580" marR="68580" marT="0" marB="0" anchor="ctr"/>
                </a:tc>
                <a:tc>
                  <a:txBody>
                    <a:bodyPr/>
                    <a:lstStyle/>
                    <a:p>
                      <a:pPr algn="ctr"/>
                      <a:r>
                        <a:rPr lang="de-DE"/>
                        <a:t>882</a:t>
                      </a:r>
                      <a:endParaRPr lang="de-CH"/>
                    </a:p>
                  </a:txBody>
                  <a:tcPr anchor="ctr"/>
                </a:tc>
                <a:tc>
                  <a:txBody>
                    <a:bodyPr/>
                    <a:lstStyle/>
                    <a:p>
                      <a:pPr algn="ctr"/>
                      <a:r>
                        <a:rPr lang="de-DE"/>
                        <a:t>922</a:t>
                      </a:r>
                      <a:endParaRPr lang="de-CH"/>
                    </a:p>
                  </a:txBody>
                  <a:tcPr anchor="ctr"/>
                </a:tc>
                <a:tc>
                  <a:txBody>
                    <a:bodyPr/>
                    <a:lstStyle/>
                    <a:p>
                      <a:pPr algn="ctr"/>
                      <a:r>
                        <a:rPr lang="de-DE"/>
                        <a:t>922</a:t>
                      </a:r>
                      <a:endParaRPr lang="de-CH"/>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de-DE" dirty="0"/>
                        <a:t>882</a:t>
                      </a:r>
                      <a:endParaRPr lang="de-CH" dirty="0"/>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de-DE"/>
                        <a:t>976</a:t>
                      </a:r>
                      <a:endParaRPr lang="de-CH"/>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de-DE" dirty="0"/>
                        <a:t>976</a:t>
                      </a:r>
                      <a:endParaRPr lang="de-CH" dirty="0"/>
                    </a:p>
                  </a:txBody>
                  <a:tcPr anchor="ctr"/>
                </a:tc>
                <a:extLst>
                  <a:ext uri="{0D108BD9-81ED-4DB2-BD59-A6C34878D82A}">
                    <a16:rowId xmlns:a16="http://schemas.microsoft.com/office/drawing/2014/main" val="2371838433"/>
                  </a:ext>
                </a:extLst>
              </a:tr>
            </a:tbl>
          </a:graphicData>
        </a:graphic>
      </p:graphicFrame>
      <p:sp>
        <p:nvSpPr>
          <p:cNvPr id="5" name="Textfeld 4">
            <a:extLst>
              <a:ext uri="{FF2B5EF4-FFF2-40B4-BE49-F238E27FC236}">
                <a16:creationId xmlns:a16="http://schemas.microsoft.com/office/drawing/2014/main" id="{0BAFE8EA-F1F0-4EFE-9EAB-0243C1AED2EA}"/>
              </a:ext>
            </a:extLst>
          </p:cNvPr>
          <p:cNvSpPr txBox="1"/>
          <p:nvPr/>
        </p:nvSpPr>
        <p:spPr>
          <a:xfrm>
            <a:off x="594199" y="3270092"/>
            <a:ext cx="3517574" cy="1477328"/>
          </a:xfrm>
          <a:prstGeom prst="rect">
            <a:avLst/>
          </a:prstGeom>
          <a:noFill/>
        </p:spPr>
        <p:txBody>
          <a:bodyPr wrap="square" rtlCol="0">
            <a:spAutoFit/>
          </a:bodyPr>
          <a:lstStyle/>
          <a:p>
            <a:r>
              <a:rPr lang="en-US" sz="1000">
                <a:latin typeface="Arial" panose="020B0604020202020204" pitchFamily="34" charset="0"/>
                <a:cs typeface="Arial" panose="020B0604020202020204" pitchFamily="34" charset="0"/>
              </a:rPr>
              <a:t>Service life: 30 years (Panel), 15 years (inverter)</a:t>
            </a:r>
          </a:p>
          <a:p>
            <a:r>
              <a:rPr lang="en-US" sz="1000">
                <a:latin typeface="Arial" panose="020B0604020202020204" pitchFamily="34" charset="0"/>
                <a:cs typeface="Arial" panose="020B0604020202020204" pitchFamily="34" charset="0"/>
              </a:rPr>
              <a:t>Background data:</a:t>
            </a:r>
          </a:p>
          <a:p>
            <a:r>
              <a:rPr lang="en-US" sz="1000">
                <a:latin typeface="Arial" panose="020B0604020202020204" pitchFamily="34" charset="0"/>
                <a:cs typeface="Arial" panose="020B0604020202020204" pitchFamily="34" charset="0"/>
              </a:rPr>
              <a:t>1996: Ökoinventare von Energiesystemen</a:t>
            </a:r>
          </a:p>
          <a:p>
            <a:r>
              <a:rPr lang="en-US" sz="1000">
                <a:latin typeface="Arial" panose="020B0604020202020204" pitchFamily="34" charset="0"/>
                <a:cs typeface="Arial" panose="020B0604020202020204" pitchFamily="34" charset="0"/>
              </a:rPr>
              <a:t>2003: ecoinvent v1.01</a:t>
            </a:r>
          </a:p>
          <a:p>
            <a:r>
              <a:rPr lang="en-US" sz="1000">
                <a:latin typeface="Arial" panose="020B0604020202020204" pitchFamily="34" charset="0"/>
                <a:cs typeface="Arial" panose="020B0604020202020204" pitchFamily="34" charset="0"/>
              </a:rPr>
              <a:t>2007: ecoinvent v2.0</a:t>
            </a:r>
          </a:p>
          <a:p>
            <a:r>
              <a:rPr lang="en-US" sz="1000">
                <a:latin typeface="Arial" panose="020B0604020202020204" pitchFamily="34" charset="0"/>
                <a:cs typeface="Arial" panose="020B0604020202020204" pitchFamily="34" charset="0"/>
              </a:rPr>
              <a:t>2014: ecoinvent v2.2</a:t>
            </a:r>
          </a:p>
          <a:p>
            <a:r>
              <a:rPr lang="en-US" sz="1000">
                <a:latin typeface="Arial" panose="020B0604020202020204" pitchFamily="34" charset="0"/>
                <a:cs typeface="Arial" panose="020B0604020202020204" pitchFamily="34" charset="0"/>
              </a:rPr>
              <a:t>2016: KBOB LCA data DQRv2:2016</a:t>
            </a:r>
          </a:p>
          <a:p>
            <a:r>
              <a:rPr lang="en-US" sz="1000">
                <a:latin typeface="Arial" panose="020B0604020202020204" pitchFamily="34" charset="0"/>
                <a:cs typeface="Arial" panose="020B0604020202020204" pitchFamily="34" charset="0"/>
              </a:rPr>
              <a:t>2020: UVEK LCA data DQRv2:2020</a:t>
            </a:r>
          </a:p>
          <a:p>
            <a:r>
              <a:rPr lang="en-US" sz="1000">
                <a:latin typeface="Arial" panose="020B0604020202020204" pitchFamily="34" charset="0"/>
                <a:cs typeface="Arial" panose="020B0604020202020204" pitchFamily="34" charset="0"/>
              </a:rPr>
              <a:t>2021: UVEK LCA data DQRv2:2022</a:t>
            </a:r>
          </a:p>
        </p:txBody>
      </p:sp>
      <p:sp>
        <p:nvSpPr>
          <p:cNvPr id="6" name="Textfeld 5">
            <a:extLst>
              <a:ext uri="{FF2B5EF4-FFF2-40B4-BE49-F238E27FC236}">
                <a16:creationId xmlns:a16="http://schemas.microsoft.com/office/drawing/2014/main" id="{BD86E5A1-2C3C-5A6A-C00E-CC89CCB03049}"/>
              </a:ext>
            </a:extLst>
          </p:cNvPr>
          <p:cNvSpPr txBox="1"/>
          <p:nvPr/>
        </p:nvSpPr>
        <p:spPr>
          <a:xfrm>
            <a:off x="3815046" y="3106584"/>
            <a:ext cx="5151519" cy="1892826"/>
          </a:xfrm>
          <a:prstGeom prst="rect">
            <a:avLst/>
          </a:prstGeom>
          <a:noFill/>
        </p:spPr>
        <p:txBody>
          <a:bodyPr wrap="square" rtlCol="0">
            <a:spAutoFit/>
          </a:bodyPr>
          <a:lstStyle/>
          <a:p>
            <a:r>
              <a:rPr lang="en-US" sz="900" b="1" dirty="0">
                <a:latin typeface="Arial" panose="020B0604020202020204" pitchFamily="34" charset="0"/>
                <a:cs typeface="Arial" panose="020B0604020202020204" pitchFamily="34" charset="0"/>
              </a:rPr>
              <a:t>References</a:t>
            </a:r>
          </a:p>
          <a:p>
            <a:r>
              <a:rPr lang="en-US" sz="900" b="1" dirty="0">
                <a:latin typeface="Arial" panose="020B0604020202020204" pitchFamily="34" charset="0"/>
                <a:cs typeface="Arial" panose="020B0604020202020204" pitchFamily="34" charset="0"/>
              </a:rPr>
              <a:t>1996</a:t>
            </a:r>
            <a:r>
              <a:rPr lang="en-US" sz="900" dirty="0">
                <a:latin typeface="Arial" panose="020B0604020202020204" pitchFamily="34" charset="0"/>
                <a:cs typeface="Arial" panose="020B0604020202020204" pitchFamily="34" charset="0"/>
              </a:rPr>
              <a:t>: </a:t>
            </a:r>
            <a:r>
              <a:rPr lang="en-US" sz="900" dirty="0" err="1">
                <a:latin typeface="Arial" panose="020B0604020202020204" pitchFamily="34" charset="0"/>
                <a:cs typeface="Arial" panose="020B0604020202020204" pitchFamily="34" charset="0"/>
              </a:rPr>
              <a:t>Ciseri</a:t>
            </a:r>
            <a:r>
              <a:rPr lang="en-US" sz="900" dirty="0">
                <a:latin typeface="Arial" panose="020B0604020202020204" pitchFamily="34" charset="0"/>
                <a:cs typeface="Arial" panose="020B0604020202020204" pitchFamily="34" charset="0"/>
              </a:rPr>
              <a:t> L., Doka G., Vollmer M. (996) </a:t>
            </a:r>
            <a:r>
              <a:rPr lang="en-US" sz="900" dirty="0" err="1">
                <a:latin typeface="Arial" panose="020B0604020202020204" pitchFamily="34" charset="0"/>
                <a:cs typeface="Arial" panose="020B0604020202020204" pitchFamily="34" charset="0"/>
              </a:rPr>
              <a:t>Photovoltaik</a:t>
            </a:r>
            <a:r>
              <a:rPr lang="en-US" sz="900" dirty="0">
                <a:latin typeface="Arial" panose="020B0604020202020204" pitchFamily="34" charset="0"/>
                <a:cs typeface="Arial" panose="020B0604020202020204" pitchFamily="34" charset="0"/>
              </a:rPr>
              <a:t>, in Frischknecht et al. (1996) </a:t>
            </a:r>
            <a:r>
              <a:rPr lang="en-US" sz="900" dirty="0" err="1">
                <a:latin typeface="Arial" panose="020B0604020202020204" pitchFamily="34" charset="0"/>
                <a:cs typeface="Arial" panose="020B0604020202020204" pitchFamily="34" charset="0"/>
              </a:rPr>
              <a:t>Ökoinventare</a:t>
            </a:r>
            <a:r>
              <a:rPr lang="en-US" sz="900" dirty="0">
                <a:latin typeface="Arial" panose="020B0604020202020204" pitchFamily="34" charset="0"/>
                <a:cs typeface="Arial" panose="020B0604020202020204" pitchFamily="34" charset="0"/>
              </a:rPr>
              <a:t> von </a:t>
            </a:r>
            <a:r>
              <a:rPr lang="en-US" sz="900" dirty="0" err="1">
                <a:latin typeface="Arial" panose="020B0604020202020204" pitchFamily="34" charset="0"/>
                <a:cs typeface="Arial" panose="020B0604020202020204" pitchFamily="34" charset="0"/>
              </a:rPr>
              <a:t>Energiesystemen</a:t>
            </a:r>
            <a:r>
              <a:rPr lang="en-US" sz="900" dirty="0">
                <a:latin typeface="Arial" panose="020B0604020202020204" pitchFamily="34" charset="0"/>
                <a:cs typeface="Arial" panose="020B0604020202020204" pitchFamily="34" charset="0"/>
              </a:rPr>
              <a:t>, Bern</a:t>
            </a:r>
          </a:p>
          <a:p>
            <a:r>
              <a:rPr lang="en-US" sz="900" b="1" dirty="0">
                <a:latin typeface="Arial" panose="020B0604020202020204" pitchFamily="34" charset="0"/>
                <a:cs typeface="Arial" panose="020B0604020202020204" pitchFamily="34" charset="0"/>
              </a:rPr>
              <a:t>2003/2007</a:t>
            </a:r>
            <a:r>
              <a:rPr lang="en-US" sz="900" dirty="0">
                <a:latin typeface="Arial" panose="020B0604020202020204" pitchFamily="34" charset="0"/>
                <a:cs typeface="Arial" panose="020B0604020202020204" pitchFamily="34" charset="0"/>
              </a:rPr>
              <a:t>: </a:t>
            </a:r>
            <a:r>
              <a:rPr lang="en-US" sz="900" dirty="0" err="1">
                <a:latin typeface="Arial" panose="020B0604020202020204" pitchFamily="34" charset="0"/>
                <a:cs typeface="Arial" panose="020B0604020202020204" pitchFamily="34" charset="0"/>
              </a:rPr>
              <a:t>Jungbluth</a:t>
            </a:r>
            <a:r>
              <a:rPr lang="en-US" sz="900" dirty="0">
                <a:latin typeface="Arial" panose="020B0604020202020204" pitchFamily="34" charset="0"/>
                <a:cs typeface="Arial" panose="020B0604020202020204" pitchFamily="34" charset="0"/>
              </a:rPr>
              <a:t> N. (2003) </a:t>
            </a:r>
            <a:r>
              <a:rPr lang="en-US" sz="900" dirty="0" err="1">
                <a:latin typeface="Arial" panose="020B0604020202020204" pitchFamily="34" charset="0"/>
                <a:cs typeface="Arial" panose="020B0604020202020204" pitchFamily="34" charset="0"/>
              </a:rPr>
              <a:t>Photovoltaik</a:t>
            </a:r>
            <a:r>
              <a:rPr lang="en-US" sz="900" dirty="0">
                <a:latin typeface="Arial" panose="020B0604020202020204" pitchFamily="34" charset="0"/>
                <a:cs typeface="Arial" panose="020B0604020202020204" pitchFamily="34" charset="0"/>
              </a:rPr>
              <a:t>. In: </a:t>
            </a:r>
            <a:r>
              <a:rPr lang="en-US" sz="900" dirty="0" err="1">
                <a:latin typeface="Arial" panose="020B0604020202020204" pitchFamily="34" charset="0"/>
                <a:cs typeface="Arial" panose="020B0604020202020204" pitchFamily="34" charset="0"/>
              </a:rPr>
              <a:t>Sachbilanzen</a:t>
            </a:r>
            <a:r>
              <a:rPr lang="en-US" sz="900" dirty="0">
                <a:latin typeface="Arial" panose="020B0604020202020204" pitchFamily="34" charset="0"/>
                <a:cs typeface="Arial" panose="020B0604020202020204" pitchFamily="34" charset="0"/>
              </a:rPr>
              <a:t> von </a:t>
            </a:r>
            <a:r>
              <a:rPr lang="en-US" sz="900" dirty="0" err="1">
                <a:latin typeface="Arial" panose="020B0604020202020204" pitchFamily="34" charset="0"/>
                <a:cs typeface="Arial" panose="020B0604020202020204" pitchFamily="34" charset="0"/>
              </a:rPr>
              <a:t>Energiesystemen</a:t>
            </a:r>
            <a:r>
              <a:rPr lang="en-US" sz="900" dirty="0">
                <a:latin typeface="Arial" panose="020B0604020202020204" pitchFamily="34" charset="0"/>
                <a:cs typeface="Arial" panose="020B0604020202020204" pitchFamily="34" charset="0"/>
              </a:rPr>
              <a:t>: </a:t>
            </a:r>
            <a:r>
              <a:rPr lang="en-US" sz="900" dirty="0" err="1">
                <a:latin typeface="Arial" panose="020B0604020202020204" pitchFamily="34" charset="0"/>
                <a:cs typeface="Arial" panose="020B0604020202020204" pitchFamily="34" charset="0"/>
              </a:rPr>
              <a:t>Grundlagen</a:t>
            </a:r>
            <a:r>
              <a:rPr lang="en-US" sz="900" dirty="0">
                <a:latin typeface="Arial" panose="020B0604020202020204" pitchFamily="34" charset="0"/>
                <a:cs typeface="Arial" panose="020B0604020202020204" pitchFamily="34" charset="0"/>
              </a:rPr>
              <a:t> für den </a:t>
            </a:r>
            <a:r>
              <a:rPr lang="en-US" sz="900" dirty="0" err="1">
                <a:latin typeface="Arial" panose="020B0604020202020204" pitchFamily="34" charset="0"/>
                <a:cs typeface="Arial" panose="020B0604020202020204" pitchFamily="34" charset="0"/>
              </a:rPr>
              <a:t>ökologischen</a:t>
            </a:r>
            <a:r>
              <a:rPr lang="en-US" sz="900" dirty="0">
                <a:latin typeface="Arial" panose="020B0604020202020204" pitchFamily="34" charset="0"/>
                <a:cs typeface="Arial" panose="020B0604020202020204" pitchFamily="34" charset="0"/>
              </a:rPr>
              <a:t> </a:t>
            </a:r>
            <a:r>
              <a:rPr lang="en-US" sz="900" dirty="0" err="1">
                <a:latin typeface="Arial" panose="020B0604020202020204" pitchFamily="34" charset="0"/>
                <a:cs typeface="Arial" panose="020B0604020202020204" pitchFamily="34" charset="0"/>
              </a:rPr>
              <a:t>Vergleich</a:t>
            </a:r>
            <a:r>
              <a:rPr lang="en-US" sz="900" dirty="0">
                <a:latin typeface="Arial" panose="020B0604020202020204" pitchFamily="34" charset="0"/>
                <a:cs typeface="Arial" panose="020B0604020202020204" pitchFamily="34" charset="0"/>
              </a:rPr>
              <a:t> von </a:t>
            </a:r>
            <a:r>
              <a:rPr lang="en-US" sz="900" dirty="0" err="1">
                <a:latin typeface="Arial" panose="020B0604020202020204" pitchFamily="34" charset="0"/>
                <a:cs typeface="Arial" panose="020B0604020202020204" pitchFamily="34" charset="0"/>
              </a:rPr>
              <a:t>Energiesystemen</a:t>
            </a:r>
            <a:r>
              <a:rPr lang="en-US" sz="900" dirty="0">
                <a:latin typeface="Arial" panose="020B0604020202020204" pitchFamily="34" charset="0"/>
                <a:cs typeface="Arial" panose="020B0604020202020204" pitchFamily="34" charset="0"/>
              </a:rPr>
              <a:t> und den </a:t>
            </a:r>
            <a:r>
              <a:rPr lang="en-US" sz="900" dirty="0" err="1">
                <a:latin typeface="Arial" panose="020B0604020202020204" pitchFamily="34" charset="0"/>
                <a:cs typeface="Arial" panose="020B0604020202020204" pitchFamily="34" charset="0"/>
              </a:rPr>
              <a:t>Einbezug</a:t>
            </a:r>
            <a:r>
              <a:rPr lang="en-US" sz="900" dirty="0">
                <a:latin typeface="Arial" panose="020B0604020202020204" pitchFamily="34" charset="0"/>
                <a:cs typeface="Arial" panose="020B0604020202020204" pitchFamily="34" charset="0"/>
              </a:rPr>
              <a:t> von </a:t>
            </a:r>
            <a:r>
              <a:rPr lang="en-US" sz="900" dirty="0" err="1">
                <a:latin typeface="Arial" panose="020B0604020202020204" pitchFamily="34" charset="0"/>
                <a:cs typeface="Arial" panose="020B0604020202020204" pitchFamily="34" charset="0"/>
              </a:rPr>
              <a:t>Energiesystemen</a:t>
            </a:r>
            <a:r>
              <a:rPr lang="en-US" sz="900" dirty="0">
                <a:latin typeface="Arial" panose="020B0604020202020204" pitchFamily="34" charset="0"/>
                <a:cs typeface="Arial" panose="020B0604020202020204" pitchFamily="34" charset="0"/>
              </a:rPr>
              <a:t> in </a:t>
            </a:r>
            <a:r>
              <a:rPr lang="en-US" sz="900" dirty="0" err="1">
                <a:latin typeface="Arial" panose="020B0604020202020204" pitchFamily="34" charset="0"/>
                <a:cs typeface="Arial" panose="020B0604020202020204" pitchFamily="34" charset="0"/>
              </a:rPr>
              <a:t>Ökobilanzen</a:t>
            </a:r>
            <a:r>
              <a:rPr lang="en-US" sz="900" dirty="0">
                <a:latin typeface="Arial" panose="020B0604020202020204" pitchFamily="34" charset="0"/>
                <a:cs typeface="Arial" panose="020B0604020202020204" pitchFamily="34" charset="0"/>
              </a:rPr>
              <a:t> für die Schweiz (Ed. </a:t>
            </a:r>
            <a:r>
              <a:rPr lang="en-US" sz="900" dirty="0" err="1">
                <a:latin typeface="Arial" panose="020B0604020202020204" pitchFamily="34" charset="0"/>
                <a:cs typeface="Arial" panose="020B0604020202020204" pitchFamily="34" charset="0"/>
              </a:rPr>
              <a:t>Dones</a:t>
            </a:r>
            <a:r>
              <a:rPr lang="en-US" sz="900" dirty="0">
                <a:latin typeface="Arial" panose="020B0604020202020204" pitchFamily="34" charset="0"/>
                <a:cs typeface="Arial" panose="020B0604020202020204" pitchFamily="34" charset="0"/>
              </a:rPr>
              <a:t> R.). Paul Scherrer </a:t>
            </a:r>
            <a:r>
              <a:rPr lang="en-US" sz="900" dirty="0" err="1">
                <a:latin typeface="Arial" panose="020B0604020202020204" pitchFamily="34" charset="0"/>
                <a:cs typeface="Arial" panose="020B0604020202020204" pitchFamily="34" charset="0"/>
              </a:rPr>
              <a:t>Institut</a:t>
            </a:r>
            <a:r>
              <a:rPr lang="en-US" sz="900" dirty="0">
                <a:latin typeface="Arial" panose="020B0604020202020204" pitchFamily="34" charset="0"/>
                <a:cs typeface="Arial" panose="020B0604020202020204" pitchFamily="34" charset="0"/>
              </a:rPr>
              <a:t> </a:t>
            </a:r>
            <a:r>
              <a:rPr lang="en-US" sz="900" dirty="0" err="1">
                <a:latin typeface="Arial" panose="020B0604020202020204" pitchFamily="34" charset="0"/>
                <a:cs typeface="Arial" panose="020B0604020202020204" pitchFamily="34" charset="0"/>
              </a:rPr>
              <a:t>Villigen</a:t>
            </a:r>
            <a:r>
              <a:rPr lang="en-US" sz="900" dirty="0">
                <a:latin typeface="Arial" panose="020B0604020202020204" pitchFamily="34" charset="0"/>
                <a:cs typeface="Arial" panose="020B0604020202020204" pitchFamily="34" charset="0"/>
              </a:rPr>
              <a:t>, Swiss Centre for Life Cycle Inventories, </a:t>
            </a:r>
            <a:r>
              <a:rPr lang="en-US" sz="900" dirty="0" err="1">
                <a:latin typeface="Arial" panose="020B0604020202020204" pitchFamily="34" charset="0"/>
                <a:cs typeface="Arial" panose="020B0604020202020204" pitchFamily="34" charset="0"/>
              </a:rPr>
              <a:t>Dübendorf</a:t>
            </a:r>
            <a:r>
              <a:rPr lang="en-US" sz="900" dirty="0">
                <a:latin typeface="Arial" panose="020B0604020202020204" pitchFamily="34" charset="0"/>
                <a:cs typeface="Arial" panose="020B0604020202020204" pitchFamily="34" charset="0"/>
              </a:rPr>
              <a:t>, CH</a:t>
            </a:r>
          </a:p>
          <a:p>
            <a:r>
              <a:rPr lang="en-US" sz="900" b="1" dirty="0">
                <a:latin typeface="Arial" panose="020B0604020202020204" pitchFamily="34" charset="0"/>
                <a:cs typeface="Arial" panose="020B0604020202020204" pitchFamily="34" charset="0"/>
              </a:rPr>
              <a:t>2014</a:t>
            </a:r>
            <a:r>
              <a:rPr lang="en-US" sz="900" dirty="0">
                <a:latin typeface="Arial" panose="020B0604020202020204" pitchFamily="34" charset="0"/>
                <a:cs typeface="Arial" panose="020B0604020202020204" pitchFamily="34" charset="0"/>
              </a:rPr>
              <a:t>: </a:t>
            </a:r>
            <a:r>
              <a:rPr lang="en-US" sz="900" dirty="0" err="1">
                <a:latin typeface="Arial" panose="020B0604020202020204" pitchFamily="34" charset="0"/>
                <a:cs typeface="Arial" panose="020B0604020202020204" pitchFamily="34" charset="0"/>
              </a:rPr>
              <a:t>Jungbluth</a:t>
            </a:r>
            <a:r>
              <a:rPr lang="en-US" sz="900" dirty="0">
                <a:latin typeface="Arial" panose="020B0604020202020204" pitchFamily="34" charset="0"/>
                <a:cs typeface="Arial" panose="020B0604020202020204" pitchFamily="34" charset="0"/>
              </a:rPr>
              <a:t> N., Stucki M., </a:t>
            </a:r>
            <a:r>
              <a:rPr lang="en-US" sz="900" dirty="0" err="1">
                <a:latin typeface="Arial" panose="020B0604020202020204" pitchFamily="34" charset="0"/>
                <a:cs typeface="Arial" panose="020B0604020202020204" pitchFamily="34" charset="0"/>
              </a:rPr>
              <a:t>Flury</a:t>
            </a:r>
            <a:r>
              <a:rPr lang="en-US" sz="900" dirty="0">
                <a:latin typeface="Arial" panose="020B0604020202020204" pitchFamily="34" charset="0"/>
                <a:cs typeface="Arial" panose="020B0604020202020204" pitchFamily="34" charset="0"/>
              </a:rPr>
              <a:t> K., Frischknecht R. and </a:t>
            </a:r>
            <a:r>
              <a:rPr lang="en-US" sz="900" dirty="0" err="1">
                <a:latin typeface="Arial" panose="020B0604020202020204" pitchFamily="34" charset="0"/>
                <a:cs typeface="Arial" panose="020B0604020202020204" pitchFamily="34" charset="0"/>
              </a:rPr>
              <a:t>Buesser</a:t>
            </a:r>
            <a:r>
              <a:rPr lang="en-US" sz="900" dirty="0">
                <a:latin typeface="Arial" panose="020B0604020202020204" pitchFamily="34" charset="0"/>
                <a:cs typeface="Arial" panose="020B0604020202020204" pitchFamily="34" charset="0"/>
              </a:rPr>
              <a:t> S. (2012) Life Cycle Inventories of Photovoltaics. ESU-services Ltd., </a:t>
            </a:r>
            <a:r>
              <a:rPr lang="en-US" sz="900" dirty="0" err="1">
                <a:latin typeface="Arial" panose="020B0604020202020204" pitchFamily="34" charset="0"/>
                <a:cs typeface="Arial" panose="020B0604020202020204" pitchFamily="34" charset="0"/>
              </a:rPr>
              <a:t>Uster</a:t>
            </a:r>
            <a:r>
              <a:rPr lang="en-US" sz="900" dirty="0">
                <a:latin typeface="Arial" panose="020B0604020202020204" pitchFamily="34" charset="0"/>
                <a:cs typeface="Arial" panose="020B0604020202020204" pitchFamily="34" charset="0"/>
              </a:rPr>
              <a:t>, CH</a:t>
            </a:r>
          </a:p>
          <a:p>
            <a:r>
              <a:rPr lang="en-US" sz="900" b="1" dirty="0">
                <a:latin typeface="Arial" panose="020B0604020202020204" pitchFamily="34" charset="0"/>
                <a:cs typeface="Arial" panose="020B0604020202020204" pitchFamily="34" charset="0"/>
              </a:rPr>
              <a:t>2016</a:t>
            </a:r>
            <a:r>
              <a:rPr lang="en-US" sz="900" dirty="0">
                <a:latin typeface="Arial" panose="020B0604020202020204" pitchFamily="34" charset="0"/>
                <a:cs typeface="Arial" panose="020B0604020202020204" pitchFamily="34" charset="0"/>
              </a:rPr>
              <a:t>: R. Frischknecht, R. </a:t>
            </a:r>
            <a:r>
              <a:rPr lang="en-US" sz="900" dirty="0" err="1">
                <a:latin typeface="Arial" panose="020B0604020202020204" pitchFamily="34" charset="0"/>
                <a:cs typeface="Arial" panose="020B0604020202020204" pitchFamily="34" charset="0"/>
              </a:rPr>
              <a:t>Itten</a:t>
            </a:r>
            <a:r>
              <a:rPr lang="en-US" sz="900" dirty="0">
                <a:latin typeface="Arial" panose="020B0604020202020204" pitchFamily="34" charset="0"/>
                <a:cs typeface="Arial" panose="020B0604020202020204" pitchFamily="34" charset="0"/>
              </a:rPr>
              <a:t>, P. Sinha, M. de Wild-Scholten, J. Zhang, V. </a:t>
            </a:r>
            <a:r>
              <a:rPr lang="en-US" sz="900" dirty="0" err="1">
                <a:latin typeface="Arial" panose="020B0604020202020204" pitchFamily="34" charset="0"/>
                <a:cs typeface="Arial" panose="020B0604020202020204" pitchFamily="34" charset="0"/>
              </a:rPr>
              <a:t>Fthenakis</a:t>
            </a:r>
            <a:r>
              <a:rPr lang="en-US" sz="900" dirty="0">
                <a:latin typeface="Arial" panose="020B0604020202020204" pitchFamily="34" charset="0"/>
                <a:cs typeface="Arial" panose="020B0604020202020204" pitchFamily="34" charset="0"/>
              </a:rPr>
              <a:t>, H. C. Kim, M. Raugei, M. Stucki, 2015, Life Cycle Inventories and Life Cycle Assessment of Photovoltaic Systems, International Energy Agency (IEA) PVPS Task 12, Report T12-04:2015</a:t>
            </a:r>
          </a:p>
          <a:p>
            <a:r>
              <a:rPr lang="en-US" sz="900" b="1" dirty="0">
                <a:latin typeface="Arial" panose="020B0604020202020204" pitchFamily="34" charset="0"/>
                <a:cs typeface="Arial" panose="020B0604020202020204" pitchFamily="34" charset="0"/>
              </a:rPr>
              <a:t>2020</a:t>
            </a:r>
            <a:r>
              <a:rPr lang="en-US" sz="900" dirty="0">
                <a:latin typeface="Arial" panose="020B0604020202020204" pitchFamily="34" charset="0"/>
                <a:cs typeface="Arial" panose="020B0604020202020204" pitchFamily="34" charset="0"/>
              </a:rPr>
              <a:t>: IEA-PVPS Report T12-19:2020</a:t>
            </a:r>
          </a:p>
        </p:txBody>
      </p:sp>
      <p:sp>
        <p:nvSpPr>
          <p:cNvPr id="4" name="Textfeld 5">
            <a:extLst>
              <a:ext uri="{FF2B5EF4-FFF2-40B4-BE49-F238E27FC236}">
                <a16:creationId xmlns:a16="http://schemas.microsoft.com/office/drawing/2014/main" id="{CC7728ED-8942-1AC5-6503-4580CC3EA5C5}"/>
              </a:ext>
            </a:extLst>
          </p:cNvPr>
          <p:cNvSpPr txBox="1"/>
          <p:nvPr/>
        </p:nvSpPr>
        <p:spPr>
          <a:xfrm>
            <a:off x="594199" y="4724630"/>
            <a:ext cx="3111892" cy="400110"/>
          </a:xfrm>
          <a:prstGeom prst="rect">
            <a:avLst/>
          </a:prstGeom>
          <a:noFill/>
        </p:spPr>
        <p:txBody>
          <a:bodyPr wrap="square" rtlCol="0">
            <a:spAutoFit/>
          </a:bodyPr>
          <a:lstStyle/>
          <a:p>
            <a:r>
              <a:rPr lang="de-DE" sz="1000" baseline="30000" dirty="0">
                <a:latin typeface="Arial" panose="020B0604020202020204" pitchFamily="34" charset="0"/>
                <a:cs typeface="Arial" panose="020B0604020202020204" pitchFamily="34" charset="0"/>
              </a:rPr>
              <a:t>(1)</a:t>
            </a:r>
            <a:r>
              <a:rPr lang="de-DE" sz="1000" dirty="0">
                <a:latin typeface="Arial" panose="020B0604020202020204" pitchFamily="34" charset="0"/>
                <a:cs typeface="Arial" panose="020B0604020202020204" pitchFamily="34" charset="0"/>
              </a:rPr>
              <a:t> T</a:t>
            </a:r>
            <a:r>
              <a:rPr lang="en-US" sz="1000" dirty="0">
                <a:latin typeface="Arial" panose="020B0604020202020204" pitchFamily="34" charset="0"/>
                <a:cs typeface="Arial" panose="020B0604020202020204" pitchFamily="34" charset="0"/>
              </a:rPr>
              <a:t>he increase in 2016 is due to the geographical relocation of the supply chains</a:t>
            </a:r>
            <a:endParaRPr lang="de-DE"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6174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D5F0D586-07D7-4B44-AF27-8C1983BEB976}"/>
              </a:ext>
            </a:extLst>
          </p:cNvPr>
          <p:cNvSpPr>
            <a:spLocks noGrp="1"/>
          </p:cNvSpPr>
          <p:nvPr>
            <p:ph type="body" sz="quarter" idx="12"/>
          </p:nvPr>
        </p:nvSpPr>
        <p:spPr>
          <a:xfrm>
            <a:off x="250828" y="218815"/>
            <a:ext cx="7289701" cy="434767"/>
          </a:xfrm>
        </p:spPr>
        <p:txBody>
          <a:bodyPr/>
          <a:lstStyle/>
          <a:p>
            <a:r>
              <a:rPr lang="en-US"/>
              <a:t>Main reasons for changes compared to 2018 PV systems</a:t>
            </a:r>
          </a:p>
        </p:txBody>
      </p:sp>
      <p:sp>
        <p:nvSpPr>
          <p:cNvPr id="3" name="Espace réservé du texte 2">
            <a:extLst>
              <a:ext uri="{FF2B5EF4-FFF2-40B4-BE49-F238E27FC236}">
                <a16:creationId xmlns:a16="http://schemas.microsoft.com/office/drawing/2014/main" id="{DAD5D139-C8B2-43E1-9234-91844081E14B}"/>
              </a:ext>
            </a:extLst>
          </p:cNvPr>
          <p:cNvSpPr>
            <a:spLocks noGrp="1"/>
          </p:cNvSpPr>
          <p:nvPr>
            <p:ph type="body" sz="quarter" idx="13"/>
          </p:nvPr>
        </p:nvSpPr>
        <p:spPr>
          <a:xfrm>
            <a:off x="526446" y="889005"/>
            <a:ext cx="8440119" cy="3682492"/>
          </a:xfrm>
        </p:spPr>
        <p:txBody>
          <a:bodyPr/>
          <a:lstStyle/>
          <a:p>
            <a:r>
              <a:rPr lang="en-US" b="1"/>
              <a:t>crystalline silicon PV panels</a:t>
            </a:r>
          </a:p>
          <a:p>
            <a:pPr lvl="1"/>
            <a:r>
              <a:rPr lang="en-US"/>
              <a:t>increased panel efficiency (leading to a decrease in life cycle environmental impacts)</a:t>
            </a:r>
          </a:p>
          <a:p>
            <a:pPr lvl="1"/>
            <a:r>
              <a:rPr lang="en-US"/>
              <a:t>higher thermal energy demand in polysilicon production (increase in impacts)</a:t>
            </a:r>
          </a:p>
          <a:p>
            <a:pPr lvl="1"/>
            <a:r>
              <a:rPr lang="en-US"/>
              <a:t>increased share of Chinese and Asian production of cells and wafers (increase in impacts)</a:t>
            </a:r>
          </a:p>
          <a:p>
            <a:r>
              <a:rPr lang="en-US" b="1"/>
              <a:t>CIS PV panels</a:t>
            </a:r>
          </a:p>
          <a:p>
            <a:pPr lvl="1"/>
            <a:r>
              <a:rPr lang="en-US"/>
              <a:t>increased panel efficiency (decrease in impacts)</a:t>
            </a:r>
          </a:p>
          <a:p>
            <a:r>
              <a:rPr lang="en-US" b="1"/>
              <a:t>CdTe</a:t>
            </a:r>
          </a:p>
          <a:p>
            <a:pPr lvl="1"/>
            <a:r>
              <a:rPr lang="en-US"/>
              <a:t>increased panel efficiency (decrease in impacts)</a:t>
            </a:r>
          </a:p>
          <a:p>
            <a:pPr lvl="1"/>
            <a:r>
              <a:rPr lang="en-US"/>
              <a:t>increased manufacturing efficiency (material and energy) (decrease in impacts)</a:t>
            </a:r>
          </a:p>
        </p:txBody>
      </p:sp>
    </p:spTree>
    <p:extLst>
      <p:ext uri="{BB962C8B-B14F-4D97-AF65-F5344CB8AC3E}">
        <p14:creationId xmlns:p14="http://schemas.microsoft.com/office/powerpoint/2010/main" val="3348951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0F9508C3-18AC-42EB-A512-329D0F918A72}"/>
              </a:ext>
            </a:extLst>
          </p:cNvPr>
          <p:cNvSpPr>
            <a:spLocks noGrp="1"/>
          </p:cNvSpPr>
          <p:nvPr>
            <p:ph type="body" sz="quarter" idx="12"/>
          </p:nvPr>
        </p:nvSpPr>
        <p:spPr>
          <a:xfrm>
            <a:off x="250828" y="218815"/>
            <a:ext cx="7289701" cy="434767"/>
          </a:xfrm>
        </p:spPr>
        <p:txBody>
          <a:bodyPr/>
          <a:lstStyle/>
          <a:p>
            <a:r>
              <a:rPr lang="de-DE"/>
              <a:t>Non Renewable Energy Payback Time</a:t>
            </a:r>
            <a:r>
              <a:rPr lang="de-CH" sz="1400"/>
              <a:t> (2021 update)</a:t>
            </a:r>
            <a:endParaRPr lang="de-CH"/>
          </a:p>
        </p:txBody>
      </p:sp>
      <p:sp>
        <p:nvSpPr>
          <p:cNvPr id="3" name="Textplatzhalter 2">
            <a:extLst>
              <a:ext uri="{FF2B5EF4-FFF2-40B4-BE49-F238E27FC236}">
                <a16:creationId xmlns:a16="http://schemas.microsoft.com/office/drawing/2014/main" id="{904FB370-BADC-49AA-BF97-ADFF02E0EB72}"/>
              </a:ext>
            </a:extLst>
          </p:cNvPr>
          <p:cNvSpPr>
            <a:spLocks noGrp="1"/>
          </p:cNvSpPr>
          <p:nvPr>
            <p:ph type="body" sz="quarter" idx="13"/>
          </p:nvPr>
        </p:nvSpPr>
        <p:spPr>
          <a:xfrm>
            <a:off x="526446" y="889005"/>
            <a:ext cx="8440119" cy="3682492"/>
          </a:xfrm>
        </p:spPr>
        <p:txBody>
          <a:bodyPr/>
          <a:lstStyle/>
          <a:p>
            <a:pPr marL="135449" indent="0">
              <a:buNone/>
            </a:pPr>
            <a:r>
              <a:rPr lang="de-DE" b="1"/>
              <a:t>NREPBT</a:t>
            </a:r>
            <a:br>
              <a:rPr lang="de-DE" b="1"/>
            </a:br>
            <a:r>
              <a:rPr lang="en-US"/>
              <a:t>Non renewable energy payback time is defined as the period required for a renewable energy system to generate the same amount of energy (in terms of non renewable primary energy equivalent) that was used to produce the system itself.</a:t>
            </a:r>
            <a:endParaRPr lang="de-CH"/>
          </a:p>
        </p:txBody>
      </p:sp>
      <p:graphicFrame>
        <p:nvGraphicFramePr>
          <p:cNvPr id="13" name="Tabelle 12">
            <a:extLst>
              <a:ext uri="{FF2B5EF4-FFF2-40B4-BE49-F238E27FC236}">
                <a16:creationId xmlns:a16="http://schemas.microsoft.com/office/drawing/2014/main" id="{32C3D2F2-B4F6-4BAF-BBFC-165C2A69BEDD}"/>
              </a:ext>
            </a:extLst>
          </p:cNvPr>
          <p:cNvGraphicFramePr>
            <a:graphicFrameLocks noGrp="1"/>
          </p:cNvGraphicFramePr>
          <p:nvPr>
            <p:extLst>
              <p:ext uri="{D42A27DB-BD31-4B8C-83A1-F6EECF244321}">
                <p14:modId xmlns:p14="http://schemas.microsoft.com/office/powerpoint/2010/main" val="2548496826"/>
              </p:ext>
            </p:extLst>
          </p:nvPr>
        </p:nvGraphicFramePr>
        <p:xfrm>
          <a:off x="648104" y="2090961"/>
          <a:ext cx="7263725" cy="1112520"/>
        </p:xfrm>
        <a:graphic>
          <a:graphicData uri="http://schemas.openxmlformats.org/drawingml/2006/table">
            <a:tbl>
              <a:tblPr firstRow="1" bandRow="1">
                <a:tableStyleId>{5C22544A-7EE6-4342-B048-85BDC9FD1C3A}</a:tableStyleId>
              </a:tblPr>
              <a:tblGrid>
                <a:gridCol w="1844851">
                  <a:extLst>
                    <a:ext uri="{9D8B030D-6E8A-4147-A177-3AD203B41FA5}">
                      <a16:colId xmlns:a16="http://schemas.microsoft.com/office/drawing/2014/main" val="1310569556"/>
                    </a:ext>
                  </a:extLst>
                </a:gridCol>
                <a:gridCol w="1095236">
                  <a:extLst>
                    <a:ext uri="{9D8B030D-6E8A-4147-A177-3AD203B41FA5}">
                      <a16:colId xmlns:a16="http://schemas.microsoft.com/office/drawing/2014/main" val="4130160277"/>
                    </a:ext>
                  </a:extLst>
                </a:gridCol>
                <a:gridCol w="1095236">
                  <a:extLst>
                    <a:ext uri="{9D8B030D-6E8A-4147-A177-3AD203B41FA5}">
                      <a16:colId xmlns:a16="http://schemas.microsoft.com/office/drawing/2014/main" val="1732791928"/>
                    </a:ext>
                  </a:extLst>
                </a:gridCol>
                <a:gridCol w="1152546">
                  <a:extLst>
                    <a:ext uri="{9D8B030D-6E8A-4147-A177-3AD203B41FA5}">
                      <a16:colId xmlns:a16="http://schemas.microsoft.com/office/drawing/2014/main" val="2386937137"/>
                    </a:ext>
                  </a:extLst>
                </a:gridCol>
                <a:gridCol w="1044296">
                  <a:extLst>
                    <a:ext uri="{9D8B030D-6E8A-4147-A177-3AD203B41FA5}">
                      <a16:colId xmlns:a16="http://schemas.microsoft.com/office/drawing/2014/main" val="3521718500"/>
                    </a:ext>
                  </a:extLst>
                </a:gridCol>
                <a:gridCol w="1031560">
                  <a:extLst>
                    <a:ext uri="{9D8B030D-6E8A-4147-A177-3AD203B41FA5}">
                      <a16:colId xmlns:a16="http://schemas.microsoft.com/office/drawing/2014/main" val="37531797"/>
                    </a:ext>
                  </a:extLst>
                </a:gridCol>
              </a:tblGrid>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de-CH"/>
                    </a:p>
                  </a:txBody>
                  <a:tcPr/>
                </a:tc>
                <a:tc>
                  <a:txBody>
                    <a:bodyPr/>
                    <a:lstStyle/>
                    <a:p>
                      <a:pPr algn="ctr"/>
                      <a:r>
                        <a:rPr lang="de-DE"/>
                        <a:t>unit</a:t>
                      </a:r>
                      <a:endParaRPr lang="de-CH"/>
                    </a:p>
                  </a:txBody>
                  <a:tcPr/>
                </a:tc>
                <a:tc>
                  <a:txBody>
                    <a:bodyPr/>
                    <a:lstStyle/>
                    <a:p>
                      <a:pPr algn="ctr"/>
                      <a:r>
                        <a:rPr lang="de-CH"/>
                        <a:t>Mono-Si</a:t>
                      </a:r>
                    </a:p>
                  </a:txBody>
                  <a:tcPr/>
                </a:tc>
                <a:tc>
                  <a:txBody>
                    <a:bodyPr/>
                    <a:lstStyle/>
                    <a:p>
                      <a:pPr algn="ctr"/>
                      <a:r>
                        <a:rPr lang="de-CH"/>
                        <a:t>Multi-Si</a:t>
                      </a:r>
                    </a:p>
                  </a:txBody>
                  <a:tcPr/>
                </a:tc>
                <a:tc>
                  <a:txBody>
                    <a:bodyPr/>
                    <a:lstStyle/>
                    <a:p>
                      <a:pPr algn="ctr"/>
                      <a:r>
                        <a:rPr lang="de-CH"/>
                        <a:t>CIS</a:t>
                      </a:r>
                    </a:p>
                  </a:txBody>
                  <a:tcPr/>
                </a:tc>
                <a:tc>
                  <a:txBody>
                    <a:bodyPr/>
                    <a:lstStyle/>
                    <a:p>
                      <a:pPr algn="ctr"/>
                      <a:r>
                        <a:rPr lang="de-CH"/>
                        <a:t>CdTe</a:t>
                      </a:r>
                    </a:p>
                  </a:txBody>
                  <a:tcPr/>
                </a:tc>
                <a:extLst>
                  <a:ext uri="{0D108BD9-81ED-4DB2-BD59-A6C34878D82A}">
                    <a16:rowId xmlns:a16="http://schemas.microsoft.com/office/drawing/2014/main" val="403613996"/>
                  </a:ext>
                </a:extLst>
              </a:tr>
              <a:tr h="370840">
                <a:tc>
                  <a:txBody>
                    <a:bodyPr/>
                    <a:lstStyle/>
                    <a:p>
                      <a:r>
                        <a:rPr lang="de-DE"/>
                        <a:t>NREPBT</a:t>
                      </a:r>
                      <a:endParaRPr lang="de-CH"/>
                    </a:p>
                  </a:txBody>
                  <a:tcPr anchor="ctr"/>
                </a:tc>
                <a:tc>
                  <a:txBody>
                    <a:bodyPr/>
                    <a:lstStyle/>
                    <a:p>
                      <a:r>
                        <a:rPr lang="de-DE"/>
                        <a:t>year</a:t>
                      </a:r>
                      <a:endParaRPr lang="de-CH"/>
                    </a:p>
                  </a:txBody>
                  <a:tcPr anchor="ctr"/>
                </a:tc>
                <a:tc>
                  <a:txBody>
                    <a:bodyPr/>
                    <a:lstStyle/>
                    <a:p>
                      <a:pPr algn="ctr"/>
                      <a:r>
                        <a:rPr lang="de-DE"/>
                        <a:t>1.2</a:t>
                      </a:r>
                      <a:endParaRPr lang="de-CH"/>
                    </a:p>
                  </a:txBody>
                  <a:tcPr anchor="ctr"/>
                </a:tc>
                <a:tc>
                  <a:txBody>
                    <a:bodyPr/>
                    <a:lstStyle/>
                    <a:p>
                      <a:pPr algn="ctr"/>
                      <a:r>
                        <a:rPr lang="de-DE"/>
                        <a:t>1.2</a:t>
                      </a:r>
                      <a:endParaRPr lang="de-CH"/>
                    </a:p>
                  </a:txBody>
                  <a:tcPr anchor="ctr"/>
                </a:tc>
                <a:tc>
                  <a:txBody>
                    <a:bodyPr/>
                    <a:lstStyle/>
                    <a:p>
                      <a:pPr algn="ctr"/>
                      <a:r>
                        <a:rPr lang="de-DE"/>
                        <a:t>1.2</a:t>
                      </a:r>
                      <a:endParaRPr lang="de-CH"/>
                    </a:p>
                  </a:txBody>
                  <a:tcPr anchor="ctr"/>
                </a:tc>
                <a:tc>
                  <a:txBody>
                    <a:bodyPr/>
                    <a:lstStyle/>
                    <a:p>
                      <a:pPr algn="ctr"/>
                      <a:r>
                        <a:rPr lang="de-DE"/>
                        <a:t>0.8</a:t>
                      </a:r>
                      <a:endParaRPr lang="de-CH"/>
                    </a:p>
                  </a:txBody>
                  <a:tcPr anchor="ctr"/>
                </a:tc>
                <a:extLst>
                  <a:ext uri="{0D108BD9-81ED-4DB2-BD59-A6C34878D82A}">
                    <a16:rowId xmlns:a16="http://schemas.microsoft.com/office/drawing/2014/main" val="332291997"/>
                  </a:ext>
                </a:extLst>
              </a:tr>
              <a:tr h="370840">
                <a:tc>
                  <a:txBody>
                    <a:bodyPr/>
                    <a:lstStyle/>
                    <a:p>
                      <a:r>
                        <a:rPr lang="en-US"/>
                        <a:t>module efficiency</a:t>
                      </a:r>
                    </a:p>
                  </a:txBody>
                  <a:tcPr anchor="ctr"/>
                </a:tc>
                <a:tc>
                  <a:txBody>
                    <a:bodyPr/>
                    <a:lstStyle/>
                    <a:p>
                      <a:pPr marL="0" marR="0" lvl="0" indent="0" algn="l" defTabSz="685749" rtl="0" eaLnBrk="1" fontAlgn="auto" latinLnBrk="0" hangingPunct="1">
                        <a:lnSpc>
                          <a:spcPct val="120000"/>
                        </a:lnSpc>
                        <a:spcBef>
                          <a:spcPts val="600"/>
                        </a:spcBef>
                        <a:spcAft>
                          <a:spcPts val="0"/>
                        </a:spcAft>
                        <a:buClrTx/>
                        <a:buSzTx/>
                        <a:buFontTx/>
                        <a:buNone/>
                        <a:tabLst/>
                        <a:defRPr/>
                      </a:pPr>
                      <a:r>
                        <a:rPr lang="de-DE" sz="1350">
                          <a:effectLst/>
                          <a:latin typeface="Segoe UI (Textkörper)"/>
                          <a:ea typeface="Times New Roman" panose="02020603050405020304" pitchFamily="18" charset="0"/>
                          <a:cs typeface="Times New Roman" panose="02020603050405020304" pitchFamily="18" charset="0"/>
                        </a:rPr>
                        <a:t>%</a:t>
                      </a:r>
                      <a:endParaRPr lang="de-CH" sz="1350">
                        <a:effectLst/>
                        <a:latin typeface="Segoe UI (Textkörper)"/>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de-DE"/>
                        <a:t>20.0</a:t>
                      </a:r>
                      <a:endParaRPr lang="de-CH"/>
                    </a:p>
                  </a:txBody>
                  <a:tcPr anchor="ctr"/>
                </a:tc>
                <a:tc>
                  <a:txBody>
                    <a:bodyPr/>
                    <a:lstStyle/>
                    <a:p>
                      <a:pPr algn="ctr"/>
                      <a:r>
                        <a:rPr lang="de-DE"/>
                        <a:t>18.0</a:t>
                      </a:r>
                      <a:endParaRPr lang="de-CH"/>
                    </a:p>
                  </a:txBody>
                  <a:tcPr anchor="ctr"/>
                </a:tc>
                <a:tc>
                  <a:txBody>
                    <a:bodyPr/>
                    <a:lstStyle/>
                    <a:p>
                      <a:pPr algn="ctr"/>
                      <a:r>
                        <a:rPr lang="de-DE"/>
                        <a:t>17.0</a:t>
                      </a:r>
                      <a:endParaRPr lang="de-CH"/>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de-DE"/>
                        <a:t>18.2</a:t>
                      </a:r>
                      <a:endParaRPr lang="de-CH"/>
                    </a:p>
                  </a:txBody>
                  <a:tcPr anchor="ctr"/>
                </a:tc>
                <a:extLst>
                  <a:ext uri="{0D108BD9-81ED-4DB2-BD59-A6C34878D82A}">
                    <a16:rowId xmlns:a16="http://schemas.microsoft.com/office/drawing/2014/main" val="2503403236"/>
                  </a:ext>
                </a:extLst>
              </a:tr>
            </a:tbl>
          </a:graphicData>
        </a:graphic>
      </p:graphicFrame>
      <p:sp>
        <p:nvSpPr>
          <p:cNvPr id="5" name="Textfeld 4">
            <a:extLst>
              <a:ext uri="{FF2B5EF4-FFF2-40B4-BE49-F238E27FC236}">
                <a16:creationId xmlns:a16="http://schemas.microsoft.com/office/drawing/2014/main" id="{0BAFE8EA-F1F0-4EFE-9EAB-0243C1AED2EA}"/>
              </a:ext>
            </a:extLst>
          </p:cNvPr>
          <p:cNvSpPr txBox="1"/>
          <p:nvPr/>
        </p:nvSpPr>
        <p:spPr>
          <a:xfrm>
            <a:off x="588142" y="3203481"/>
            <a:ext cx="7580902" cy="553998"/>
          </a:xfrm>
          <a:prstGeom prst="rect">
            <a:avLst/>
          </a:prstGeom>
          <a:noFill/>
        </p:spPr>
        <p:txBody>
          <a:bodyPr wrap="square" rtlCol="0">
            <a:spAutoFit/>
          </a:bodyPr>
          <a:lstStyle/>
          <a:p>
            <a:r>
              <a:rPr lang="en-US" sz="1000">
                <a:latin typeface="Arial" panose="020B0604020202020204" pitchFamily="34" charset="0"/>
                <a:cs typeface="Arial" panose="020B0604020202020204" pitchFamily="34" charset="0"/>
              </a:rPr>
              <a:t>1 kWh AC electricity. Annual irradiation: 1’331 kWh/m</a:t>
            </a:r>
            <a:r>
              <a:rPr lang="en-US" sz="1000" baseline="30000">
                <a:latin typeface="Arial" panose="020B0604020202020204" pitchFamily="34" charset="0"/>
                <a:cs typeface="Arial" panose="020B0604020202020204" pitchFamily="34" charset="0"/>
              </a:rPr>
              <a:t>2</a:t>
            </a:r>
            <a:r>
              <a:rPr lang="en-US" sz="1000">
                <a:latin typeface="Arial" panose="020B0604020202020204" pitchFamily="34" charset="0"/>
                <a:cs typeface="Arial" panose="020B0604020202020204" pitchFamily="34" charset="0"/>
              </a:rPr>
              <a:t>. Annual yield (Europe): 975 kWh/kW</a:t>
            </a:r>
            <a:r>
              <a:rPr lang="en-US" sz="1000" baseline="-25000">
                <a:latin typeface="Arial" panose="020B0604020202020204" pitchFamily="34" charset="0"/>
                <a:cs typeface="Arial" panose="020B0604020202020204" pitchFamily="34" charset="0"/>
              </a:rPr>
              <a:t>p</a:t>
            </a:r>
            <a:r>
              <a:rPr lang="en-US" sz="1000">
                <a:latin typeface="Arial" panose="020B0604020202020204" pitchFamily="34" charset="0"/>
                <a:cs typeface="Arial" panose="020B0604020202020204" pitchFamily="34" charset="0"/>
              </a:rPr>
              <a:t>, including degradation (linear, 0.7%/a).</a:t>
            </a:r>
            <a:br>
              <a:rPr lang="en-US" sz="1000">
                <a:latin typeface="Arial" panose="020B0604020202020204" pitchFamily="34" charset="0"/>
                <a:cs typeface="Arial" panose="020B0604020202020204" pitchFamily="34" charset="0"/>
              </a:rPr>
            </a:br>
            <a:r>
              <a:rPr lang="en-US" sz="1000">
                <a:latin typeface="Arial" panose="020B0604020202020204" pitchFamily="34" charset="0"/>
                <a:cs typeface="Arial" panose="020B0604020202020204" pitchFamily="34" charset="0"/>
              </a:rPr>
              <a:t>Service life: 30 years (Panel), 15 years (inverter).</a:t>
            </a:r>
          </a:p>
          <a:p>
            <a:r>
              <a:rPr lang="en-US" sz="1000">
                <a:latin typeface="Arial" panose="020B0604020202020204" pitchFamily="34" charset="0"/>
                <a:cs typeface="Arial" panose="020B0604020202020204" pitchFamily="34" charset="0"/>
              </a:rPr>
              <a:t>Reference electricity mix: mix of power plants using non renewable energy sources (coal, oil, natural gas, uranium) in Europe.</a:t>
            </a:r>
            <a:endParaRPr lang="en-US" sz="1000" baseline="-25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066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D5F0D586-07D7-4B44-AF27-8C1983BEB976}"/>
              </a:ext>
            </a:extLst>
          </p:cNvPr>
          <p:cNvSpPr>
            <a:spLocks noGrp="1"/>
          </p:cNvSpPr>
          <p:nvPr>
            <p:ph type="body" sz="quarter" idx="12"/>
          </p:nvPr>
        </p:nvSpPr>
        <p:spPr/>
        <p:txBody>
          <a:bodyPr/>
          <a:lstStyle/>
          <a:p>
            <a:r>
              <a:rPr lang="de-CH" sz="1800"/>
              <a:t>Bill of Materials</a:t>
            </a:r>
            <a:endParaRPr lang="en-US"/>
          </a:p>
        </p:txBody>
      </p:sp>
      <p:sp>
        <p:nvSpPr>
          <p:cNvPr id="5" name="Textfeld 4">
            <a:extLst>
              <a:ext uri="{FF2B5EF4-FFF2-40B4-BE49-F238E27FC236}">
                <a16:creationId xmlns:a16="http://schemas.microsoft.com/office/drawing/2014/main" id="{FD7AB1E4-D580-4EA7-A067-F530DC9C1BC1}"/>
              </a:ext>
            </a:extLst>
          </p:cNvPr>
          <p:cNvSpPr txBox="1"/>
          <p:nvPr/>
        </p:nvSpPr>
        <p:spPr>
          <a:xfrm>
            <a:off x="6910248" y="4449640"/>
            <a:ext cx="1943085" cy="246221"/>
          </a:xfrm>
          <a:prstGeom prst="rect">
            <a:avLst/>
          </a:prstGeom>
          <a:noFill/>
        </p:spPr>
        <p:txBody>
          <a:bodyPr wrap="square">
            <a:spAutoFit/>
          </a:bodyPr>
          <a:lstStyle/>
          <a:p>
            <a:r>
              <a:rPr lang="de-DE" sz="1000">
                <a:latin typeface="Arial" panose="020B0604020202020204" pitchFamily="34" charset="0"/>
                <a:cs typeface="Arial" panose="020B0604020202020204" pitchFamily="34" charset="0"/>
              </a:rPr>
              <a:t>IEA PVPS Report T12-19:2020</a:t>
            </a:r>
            <a:endParaRPr lang="de-CH" sz="1000">
              <a:latin typeface="Arial" panose="020B0604020202020204" pitchFamily="34" charset="0"/>
              <a:cs typeface="Arial" panose="020B0604020202020204" pitchFamily="34" charset="0"/>
            </a:endParaRPr>
          </a:p>
        </p:txBody>
      </p:sp>
      <p:pic>
        <p:nvPicPr>
          <p:cNvPr id="3" name="Grafik 2">
            <a:extLst>
              <a:ext uri="{FF2B5EF4-FFF2-40B4-BE49-F238E27FC236}">
                <a16:creationId xmlns:a16="http://schemas.microsoft.com/office/drawing/2014/main" id="{DAE19EE5-7040-E323-0A9E-17DCFD8DA5C2}"/>
              </a:ext>
            </a:extLst>
          </p:cNvPr>
          <p:cNvPicPr>
            <a:picLocks noChangeAspect="1"/>
          </p:cNvPicPr>
          <p:nvPr/>
        </p:nvPicPr>
        <p:blipFill>
          <a:blip r:embed="rId2"/>
          <a:stretch>
            <a:fillRect/>
          </a:stretch>
        </p:blipFill>
        <p:spPr>
          <a:xfrm>
            <a:off x="1980185" y="349334"/>
            <a:ext cx="4794166" cy="4794166"/>
          </a:xfrm>
          <a:prstGeom prst="rect">
            <a:avLst/>
          </a:prstGeom>
        </p:spPr>
      </p:pic>
    </p:spTree>
    <p:extLst>
      <p:ext uri="{BB962C8B-B14F-4D97-AF65-F5344CB8AC3E}">
        <p14:creationId xmlns:p14="http://schemas.microsoft.com/office/powerpoint/2010/main" val="2824919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D5F0D586-07D7-4B44-AF27-8C1983BEB976}"/>
              </a:ext>
            </a:extLst>
          </p:cNvPr>
          <p:cNvSpPr>
            <a:spLocks noGrp="1"/>
          </p:cNvSpPr>
          <p:nvPr>
            <p:ph type="body" sz="quarter" idx="12"/>
          </p:nvPr>
        </p:nvSpPr>
        <p:spPr/>
        <p:txBody>
          <a:bodyPr/>
          <a:lstStyle/>
          <a:p>
            <a:r>
              <a:rPr lang="de-CH" sz="1800"/>
              <a:t>Market Situation Crystalline Silicon 2020 </a:t>
            </a:r>
            <a:r>
              <a:rPr lang="de-CH" sz="1400"/>
              <a:t>in MW PV Power Capacity</a:t>
            </a:r>
            <a:endParaRPr lang="en-US"/>
          </a:p>
        </p:txBody>
      </p:sp>
      <p:sp>
        <p:nvSpPr>
          <p:cNvPr id="3" name="Textfeld 2">
            <a:extLst>
              <a:ext uri="{FF2B5EF4-FFF2-40B4-BE49-F238E27FC236}">
                <a16:creationId xmlns:a16="http://schemas.microsoft.com/office/drawing/2014/main" id="{E4FDDB04-D41D-4924-AA4C-36EFD229625F}"/>
              </a:ext>
            </a:extLst>
          </p:cNvPr>
          <p:cNvSpPr txBox="1"/>
          <p:nvPr/>
        </p:nvSpPr>
        <p:spPr>
          <a:xfrm>
            <a:off x="2184371" y="4897279"/>
            <a:ext cx="1657826" cy="246221"/>
          </a:xfrm>
          <a:prstGeom prst="rect">
            <a:avLst/>
          </a:prstGeom>
          <a:noFill/>
        </p:spPr>
        <p:txBody>
          <a:bodyPr wrap="none" rtlCol="0">
            <a:spAutoFit/>
          </a:bodyPr>
          <a:lstStyle/>
          <a:p>
            <a:r>
              <a:rPr lang="de-DE" sz="1000">
                <a:latin typeface="Arial" panose="020B0604020202020204" pitchFamily="34" charset="0"/>
                <a:cs typeface="Arial" panose="020B0604020202020204" pitchFamily="34" charset="0"/>
              </a:rPr>
              <a:t>based on IHS Markit 2020</a:t>
            </a:r>
            <a:endParaRPr lang="de-CH" sz="1000">
              <a:latin typeface="Arial" panose="020B0604020202020204" pitchFamily="34" charset="0"/>
              <a:cs typeface="Arial" panose="020B0604020202020204" pitchFamily="34" charset="0"/>
            </a:endParaRPr>
          </a:p>
        </p:txBody>
      </p:sp>
      <p:pic>
        <p:nvPicPr>
          <p:cNvPr id="6" name="Grafik 5">
            <a:extLst>
              <a:ext uri="{FF2B5EF4-FFF2-40B4-BE49-F238E27FC236}">
                <a16:creationId xmlns:a16="http://schemas.microsoft.com/office/drawing/2014/main" id="{29E10711-A5D2-4BAA-8179-1E0125060B80}"/>
              </a:ext>
            </a:extLst>
          </p:cNvPr>
          <p:cNvPicPr>
            <a:picLocks noChangeAspect="1"/>
          </p:cNvPicPr>
          <p:nvPr/>
        </p:nvPicPr>
        <p:blipFill rotWithShape="1">
          <a:blip r:embed="rId2"/>
          <a:srcRect b="8910"/>
          <a:stretch/>
        </p:blipFill>
        <p:spPr>
          <a:xfrm>
            <a:off x="478392" y="732830"/>
            <a:ext cx="7046740" cy="4085200"/>
          </a:xfrm>
          <a:prstGeom prst="rect">
            <a:avLst/>
          </a:prstGeom>
          <a:solidFill>
            <a:srgbClr val="FFFFFF"/>
          </a:solidFill>
        </p:spPr>
      </p:pic>
      <p:sp>
        <p:nvSpPr>
          <p:cNvPr id="4" name="Textfeld 3">
            <a:extLst>
              <a:ext uri="{FF2B5EF4-FFF2-40B4-BE49-F238E27FC236}">
                <a16:creationId xmlns:a16="http://schemas.microsoft.com/office/drawing/2014/main" id="{1A7DCA48-EBF1-4096-AEF9-EE738017D130}"/>
              </a:ext>
            </a:extLst>
          </p:cNvPr>
          <p:cNvSpPr txBox="1"/>
          <p:nvPr/>
        </p:nvSpPr>
        <p:spPr>
          <a:xfrm>
            <a:off x="7255145" y="1961217"/>
            <a:ext cx="1888856" cy="707886"/>
          </a:xfrm>
          <a:prstGeom prst="rect">
            <a:avLst/>
          </a:prstGeom>
          <a:noFill/>
        </p:spPr>
        <p:txBody>
          <a:bodyPr wrap="square" rtlCol="0">
            <a:spAutoFit/>
          </a:bodyPr>
          <a:lstStyle/>
          <a:p>
            <a:r>
              <a:rPr lang="de-DE" sz="1000">
                <a:latin typeface="Arial" panose="020B0604020202020204" pitchFamily="34" charset="0"/>
                <a:cs typeface="Arial" panose="020B0604020202020204" pitchFamily="34" charset="0"/>
              </a:rPr>
              <a:t>conversion from tons of Polysilicon to MW power with 3260 kg per MW PV power capacity</a:t>
            </a:r>
            <a:endParaRPr lang="de-CH"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72882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D5F0D586-07D7-4B44-AF27-8C1983BEB976}"/>
              </a:ext>
            </a:extLst>
          </p:cNvPr>
          <p:cNvSpPr>
            <a:spLocks noGrp="1"/>
          </p:cNvSpPr>
          <p:nvPr>
            <p:ph type="body" sz="quarter" idx="12"/>
          </p:nvPr>
        </p:nvSpPr>
        <p:spPr>
          <a:xfrm>
            <a:off x="250828" y="218815"/>
            <a:ext cx="7289701" cy="434767"/>
          </a:xfrm>
        </p:spPr>
        <p:txBody>
          <a:bodyPr/>
          <a:lstStyle/>
          <a:p>
            <a:r>
              <a:rPr lang="en-US"/>
              <a:t>Methodology and Database</a:t>
            </a:r>
          </a:p>
        </p:txBody>
      </p:sp>
      <p:sp>
        <p:nvSpPr>
          <p:cNvPr id="3" name="Espace réservé du texte 2">
            <a:extLst>
              <a:ext uri="{FF2B5EF4-FFF2-40B4-BE49-F238E27FC236}">
                <a16:creationId xmlns:a16="http://schemas.microsoft.com/office/drawing/2014/main" id="{DAD5D139-C8B2-43E1-9234-91844081E14B}"/>
              </a:ext>
            </a:extLst>
          </p:cNvPr>
          <p:cNvSpPr>
            <a:spLocks noGrp="1"/>
          </p:cNvSpPr>
          <p:nvPr>
            <p:ph type="body" sz="quarter" idx="13"/>
          </p:nvPr>
        </p:nvSpPr>
        <p:spPr>
          <a:xfrm>
            <a:off x="526446" y="889005"/>
            <a:ext cx="8440119" cy="3682492"/>
          </a:xfrm>
        </p:spPr>
        <p:txBody>
          <a:bodyPr/>
          <a:lstStyle/>
          <a:p>
            <a:r>
              <a:rPr lang="en-US" b="1"/>
              <a:t>Methodology protocol</a:t>
            </a:r>
            <a:br>
              <a:rPr lang="en-US"/>
            </a:br>
            <a:r>
              <a:rPr lang="en-US"/>
              <a:t>IEA PVPS Task 12 Methodology guidelines, 4th edition (IEA PVPS Report T12-18:2020)</a:t>
            </a:r>
          </a:p>
          <a:p>
            <a:r>
              <a:rPr lang="en-US" b="1"/>
              <a:t>System model</a:t>
            </a:r>
            <a:br>
              <a:rPr lang="en-US"/>
            </a:br>
            <a:r>
              <a:rPr lang="en-US"/>
              <a:t>Attributional LCI</a:t>
            </a:r>
          </a:p>
          <a:p>
            <a:r>
              <a:rPr lang="en-US" b="1"/>
              <a:t>Allocation</a:t>
            </a:r>
          </a:p>
          <a:p>
            <a:pPr lvl="1"/>
            <a:r>
              <a:rPr lang="en-US"/>
              <a:t>Multifunctional processes: economic relationships</a:t>
            </a:r>
          </a:p>
          <a:p>
            <a:pPr lvl="1"/>
            <a:r>
              <a:rPr lang="en-US"/>
              <a:t>Recycling: recycled content approach</a:t>
            </a:r>
          </a:p>
          <a:p>
            <a:r>
              <a:rPr lang="en-US" b="1"/>
              <a:t>Background data</a:t>
            </a:r>
            <a:br>
              <a:rPr lang="en-US"/>
            </a:br>
            <a:r>
              <a:rPr lang="en-US"/>
              <a:t>UVEK LCI data DQRv2:2022</a:t>
            </a:r>
          </a:p>
          <a:p>
            <a:r>
              <a:rPr lang="en-US" b="1"/>
              <a:t>LCA software</a:t>
            </a:r>
            <a:br>
              <a:rPr lang="en-US"/>
            </a:br>
            <a:r>
              <a:rPr lang="en-US" err="1"/>
              <a:t>SimaPro</a:t>
            </a:r>
            <a:r>
              <a:rPr lang="en-US"/>
              <a:t> v9.3</a:t>
            </a:r>
          </a:p>
        </p:txBody>
      </p:sp>
    </p:spTree>
    <p:extLst>
      <p:ext uri="{BB962C8B-B14F-4D97-AF65-F5344CB8AC3E}">
        <p14:creationId xmlns:p14="http://schemas.microsoft.com/office/powerpoint/2010/main" val="39946713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D5F0D586-07D7-4B44-AF27-8C1983BEB976}"/>
              </a:ext>
            </a:extLst>
          </p:cNvPr>
          <p:cNvSpPr>
            <a:spLocks noGrp="1"/>
          </p:cNvSpPr>
          <p:nvPr>
            <p:ph type="body" sz="quarter" idx="12"/>
          </p:nvPr>
        </p:nvSpPr>
        <p:spPr/>
        <p:txBody>
          <a:bodyPr/>
          <a:lstStyle/>
          <a:p>
            <a:r>
              <a:rPr lang="en-US" sz="1800"/>
              <a:t>Environmental Footprint PV: Environmental Indicators</a:t>
            </a:r>
            <a:endParaRPr lang="en-US"/>
          </a:p>
        </p:txBody>
      </p:sp>
      <p:sp>
        <p:nvSpPr>
          <p:cNvPr id="3" name="Espace réservé du texte 2">
            <a:extLst>
              <a:ext uri="{FF2B5EF4-FFF2-40B4-BE49-F238E27FC236}">
                <a16:creationId xmlns:a16="http://schemas.microsoft.com/office/drawing/2014/main" id="{DAD5D139-C8B2-43E1-9234-91844081E14B}"/>
              </a:ext>
            </a:extLst>
          </p:cNvPr>
          <p:cNvSpPr>
            <a:spLocks noGrp="1"/>
          </p:cNvSpPr>
          <p:nvPr>
            <p:ph type="body" sz="quarter" idx="13"/>
          </p:nvPr>
        </p:nvSpPr>
        <p:spPr>
          <a:xfrm>
            <a:off x="532355" y="781247"/>
            <a:ext cx="8079289" cy="4143438"/>
          </a:xfrm>
        </p:spPr>
        <p:txBody>
          <a:bodyPr/>
          <a:lstStyle/>
          <a:p>
            <a:pPr marL="135449" indent="0">
              <a:buNone/>
            </a:pPr>
            <a:r>
              <a:rPr lang="en-US" sz="1200" b="1"/>
              <a:t>Selection of indicators from Life Cycle Impact Assessment Method “Environmental Footprint v3”:</a:t>
            </a:r>
          </a:p>
          <a:p>
            <a:r>
              <a:rPr lang="en-US" sz="1200" b="1"/>
              <a:t>Climate change: </a:t>
            </a:r>
            <a:br>
              <a:rPr lang="en-US" sz="1200"/>
            </a:br>
            <a:r>
              <a:rPr lang="en-US" sz="1200"/>
              <a:t>Greenhouse gas emissions, kg CO</a:t>
            </a:r>
            <a:r>
              <a:rPr lang="en-US" sz="1200" baseline="-25000"/>
              <a:t>2</a:t>
            </a:r>
            <a:r>
              <a:rPr lang="en-US" sz="1200"/>
              <a:t>-eq;</a:t>
            </a:r>
            <a:br>
              <a:rPr lang="en-US" sz="1200"/>
            </a:br>
            <a:r>
              <a:rPr lang="en-US" sz="1200"/>
              <a:t>IPCC (2013)</a:t>
            </a:r>
            <a:endParaRPr lang="en-US" sz="1200" baseline="-25000"/>
          </a:p>
          <a:p>
            <a:r>
              <a:rPr lang="en-US" sz="1200" b="1"/>
              <a:t>Resource use, minerals and metals:</a:t>
            </a:r>
            <a:br>
              <a:rPr lang="en-US" sz="1200"/>
            </a:br>
            <a:r>
              <a:rPr lang="en-US" sz="1200"/>
              <a:t>Abiotic depletion potential (ADP, ultimate reserves), kg Sb-eq;</a:t>
            </a:r>
            <a:br>
              <a:rPr lang="en-US" sz="1200"/>
            </a:br>
            <a:r>
              <a:rPr lang="en-US" sz="1200"/>
              <a:t>CML 2002 (</a:t>
            </a:r>
            <a:r>
              <a:rPr lang="en-US" sz="1200" err="1"/>
              <a:t>Guinée</a:t>
            </a:r>
            <a:r>
              <a:rPr lang="en-US" sz="1200"/>
              <a:t> et al. 2001) and (van </a:t>
            </a:r>
            <a:r>
              <a:rPr lang="en-US" sz="1200" err="1"/>
              <a:t>Oers</a:t>
            </a:r>
            <a:r>
              <a:rPr lang="en-US" sz="1200"/>
              <a:t> et al. 2002)</a:t>
            </a:r>
            <a:endParaRPr lang="en-US" sz="1200" baseline="-25000"/>
          </a:p>
          <a:p>
            <a:r>
              <a:rPr lang="en-US" sz="1200" b="1"/>
              <a:t>Resource use, fossils: </a:t>
            </a:r>
            <a:br>
              <a:rPr lang="en-US" sz="1200"/>
            </a:br>
            <a:r>
              <a:rPr lang="en-US" sz="1200"/>
              <a:t>Abiotic resource depletion – fossil fuels (ADP-fossil), MJ, CML 2002;</a:t>
            </a:r>
            <a:br>
              <a:rPr lang="en-US" sz="1200"/>
            </a:br>
            <a:r>
              <a:rPr lang="en-US" sz="1200"/>
              <a:t>(</a:t>
            </a:r>
            <a:r>
              <a:rPr lang="en-US" sz="1200" err="1"/>
              <a:t>Guinée</a:t>
            </a:r>
            <a:r>
              <a:rPr lang="en-US" sz="1200"/>
              <a:t> et al. 2001) and (van </a:t>
            </a:r>
            <a:r>
              <a:rPr lang="en-US" sz="1200" err="1"/>
              <a:t>Oers</a:t>
            </a:r>
            <a:r>
              <a:rPr lang="en-US" sz="1200"/>
              <a:t> et al. 2002)</a:t>
            </a:r>
            <a:endParaRPr lang="en-US" sz="1200" baseline="-25000"/>
          </a:p>
          <a:p>
            <a:r>
              <a:rPr lang="en-US" sz="1200" b="1"/>
              <a:t>Acidification:</a:t>
            </a:r>
            <a:br>
              <a:rPr lang="en-US" sz="1200" b="1"/>
            </a:br>
            <a:r>
              <a:rPr lang="en-US" sz="1200"/>
              <a:t>Accumulated Exceedance (AE), mol H</a:t>
            </a:r>
            <a:r>
              <a:rPr lang="en-US" sz="1200" baseline="30000"/>
              <a:t>+</a:t>
            </a:r>
            <a:r>
              <a:rPr lang="en-US" sz="1200"/>
              <a:t>-eq;</a:t>
            </a:r>
            <a:br>
              <a:rPr lang="en-US" sz="1200"/>
            </a:br>
            <a:r>
              <a:rPr lang="en-US" sz="1200"/>
              <a:t>(</a:t>
            </a:r>
            <a:r>
              <a:rPr lang="en-US" sz="1200" err="1"/>
              <a:t>Posch</a:t>
            </a:r>
            <a:r>
              <a:rPr lang="en-US" sz="1200"/>
              <a:t> et al. 2008; </a:t>
            </a:r>
            <a:r>
              <a:rPr lang="en-US" sz="1200" err="1"/>
              <a:t>Seppälä</a:t>
            </a:r>
            <a:r>
              <a:rPr lang="en-US" sz="1200"/>
              <a:t> et al. 2006)</a:t>
            </a:r>
          </a:p>
          <a:p>
            <a:r>
              <a:rPr lang="en-US" sz="1200" b="1"/>
              <a:t>Particulate matter:</a:t>
            </a:r>
            <a:br>
              <a:rPr lang="en-US" sz="1200" b="1"/>
            </a:br>
            <a:r>
              <a:rPr lang="en-US" sz="1200"/>
              <a:t>Impact on human health, disease incidence;</a:t>
            </a:r>
            <a:br>
              <a:rPr lang="en-US" sz="1200"/>
            </a:br>
            <a:r>
              <a:rPr lang="en-US" sz="1200"/>
              <a:t>(</a:t>
            </a:r>
            <a:r>
              <a:rPr lang="en-US" sz="1200" err="1"/>
              <a:t>Fantke</a:t>
            </a:r>
            <a:r>
              <a:rPr lang="en-US" sz="1200"/>
              <a:t> et al. 2016)</a:t>
            </a:r>
          </a:p>
          <a:p>
            <a:r>
              <a:rPr lang="en-US" sz="1200" b="1"/>
              <a:t>Water use:</a:t>
            </a:r>
            <a:br>
              <a:rPr lang="en-US" sz="1200" b="1"/>
            </a:br>
            <a:r>
              <a:rPr lang="en-US" sz="1200"/>
              <a:t>User deprivation potential (deprivation-weighted water consumption); m</a:t>
            </a:r>
            <a:r>
              <a:rPr lang="en-US" sz="1200" baseline="30000"/>
              <a:t>3</a:t>
            </a:r>
            <a:r>
              <a:rPr lang="en-US" sz="1200"/>
              <a:t> water-eq;</a:t>
            </a:r>
            <a:br>
              <a:rPr lang="en-US" sz="1200"/>
            </a:br>
            <a:r>
              <a:rPr lang="en-US" sz="1200"/>
              <a:t>Boulay et al. (2017)</a:t>
            </a:r>
          </a:p>
        </p:txBody>
      </p:sp>
    </p:spTree>
    <p:extLst>
      <p:ext uri="{BB962C8B-B14F-4D97-AF65-F5344CB8AC3E}">
        <p14:creationId xmlns:p14="http://schemas.microsoft.com/office/powerpoint/2010/main" val="3535459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D5F0D586-07D7-4B44-AF27-8C1983BEB976}"/>
              </a:ext>
            </a:extLst>
          </p:cNvPr>
          <p:cNvSpPr>
            <a:spLocks noGrp="1"/>
          </p:cNvSpPr>
          <p:nvPr>
            <p:ph type="body" sz="quarter" idx="12"/>
          </p:nvPr>
        </p:nvSpPr>
        <p:spPr>
          <a:xfrm>
            <a:off x="250828" y="218815"/>
            <a:ext cx="7289701" cy="434767"/>
          </a:xfrm>
        </p:spPr>
        <p:txBody>
          <a:bodyPr/>
          <a:lstStyle/>
          <a:p>
            <a:r>
              <a:rPr lang="en-US"/>
              <a:t>Main References</a:t>
            </a:r>
          </a:p>
        </p:txBody>
      </p:sp>
      <p:sp>
        <p:nvSpPr>
          <p:cNvPr id="3" name="Espace réservé du texte 2">
            <a:extLst>
              <a:ext uri="{FF2B5EF4-FFF2-40B4-BE49-F238E27FC236}">
                <a16:creationId xmlns:a16="http://schemas.microsoft.com/office/drawing/2014/main" id="{DAD5D139-C8B2-43E1-9234-91844081E14B}"/>
              </a:ext>
            </a:extLst>
          </p:cNvPr>
          <p:cNvSpPr>
            <a:spLocks noGrp="1"/>
          </p:cNvSpPr>
          <p:nvPr>
            <p:ph type="body" sz="quarter" idx="13"/>
          </p:nvPr>
        </p:nvSpPr>
        <p:spPr>
          <a:xfrm>
            <a:off x="527050" y="888999"/>
            <a:ext cx="8439150" cy="3945329"/>
          </a:xfrm>
        </p:spPr>
        <p:txBody>
          <a:bodyPr>
            <a:normAutofit fontScale="77500" lnSpcReduction="20000"/>
          </a:bodyPr>
          <a:lstStyle/>
          <a:p>
            <a:r>
              <a:rPr lang="en-US" sz="1400"/>
              <a:t>Fraunhofer ISE, Photovoltaics Report (16 September 2020), Freiburg, Germany, 2020</a:t>
            </a:r>
          </a:p>
          <a:p>
            <a:r>
              <a:rPr lang="en-US" sz="1400"/>
              <a:t>Fraunhofer ISE, Photovoltaics Report (27 July 2021), Freiburg, Germany, 2021</a:t>
            </a:r>
          </a:p>
          <a:p>
            <a:r>
              <a:rPr lang="en-US" sz="1400"/>
              <a:t>Frischknecht R., Stolz P., Krebs L., de Wild-Scholten M., Sinha P. and Raugei M. (2020) Life Cycle Inventories and Life Cycle Assessments of Photovoltaic Systems, Report T12-19:2020. International Energy Agency, IEA, Paris.</a:t>
            </a:r>
          </a:p>
          <a:p>
            <a:r>
              <a:rPr lang="en-US" sz="1400"/>
              <a:t>Frischknecht R., Stolz P., Heath G., Raugei M., Sinha P. and de Wild-Scholten M. (2020) Methodology Guidelines on Life Cycle Assessment of Photovoltaic Electricity, 4th edition, IEA-PVPS T12-18:2020. International Energy Agency, IEA, Paris.</a:t>
            </a:r>
          </a:p>
          <a:p>
            <a:r>
              <a:rPr lang="en-US" sz="1400"/>
              <a:t>IEA-PVPS, Trends in Photovoltaic Applications 2019, IEA PVPS Task 1, Report T1-36:2019, 2019</a:t>
            </a:r>
          </a:p>
          <a:p>
            <a:r>
              <a:rPr lang="en-US" sz="1400"/>
              <a:t>IEA-PVPS, Trends in Photovoltaic Applications 2019, IEA PVPS Task 1, Report T1-41:2021, 2021</a:t>
            </a:r>
          </a:p>
          <a:p>
            <a:r>
              <a:rPr lang="en-US" sz="1400"/>
              <a:t>IHS Markit, market report 2020</a:t>
            </a:r>
          </a:p>
          <a:p>
            <a:r>
              <a:rPr lang="en-US" sz="1400"/>
              <a:t>Jordan D. C., Kurtz S. R., VanSant K., and Newmiller J. (2016) Compendium of photovoltaic degradation rates, Prog. Photov., Vol. 24(7), pp. 978-989. </a:t>
            </a:r>
          </a:p>
          <a:p>
            <a:r>
              <a:rPr lang="en-US" sz="1400"/>
              <a:t>VDMA, International Technology Roadmap for Photovoltaic (ITRPV) - 2019 Results, Vol. Eleventh Edition, VDMA Photovoltaic equipment, 2020</a:t>
            </a:r>
          </a:p>
          <a:p>
            <a:r>
              <a:rPr lang="en-US" sz="1400"/>
              <a:t>Woodhouse M., Smith B., Ramdas A., and Margolis R., Crystalline Silicon Photovoltaic Module Manufacturing Costs and Sustainable Pricing: 1H 2018 Benchmark and Cost Reduction Road Map, NREL, Golden, CO, USA, 2019</a:t>
            </a:r>
          </a:p>
          <a:p>
            <a:r>
              <a:rPr lang="en-US" sz="1400"/>
              <a:t>Smith B. L., Woodhouse M., Horowitz K. A. W., Silverman T. J., Zuboy J. and Margolis R. M., Photovoltaic (PV) Module Technologies: 2020 Benchmark Costs and Technology Evolution Framework Results. National Renewable Energy Laboratory, NREL, Golden, CO, USA, 2021</a:t>
            </a:r>
          </a:p>
          <a:p>
            <a:r>
              <a:rPr lang="en-US" sz="1400"/>
              <a:t>P. Sinha, First Solar Series 6 Photovoltaic Module Environmental Product Declaration, NEPD-2993-1671-EN, 2021. https://www.epd-norge.no/solcellepaneler-og-komponenter/series-6-photovoltaic-module-article3438-552.html</a:t>
            </a:r>
          </a:p>
          <a:p>
            <a:endParaRPr lang="en-US"/>
          </a:p>
          <a:p>
            <a:pPr lvl="2"/>
            <a:endParaRPr lang="en-US"/>
          </a:p>
        </p:txBody>
      </p:sp>
    </p:spTree>
    <p:extLst>
      <p:ext uri="{BB962C8B-B14F-4D97-AF65-F5344CB8AC3E}">
        <p14:creationId xmlns:p14="http://schemas.microsoft.com/office/powerpoint/2010/main" val="6113269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D5F0D586-07D7-4B44-AF27-8C1983BEB976}"/>
              </a:ext>
            </a:extLst>
          </p:cNvPr>
          <p:cNvSpPr>
            <a:spLocks noGrp="1"/>
          </p:cNvSpPr>
          <p:nvPr>
            <p:ph type="body" sz="quarter" idx="12"/>
          </p:nvPr>
        </p:nvSpPr>
        <p:spPr>
          <a:xfrm>
            <a:off x="250828" y="218815"/>
            <a:ext cx="7289701" cy="434767"/>
          </a:xfrm>
        </p:spPr>
        <p:txBody>
          <a:bodyPr/>
          <a:lstStyle/>
          <a:p>
            <a:r>
              <a:rPr lang="en-US"/>
              <a:t>What is PVPS Task 12 – PV Sustainability</a:t>
            </a:r>
          </a:p>
        </p:txBody>
      </p:sp>
      <p:sp>
        <p:nvSpPr>
          <p:cNvPr id="3" name="Espace réservé du texte 2">
            <a:extLst>
              <a:ext uri="{FF2B5EF4-FFF2-40B4-BE49-F238E27FC236}">
                <a16:creationId xmlns:a16="http://schemas.microsoft.com/office/drawing/2014/main" id="{DAD5D139-C8B2-43E1-9234-91844081E14B}"/>
              </a:ext>
            </a:extLst>
          </p:cNvPr>
          <p:cNvSpPr>
            <a:spLocks noGrp="1"/>
          </p:cNvSpPr>
          <p:nvPr>
            <p:ph type="body" sz="quarter" idx="13"/>
          </p:nvPr>
        </p:nvSpPr>
        <p:spPr>
          <a:xfrm>
            <a:off x="527050" y="888999"/>
            <a:ext cx="8439150" cy="4035426"/>
          </a:xfrm>
        </p:spPr>
        <p:txBody>
          <a:bodyPr>
            <a:normAutofit fontScale="92500"/>
          </a:bodyPr>
          <a:lstStyle/>
          <a:p>
            <a:pPr marL="135449" indent="0">
              <a:buNone/>
            </a:pPr>
            <a:r>
              <a:rPr lang="en-AU"/>
              <a:t>The goal of Task 12 is to foster international collaboration and knowledge creation in PV environmental sustainability and safety, as crucial elements for the sustainable growth of PV as a major contributor to global energy supply and emission reductions of the member countries and the world. In doing so, Task 12 aims to facilitate a common understanding of PV Sustainability, with a focus on Environment Health and Safety (EH&amp;S), among the various country-members and disseminate the Task’s outcomes and knowledge to stakeholders, energy and environmental policy decision makers, and the general public.</a:t>
            </a:r>
          </a:p>
          <a:p>
            <a:pPr marL="135449" indent="0">
              <a:buNone/>
            </a:pPr>
            <a:r>
              <a:rPr lang="en-AU"/>
              <a:t>Task 12 is operated jointly by the National Renewable Energy Laboratory (NREL) and University of New South Wales (UNSW). Support from the United States’ Department of Energy (DOE) and the Australian University of New South Wales (UNSW) are gratefully acknowledged.</a:t>
            </a:r>
          </a:p>
          <a:p>
            <a:pPr marL="135449" indent="0">
              <a:buNone/>
            </a:pPr>
            <a:r>
              <a:rPr lang="en-US" b="1"/>
              <a:t>Task 12 Subtasks</a:t>
            </a:r>
          </a:p>
          <a:p>
            <a:pPr lvl="1"/>
            <a:r>
              <a:rPr lang="en-US"/>
              <a:t>End of Life of PV systems </a:t>
            </a:r>
          </a:p>
          <a:p>
            <a:pPr lvl="1"/>
            <a:r>
              <a:rPr lang="en-US"/>
              <a:t>Environmental Life Cycle Assessment (LCA) </a:t>
            </a:r>
          </a:p>
          <a:p>
            <a:pPr lvl="1"/>
            <a:r>
              <a:rPr lang="en-US"/>
              <a:t>Other PV sustainability topics </a:t>
            </a:r>
          </a:p>
          <a:p>
            <a:pPr marL="135449" indent="0">
              <a:buNone/>
            </a:pPr>
            <a:r>
              <a:rPr lang="en-US" b="1"/>
              <a:t>Task 12 Operating agents</a:t>
            </a:r>
          </a:p>
          <a:p>
            <a:pPr lvl="1"/>
            <a:r>
              <a:rPr lang="en-US"/>
              <a:t>Garvin Heath, NREL, USA</a:t>
            </a:r>
          </a:p>
          <a:p>
            <a:pPr lvl="1"/>
            <a:r>
              <a:rPr lang="en-US"/>
              <a:t>Jose Bilbao, UNSW, Australia</a:t>
            </a:r>
          </a:p>
          <a:p>
            <a:endParaRPr lang="en-US"/>
          </a:p>
        </p:txBody>
      </p:sp>
    </p:spTree>
    <p:extLst>
      <p:ext uri="{BB962C8B-B14F-4D97-AF65-F5344CB8AC3E}">
        <p14:creationId xmlns:p14="http://schemas.microsoft.com/office/powerpoint/2010/main" val="3768013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D5F0D586-07D7-4B44-AF27-8C1983BEB976}"/>
              </a:ext>
            </a:extLst>
          </p:cNvPr>
          <p:cNvSpPr>
            <a:spLocks noGrp="1"/>
          </p:cNvSpPr>
          <p:nvPr>
            <p:ph type="body" sz="quarter" idx="12"/>
          </p:nvPr>
        </p:nvSpPr>
        <p:spPr>
          <a:xfrm>
            <a:off x="250828" y="218815"/>
            <a:ext cx="7289701" cy="434767"/>
          </a:xfrm>
        </p:spPr>
        <p:txBody>
          <a:bodyPr/>
          <a:lstStyle/>
          <a:p>
            <a:r>
              <a:rPr lang="en-US"/>
              <a:t>Environmental Life Cycle Assessment</a:t>
            </a:r>
          </a:p>
        </p:txBody>
      </p:sp>
      <p:sp>
        <p:nvSpPr>
          <p:cNvPr id="3" name="Espace réservé du texte 2">
            <a:extLst>
              <a:ext uri="{FF2B5EF4-FFF2-40B4-BE49-F238E27FC236}">
                <a16:creationId xmlns:a16="http://schemas.microsoft.com/office/drawing/2014/main" id="{DAD5D139-C8B2-43E1-9234-91844081E14B}"/>
              </a:ext>
            </a:extLst>
          </p:cNvPr>
          <p:cNvSpPr>
            <a:spLocks noGrp="1"/>
          </p:cNvSpPr>
          <p:nvPr>
            <p:ph type="body" sz="quarter" idx="13"/>
          </p:nvPr>
        </p:nvSpPr>
        <p:spPr>
          <a:xfrm>
            <a:off x="496571" y="992664"/>
            <a:ext cx="3656329" cy="3683000"/>
          </a:xfrm>
        </p:spPr>
        <p:txBody>
          <a:bodyPr/>
          <a:lstStyle/>
          <a:p>
            <a:pPr marL="135449" indent="0">
              <a:buNone/>
            </a:pPr>
            <a:r>
              <a:rPr lang="en-US" sz="1600"/>
              <a:t>Life Cycle Assessment (LCA) is a structured, comprehensive method of quantifying material and energy flows, including the associated emissions caused in the life cycle of goods and services. </a:t>
            </a:r>
          </a:p>
          <a:p>
            <a:pPr marL="135449" indent="0">
              <a:buNone/>
            </a:pPr>
            <a:r>
              <a:rPr lang="en-US" sz="1600"/>
              <a:t>The life cycle of goods and services covers raw material and primary energy extraction, material and energy supply, manufacture, use and end of life, including transport and waste management services where needed.</a:t>
            </a:r>
          </a:p>
        </p:txBody>
      </p:sp>
      <p:pic>
        <p:nvPicPr>
          <p:cNvPr id="5" name="Grafik 4">
            <a:extLst>
              <a:ext uri="{FF2B5EF4-FFF2-40B4-BE49-F238E27FC236}">
                <a16:creationId xmlns:a16="http://schemas.microsoft.com/office/drawing/2014/main" id="{AC9A5C5C-2205-466C-B6F2-86AA9652DD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3537" y="889000"/>
            <a:ext cx="3437106" cy="3698326"/>
          </a:xfrm>
          <a:prstGeom prst="rect">
            <a:avLst/>
          </a:prstGeom>
        </p:spPr>
      </p:pic>
      <p:sp>
        <p:nvSpPr>
          <p:cNvPr id="6" name="Textfeld 5">
            <a:extLst>
              <a:ext uri="{FF2B5EF4-FFF2-40B4-BE49-F238E27FC236}">
                <a16:creationId xmlns:a16="http://schemas.microsoft.com/office/drawing/2014/main" id="{81E256CF-7ECE-4ACD-94F0-80D603F7286E}"/>
              </a:ext>
            </a:extLst>
          </p:cNvPr>
          <p:cNvSpPr txBox="1"/>
          <p:nvPr/>
        </p:nvSpPr>
        <p:spPr>
          <a:xfrm>
            <a:off x="5598744" y="4678204"/>
            <a:ext cx="1635384" cy="246221"/>
          </a:xfrm>
          <a:prstGeom prst="rect">
            <a:avLst/>
          </a:prstGeom>
          <a:noFill/>
        </p:spPr>
        <p:txBody>
          <a:bodyPr wrap="none" rtlCol="0">
            <a:spAutoFit/>
          </a:bodyPr>
          <a:lstStyle/>
          <a:p>
            <a:r>
              <a:rPr lang="de-DE" sz="1000">
                <a:latin typeface="Arial" panose="020B0604020202020204" pitchFamily="34" charset="0"/>
                <a:cs typeface="Arial" panose="020B0604020202020204" pitchFamily="34" charset="0"/>
              </a:rPr>
              <a:t>www.lifecycleinitiative.org</a:t>
            </a:r>
            <a:endParaRPr lang="de-CH"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68247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D5F0D586-07D7-4B44-AF27-8C1983BEB976}"/>
              </a:ext>
            </a:extLst>
          </p:cNvPr>
          <p:cNvSpPr>
            <a:spLocks noGrp="1"/>
          </p:cNvSpPr>
          <p:nvPr>
            <p:ph type="body" sz="quarter" idx="12"/>
          </p:nvPr>
        </p:nvSpPr>
        <p:spPr>
          <a:xfrm>
            <a:off x="250828" y="218815"/>
            <a:ext cx="7289701" cy="434767"/>
          </a:xfrm>
        </p:spPr>
        <p:txBody>
          <a:bodyPr/>
          <a:lstStyle/>
          <a:p>
            <a:r>
              <a:rPr lang="en-US"/>
              <a:t>PVPS Task 12 Reports</a:t>
            </a:r>
          </a:p>
        </p:txBody>
      </p:sp>
      <p:sp>
        <p:nvSpPr>
          <p:cNvPr id="3" name="Espace réservé du texte 2">
            <a:extLst>
              <a:ext uri="{FF2B5EF4-FFF2-40B4-BE49-F238E27FC236}">
                <a16:creationId xmlns:a16="http://schemas.microsoft.com/office/drawing/2014/main" id="{DAD5D139-C8B2-43E1-9234-91844081E14B}"/>
              </a:ext>
            </a:extLst>
          </p:cNvPr>
          <p:cNvSpPr>
            <a:spLocks noGrp="1"/>
          </p:cNvSpPr>
          <p:nvPr>
            <p:ph type="body" sz="quarter" idx="13"/>
          </p:nvPr>
        </p:nvSpPr>
        <p:spPr>
          <a:xfrm>
            <a:off x="527050" y="889000"/>
            <a:ext cx="8439150" cy="3755668"/>
          </a:xfrm>
        </p:spPr>
        <p:txBody>
          <a:bodyPr>
            <a:normAutofit lnSpcReduction="10000"/>
          </a:bodyPr>
          <a:lstStyle/>
          <a:p>
            <a:r>
              <a:rPr lang="en-US" sz="1000"/>
              <a:t>T12-22:2022: Frischknecht R., Krebs L. (2022) Resource Use Footprints of Residential PV Systems, IEA-PVPS Task 12, Report T12-22:2022. International Energy Agency, IEA, Paris.</a:t>
            </a:r>
          </a:p>
          <a:p>
            <a:r>
              <a:rPr lang="en-US" sz="1000"/>
              <a:t>T12-20:2021: M. Raugei, Frischknecht R., Olson C., Sinha P., Heath G. (2021) Methodological guidelines on Net Energy Analysis of Photovoltaic Electricity, 2nd Edition, IEA-PVPS Task 12, Report T12-20:2021,</a:t>
            </a:r>
          </a:p>
          <a:p>
            <a:r>
              <a:rPr lang="en-US" sz="1000"/>
              <a:t>T12-19:2020: Frischknecht R., Stolz P., Krebs L., de Wild-Scholten M., Sinha P. and Raugei M. (2020) Life Cycle Inventories and Life Cycle Assessments of Photovoltaic Systems, IEA-PVPS Task 12, Report T12-19:2020. International Energy Agency, IEA, Paris.</a:t>
            </a:r>
          </a:p>
          <a:p>
            <a:r>
              <a:rPr lang="en-US" sz="1000"/>
              <a:t>T12-18:2020: Frischknecht R., Stolz P., Heath G., Raugei M., Sinha P. and de Wild-Scholten M. (2020) Methodology Guidelines on Life Cycle Assessment of Photovoltaic Electricity, 4th edition, IEA-PVPS Task 12, Report IEA-PVPS T12-18:2020. International Energy Agency, IEA, Paris.</a:t>
            </a:r>
          </a:p>
          <a:p>
            <a:r>
              <a:rPr lang="en-US" sz="1000"/>
              <a:t>T12-17:2020: Krebs L., Frischknecht R., Stolz P., Heath G., </a:t>
            </a:r>
            <a:r>
              <a:rPr lang="en-US" sz="1000" err="1"/>
              <a:t>Komoto</a:t>
            </a:r>
            <a:r>
              <a:rPr lang="en-US" sz="1000"/>
              <a:t> K., Sinha P. and Wade A. (2020) Environmental Life Cycle Assessment of residential PV and battery storage system. IEA-PVPS Task 12, Report IEA-PVPS T12-17:2020, International Energy Agency, IEA, Paris.</a:t>
            </a:r>
          </a:p>
          <a:p>
            <a:r>
              <a:rPr lang="en-US" sz="1000"/>
              <a:t>T12-16:2020: Sinha P., Heath G., Wade A., </a:t>
            </a:r>
            <a:r>
              <a:rPr lang="en-US" sz="1000" err="1"/>
              <a:t>Komoto</a:t>
            </a:r>
            <a:r>
              <a:rPr lang="en-US" sz="1000"/>
              <a:t> K. (2020) Human Health Risk Assessment, Part 3: Module Disposal Risks, PVPS Task 12, Report T12-16:2020, International Energy Agency, IEA, Paris.</a:t>
            </a:r>
          </a:p>
          <a:p>
            <a:r>
              <a:rPr lang="en-US" sz="1000"/>
              <a:t>T12-15:2019: Sinha P., Heath G., Wade A., </a:t>
            </a:r>
            <a:r>
              <a:rPr lang="en-US" sz="1000" err="1"/>
              <a:t>Komoto</a:t>
            </a:r>
            <a:r>
              <a:rPr lang="en-US" sz="1000"/>
              <a:t> K. (2019) Human Health Risk Assessment, Part 2: Breakage Risks, PVPS Task 12, Report T12-15:2019, International Energy Agency, IEA, Paris.</a:t>
            </a:r>
          </a:p>
          <a:p>
            <a:r>
              <a:rPr lang="en-US" sz="1000"/>
              <a:t>T12-14:2018: Sinha P., Heath G., Wade A., </a:t>
            </a:r>
            <a:r>
              <a:rPr lang="en-US" sz="1000" err="1"/>
              <a:t>Komoto</a:t>
            </a:r>
            <a:r>
              <a:rPr lang="en-US" sz="1000"/>
              <a:t> K. (2018) Human Health Risk Assessment, Part 1: Fire Risks, PVPS Task 12, Report T12-14:2018, International Energy Agency, IEA, Paris.</a:t>
            </a:r>
          </a:p>
          <a:p>
            <a:r>
              <a:rPr lang="en-US" sz="1000"/>
              <a:t>T12-05:2015: R. Frischknecht, R. </a:t>
            </a:r>
            <a:r>
              <a:rPr lang="en-US" sz="1000" err="1"/>
              <a:t>Itten</a:t>
            </a:r>
            <a:r>
              <a:rPr lang="en-US" sz="1000"/>
              <a:t>, F. Wyss, I. Blanc, G. Heath, M. Raugei, P. Sinha, A. Wade, 2014, Life cycle assessment of future photovoltaic electricity production from residential-scale systems operated in Europe, IEA-PVPS Task 12, Report IEA-PVPS T12-05:2015, International Energy Agency, IEA, Paris.</a:t>
            </a:r>
          </a:p>
          <a:p>
            <a:r>
              <a:rPr lang="en-US" sz="1000"/>
              <a:t>see </a:t>
            </a:r>
            <a:r>
              <a:rPr lang="en-US" sz="1000">
                <a:hlinkClick r:id="rId2"/>
              </a:rPr>
              <a:t>https://iea-pvps.org/research-tasks/pv-sustainability/</a:t>
            </a:r>
            <a:r>
              <a:rPr lang="en-US" sz="1000"/>
              <a:t> for further publications of IEA PVPS Task 12</a:t>
            </a:r>
          </a:p>
        </p:txBody>
      </p:sp>
    </p:spTree>
    <p:extLst>
      <p:ext uri="{BB962C8B-B14F-4D97-AF65-F5344CB8AC3E}">
        <p14:creationId xmlns:p14="http://schemas.microsoft.com/office/powerpoint/2010/main" val="42587498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D5F0D586-07D7-4B44-AF27-8C1983BEB976}"/>
              </a:ext>
            </a:extLst>
          </p:cNvPr>
          <p:cNvSpPr>
            <a:spLocks noGrp="1"/>
          </p:cNvSpPr>
          <p:nvPr>
            <p:ph type="body" sz="quarter" idx="12"/>
          </p:nvPr>
        </p:nvSpPr>
        <p:spPr>
          <a:xfrm>
            <a:off x="250828" y="218815"/>
            <a:ext cx="7289701" cy="434767"/>
          </a:xfrm>
        </p:spPr>
        <p:txBody>
          <a:bodyPr/>
          <a:lstStyle/>
          <a:p>
            <a:r>
              <a:rPr lang="en-US"/>
              <a:t>Imprint</a:t>
            </a:r>
          </a:p>
        </p:txBody>
      </p:sp>
      <p:sp>
        <p:nvSpPr>
          <p:cNvPr id="5" name="Textplatzhalter 4">
            <a:extLst>
              <a:ext uri="{FF2B5EF4-FFF2-40B4-BE49-F238E27FC236}">
                <a16:creationId xmlns:a16="http://schemas.microsoft.com/office/drawing/2014/main" id="{D17EB5AA-1222-4B0C-AC81-EF438940A9F1}"/>
              </a:ext>
            </a:extLst>
          </p:cNvPr>
          <p:cNvSpPr>
            <a:spLocks noGrp="1"/>
          </p:cNvSpPr>
          <p:nvPr>
            <p:ph type="body" sz="quarter" idx="13"/>
          </p:nvPr>
        </p:nvSpPr>
        <p:spPr>
          <a:xfrm>
            <a:off x="527050" y="889000"/>
            <a:ext cx="7352030" cy="3683000"/>
          </a:xfrm>
        </p:spPr>
        <p:txBody>
          <a:bodyPr/>
          <a:lstStyle/>
          <a:p>
            <a:pPr marL="135449" indent="0">
              <a:buNone/>
            </a:pPr>
            <a:r>
              <a:rPr lang="de-CH" sz="1600" b="1"/>
              <a:t>Copyright</a:t>
            </a:r>
            <a:br>
              <a:rPr lang="de-CH" sz="1600"/>
            </a:br>
            <a:r>
              <a:rPr lang="en-US" sz="1600"/>
              <a:t>All content provided in this report is copyrighted by IEA-PVPS Task 12.</a:t>
            </a:r>
            <a:endParaRPr lang="de-CH" sz="1600"/>
          </a:p>
          <a:p>
            <a:pPr marL="135449" indent="0">
              <a:buNone/>
            </a:pPr>
            <a:r>
              <a:rPr lang="de-CH" sz="1600" b="1"/>
              <a:t>Liability Statement</a:t>
            </a:r>
            <a:br>
              <a:rPr lang="de-CH" sz="1600"/>
            </a:br>
            <a:r>
              <a:rPr lang="en-US" sz="1600"/>
              <a:t>Information contained herein have been compiled or arrived from sources believed to be reliable. Nevertheless, the authors or their organizations do not accept liability for any loss or damage arising from the use thereof. </a:t>
            </a:r>
            <a:r>
              <a:rPr lang="de-CH" sz="1600"/>
              <a:t>Using the given information is strictly your own responsibility.</a:t>
            </a:r>
          </a:p>
          <a:p>
            <a:pPr marL="135449" indent="0">
              <a:buNone/>
            </a:pPr>
            <a:r>
              <a:rPr lang="de-CH" sz="1600" b="1"/>
              <a:t>Size of document</a:t>
            </a:r>
            <a:br>
              <a:rPr lang="de-CH" sz="1600"/>
            </a:br>
            <a:r>
              <a:rPr lang="de-CH" sz="1600"/>
              <a:t>This set of slides has 22 pages</a:t>
            </a:r>
          </a:p>
          <a:p>
            <a:pPr marL="135449" indent="0">
              <a:buNone/>
            </a:pPr>
            <a:r>
              <a:rPr lang="de-CH" sz="1600" b="1"/>
              <a:t>Version</a:t>
            </a:r>
            <a:br>
              <a:rPr lang="de-CH" sz="1600"/>
            </a:br>
            <a:r>
              <a:rPr lang="de-CH" sz="1600"/>
              <a:t>1.3, 1.11.2022</a:t>
            </a:r>
          </a:p>
        </p:txBody>
      </p:sp>
    </p:spTree>
    <p:extLst>
      <p:ext uri="{BB962C8B-B14F-4D97-AF65-F5344CB8AC3E}">
        <p14:creationId xmlns:p14="http://schemas.microsoft.com/office/powerpoint/2010/main" val="28626077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930B3A6E-EA0B-4355-BA81-2B245099F7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78984" y="4571999"/>
            <a:ext cx="565015" cy="565015"/>
          </a:xfrm>
          <a:prstGeom prst="rect">
            <a:avLst/>
          </a:prstGeom>
        </p:spPr>
      </p:pic>
      <p:sp>
        <p:nvSpPr>
          <p:cNvPr id="9" name="Textplatzhalter 8">
            <a:extLst>
              <a:ext uri="{FF2B5EF4-FFF2-40B4-BE49-F238E27FC236}">
                <a16:creationId xmlns:a16="http://schemas.microsoft.com/office/drawing/2014/main" id="{A36E2A91-A5CD-4D29-97B7-4F2E60F69B28}"/>
              </a:ext>
            </a:extLst>
          </p:cNvPr>
          <p:cNvSpPr>
            <a:spLocks noGrp="1"/>
          </p:cNvSpPr>
          <p:nvPr>
            <p:ph type="body" sz="quarter" idx="13"/>
          </p:nvPr>
        </p:nvSpPr>
        <p:spPr/>
        <p:txBody>
          <a:bodyPr/>
          <a:lstStyle/>
          <a:p>
            <a:pPr algn="l"/>
            <a:r>
              <a:rPr lang="de-DE"/>
              <a:t>R. Frischknecht, treeze Ltd. (ed.)</a:t>
            </a:r>
            <a:endParaRPr lang="de-CH"/>
          </a:p>
        </p:txBody>
      </p:sp>
      <p:sp>
        <p:nvSpPr>
          <p:cNvPr id="11" name="Textplatzhalter 10">
            <a:extLst>
              <a:ext uri="{FF2B5EF4-FFF2-40B4-BE49-F238E27FC236}">
                <a16:creationId xmlns:a16="http://schemas.microsoft.com/office/drawing/2014/main" id="{886FB7A5-DE1A-4D3C-9FA9-F23FE917FE29}"/>
              </a:ext>
            </a:extLst>
          </p:cNvPr>
          <p:cNvSpPr>
            <a:spLocks noGrp="1"/>
          </p:cNvSpPr>
          <p:nvPr>
            <p:ph type="body" sz="quarter" idx="14"/>
          </p:nvPr>
        </p:nvSpPr>
        <p:spPr/>
        <p:txBody>
          <a:bodyPr/>
          <a:lstStyle/>
          <a:p>
            <a:r>
              <a:rPr lang="de-DE"/>
              <a:t>info@treeze.ch</a:t>
            </a:r>
            <a:endParaRPr lang="de-CH"/>
          </a:p>
        </p:txBody>
      </p:sp>
    </p:spTree>
    <p:extLst>
      <p:ext uri="{BB962C8B-B14F-4D97-AF65-F5344CB8AC3E}">
        <p14:creationId xmlns:p14="http://schemas.microsoft.com/office/powerpoint/2010/main" val="1540546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D5F0D586-07D7-4B44-AF27-8C1983BEB976}"/>
              </a:ext>
            </a:extLst>
          </p:cNvPr>
          <p:cNvSpPr>
            <a:spLocks noGrp="1"/>
          </p:cNvSpPr>
          <p:nvPr>
            <p:ph type="body" sz="quarter" idx="12"/>
          </p:nvPr>
        </p:nvSpPr>
        <p:spPr/>
        <p:txBody>
          <a:bodyPr/>
          <a:lstStyle/>
          <a:p>
            <a:r>
              <a:rPr lang="de-CH" sz="1800"/>
              <a:t>Product System and System Boundary PV Electricity Generation</a:t>
            </a:r>
            <a:endParaRPr lang="en-US"/>
          </a:p>
        </p:txBody>
      </p:sp>
      <p:pic>
        <p:nvPicPr>
          <p:cNvPr id="5" name="Grafik 4">
            <a:extLst>
              <a:ext uri="{FF2B5EF4-FFF2-40B4-BE49-F238E27FC236}">
                <a16:creationId xmlns:a16="http://schemas.microsoft.com/office/drawing/2014/main" id="{6A8D92E1-C486-4B0F-A473-78188E5FA417}"/>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74452" y="766923"/>
            <a:ext cx="5577190" cy="4157762"/>
          </a:xfrm>
          <a:prstGeom prst="rect">
            <a:avLst/>
          </a:prstGeom>
          <a:noFill/>
        </p:spPr>
      </p:pic>
      <p:pic>
        <p:nvPicPr>
          <p:cNvPr id="11" name="Grafik 10">
            <a:extLst>
              <a:ext uri="{FF2B5EF4-FFF2-40B4-BE49-F238E27FC236}">
                <a16:creationId xmlns:a16="http://schemas.microsoft.com/office/drawing/2014/main" id="{3BCF4A03-B24C-4BFE-9AC7-BAF20237AF1A}"/>
              </a:ext>
            </a:extLst>
          </p:cNvPr>
          <p:cNvPicPr>
            <a:picLocks noChangeAspect="1"/>
          </p:cNvPicPr>
          <p:nvPr/>
        </p:nvPicPr>
        <p:blipFill>
          <a:blip r:embed="rId3"/>
          <a:stretch>
            <a:fillRect/>
          </a:stretch>
        </p:blipFill>
        <p:spPr>
          <a:xfrm>
            <a:off x="6508258" y="1192678"/>
            <a:ext cx="1889924" cy="1146147"/>
          </a:xfrm>
          <a:prstGeom prst="rect">
            <a:avLst/>
          </a:prstGeom>
        </p:spPr>
      </p:pic>
      <p:sp>
        <p:nvSpPr>
          <p:cNvPr id="3" name="Textfeld 2">
            <a:extLst>
              <a:ext uri="{FF2B5EF4-FFF2-40B4-BE49-F238E27FC236}">
                <a16:creationId xmlns:a16="http://schemas.microsoft.com/office/drawing/2014/main" id="{5FA048C1-F9EB-4C12-A742-0C140B3D6FC6}"/>
              </a:ext>
            </a:extLst>
          </p:cNvPr>
          <p:cNvSpPr txBox="1"/>
          <p:nvPr/>
        </p:nvSpPr>
        <p:spPr>
          <a:xfrm>
            <a:off x="6508258" y="4516183"/>
            <a:ext cx="1939955" cy="246221"/>
          </a:xfrm>
          <a:prstGeom prst="rect">
            <a:avLst/>
          </a:prstGeom>
          <a:noFill/>
        </p:spPr>
        <p:txBody>
          <a:bodyPr wrap="none" rtlCol="0">
            <a:spAutoFit/>
          </a:bodyPr>
          <a:lstStyle/>
          <a:p>
            <a:r>
              <a:rPr lang="de-DE" sz="1000">
                <a:latin typeface="Arial" panose="020B0604020202020204" pitchFamily="34" charset="0"/>
                <a:cs typeface="Arial" panose="020B0604020202020204" pitchFamily="34" charset="0"/>
              </a:rPr>
              <a:t>IEA PVPS Report T12-19:2020</a:t>
            </a:r>
            <a:endParaRPr lang="de-CH" sz="1000">
              <a:latin typeface="Arial" panose="020B0604020202020204" pitchFamily="34" charset="0"/>
              <a:cs typeface="Arial" panose="020B0604020202020204" pitchFamily="34" charset="0"/>
            </a:endParaRPr>
          </a:p>
        </p:txBody>
      </p:sp>
      <p:sp>
        <p:nvSpPr>
          <p:cNvPr id="4" name="Textfeld 3">
            <a:extLst>
              <a:ext uri="{FF2B5EF4-FFF2-40B4-BE49-F238E27FC236}">
                <a16:creationId xmlns:a16="http://schemas.microsoft.com/office/drawing/2014/main" id="{FB56191A-CF9A-4412-9E68-E343948A371D}"/>
              </a:ext>
            </a:extLst>
          </p:cNvPr>
          <p:cNvSpPr txBox="1"/>
          <p:nvPr/>
        </p:nvSpPr>
        <p:spPr>
          <a:xfrm>
            <a:off x="6508258" y="2482787"/>
            <a:ext cx="1888856" cy="2031325"/>
          </a:xfrm>
          <a:prstGeom prst="rect">
            <a:avLst/>
          </a:prstGeom>
          <a:noFill/>
        </p:spPr>
        <p:txBody>
          <a:bodyPr wrap="square" rtlCol="0">
            <a:spAutoFit/>
          </a:bodyPr>
          <a:lstStyle/>
          <a:p>
            <a:r>
              <a:rPr lang="de-DE" sz="1050" b="1">
                <a:latin typeface="Arial" panose="020B0604020202020204" pitchFamily="34" charset="0"/>
                <a:cs typeface="Arial" panose="020B0604020202020204" pitchFamily="34" charset="0"/>
              </a:rPr>
              <a:t>Company specific data: </a:t>
            </a:r>
            <a:br>
              <a:rPr lang="de-DE" sz="1050" b="1">
                <a:latin typeface="Arial" panose="020B0604020202020204" pitchFamily="34" charset="0"/>
                <a:cs typeface="Arial" panose="020B0604020202020204" pitchFamily="34" charset="0"/>
              </a:rPr>
            </a:br>
            <a:r>
              <a:rPr lang="de-DE" sz="1050">
                <a:latin typeface="Arial" panose="020B0604020202020204" pitchFamily="34" charset="0"/>
                <a:cs typeface="Arial" panose="020B0604020202020204" pitchFamily="34" charset="0"/>
              </a:rPr>
              <a:t>Data from PV panel manufacturer and companies operating supply chain activities such as cell manufacturing</a:t>
            </a:r>
          </a:p>
          <a:p>
            <a:endParaRPr lang="de-DE" sz="1050">
              <a:latin typeface="Arial" panose="020B0604020202020204" pitchFamily="34" charset="0"/>
              <a:cs typeface="Arial" panose="020B0604020202020204" pitchFamily="34" charset="0"/>
            </a:endParaRPr>
          </a:p>
          <a:p>
            <a:r>
              <a:rPr lang="de-DE" sz="1050" b="1">
                <a:latin typeface="Arial" panose="020B0604020202020204" pitchFamily="34" charset="0"/>
                <a:cs typeface="Arial" panose="020B0604020202020204" pitchFamily="34" charset="0"/>
              </a:rPr>
              <a:t>Secondary data:</a:t>
            </a:r>
          </a:p>
          <a:p>
            <a:r>
              <a:rPr lang="de-DE" sz="1050">
                <a:latin typeface="Arial" panose="020B0604020202020204" pitchFamily="34" charset="0"/>
                <a:cs typeface="Arial" panose="020B0604020202020204" pitchFamily="34" charset="0"/>
              </a:rPr>
              <a:t>Data derived from scientific publications, reports and statistics or industry average data</a:t>
            </a:r>
            <a:endParaRPr lang="de-CH" sz="105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4223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D5F0D586-07D7-4B44-AF27-8C1983BEB976}"/>
              </a:ext>
            </a:extLst>
          </p:cNvPr>
          <p:cNvSpPr>
            <a:spLocks noGrp="1"/>
          </p:cNvSpPr>
          <p:nvPr>
            <p:ph type="body" sz="quarter" idx="12"/>
          </p:nvPr>
        </p:nvSpPr>
        <p:spPr>
          <a:xfrm>
            <a:off x="250828" y="218815"/>
            <a:ext cx="7289701" cy="434767"/>
          </a:xfrm>
        </p:spPr>
        <p:txBody>
          <a:bodyPr/>
          <a:lstStyle/>
          <a:p>
            <a:r>
              <a:rPr lang="en-US"/>
              <a:t>Environmental Footprint PV: Scope</a:t>
            </a:r>
          </a:p>
        </p:txBody>
      </p:sp>
      <p:sp>
        <p:nvSpPr>
          <p:cNvPr id="3" name="Espace réservé du texte 2">
            <a:extLst>
              <a:ext uri="{FF2B5EF4-FFF2-40B4-BE49-F238E27FC236}">
                <a16:creationId xmlns:a16="http://schemas.microsoft.com/office/drawing/2014/main" id="{DAD5D139-C8B2-43E1-9234-91844081E14B}"/>
              </a:ext>
            </a:extLst>
          </p:cNvPr>
          <p:cNvSpPr>
            <a:spLocks noGrp="1"/>
          </p:cNvSpPr>
          <p:nvPr>
            <p:ph type="body" sz="quarter" idx="13"/>
          </p:nvPr>
        </p:nvSpPr>
        <p:spPr>
          <a:xfrm>
            <a:off x="527050" y="889000"/>
            <a:ext cx="5978681" cy="3683000"/>
          </a:xfrm>
        </p:spPr>
        <p:txBody>
          <a:bodyPr/>
          <a:lstStyle/>
          <a:p>
            <a:r>
              <a:rPr lang="en-US" b="1"/>
              <a:t>Reference flow: </a:t>
            </a:r>
            <a:br>
              <a:rPr lang="en-US"/>
            </a:br>
            <a:r>
              <a:rPr lang="en-US"/>
              <a:t>1 kWh AC electricity (at connection point with the network), produced with a 3 kWp PV system, rooftop mounted</a:t>
            </a:r>
          </a:p>
          <a:p>
            <a:r>
              <a:rPr lang="en-US" b="1"/>
              <a:t>Annual production (Europe): </a:t>
            </a:r>
            <a:br>
              <a:rPr lang="en-US"/>
            </a:br>
            <a:r>
              <a:rPr lang="en-US"/>
              <a:t>975 kWh/kWp, including degradation (linear, 0.7 %/year*)</a:t>
            </a:r>
          </a:p>
          <a:p>
            <a:r>
              <a:rPr lang="en-US" b="1"/>
              <a:t>Service life: </a:t>
            </a:r>
            <a:br>
              <a:rPr lang="en-US"/>
            </a:br>
            <a:r>
              <a:rPr lang="en-US"/>
              <a:t>30 years (Panel), 15 years (inverter)</a:t>
            </a:r>
          </a:p>
          <a:p>
            <a:r>
              <a:rPr lang="en-US" b="1"/>
              <a:t>PV technologies and efficiencies</a:t>
            </a:r>
          </a:p>
          <a:p>
            <a:pPr lvl="1"/>
            <a:r>
              <a:rPr lang="en-US"/>
              <a:t>Cadmium-</a:t>
            </a:r>
            <a:r>
              <a:rPr lang="en-US" err="1"/>
              <a:t>Tellurid</a:t>
            </a:r>
            <a:r>
              <a:rPr lang="en-US"/>
              <a:t> (</a:t>
            </a:r>
            <a:r>
              <a:rPr lang="en-US" err="1"/>
              <a:t>CdTe</a:t>
            </a:r>
            <a:r>
              <a:rPr lang="en-US"/>
              <a:t>), 18.2 %</a:t>
            </a:r>
          </a:p>
          <a:p>
            <a:pPr lvl="1"/>
            <a:r>
              <a:rPr lang="en-US"/>
              <a:t>Copper-Indium-Gallium-</a:t>
            </a:r>
            <a:r>
              <a:rPr lang="en-US" err="1"/>
              <a:t>Selenid</a:t>
            </a:r>
            <a:r>
              <a:rPr lang="en-US"/>
              <a:t> (CIS/CIGS), 17.0 %</a:t>
            </a:r>
          </a:p>
          <a:p>
            <a:pPr lvl="1"/>
            <a:r>
              <a:rPr lang="en-US"/>
              <a:t>Multicrystalline Silicon (multi-Si, BSF), 18.0 %</a:t>
            </a:r>
          </a:p>
          <a:p>
            <a:pPr lvl="1"/>
            <a:r>
              <a:rPr lang="en-US"/>
              <a:t>Monocrystalline Silicon (mono-Si, BSF), 20.0 %</a:t>
            </a:r>
          </a:p>
        </p:txBody>
      </p:sp>
      <p:sp>
        <p:nvSpPr>
          <p:cNvPr id="5" name="TextBox 4">
            <a:extLst>
              <a:ext uri="{FF2B5EF4-FFF2-40B4-BE49-F238E27FC236}">
                <a16:creationId xmlns:a16="http://schemas.microsoft.com/office/drawing/2014/main" id="{09907F58-8F0F-4316-92E1-5CAE294DA7BF}"/>
              </a:ext>
            </a:extLst>
          </p:cNvPr>
          <p:cNvSpPr txBox="1"/>
          <p:nvPr/>
        </p:nvSpPr>
        <p:spPr>
          <a:xfrm>
            <a:off x="527049" y="4321773"/>
            <a:ext cx="7697385" cy="738664"/>
          </a:xfrm>
          <a:prstGeom prst="rect">
            <a:avLst/>
          </a:prstGeom>
          <a:noFill/>
        </p:spPr>
        <p:txBody>
          <a:bodyPr wrap="square">
            <a:spAutoFit/>
          </a:bodyPr>
          <a:lstStyle/>
          <a:p>
            <a:r>
              <a:rPr lang="en-US" sz="1050">
                <a:latin typeface="Arial" panose="020B0604020202020204" pitchFamily="34" charset="0"/>
                <a:cs typeface="Arial" panose="020B0604020202020204" pitchFamily="34" charset="0"/>
              </a:rPr>
              <a:t>* </a:t>
            </a:r>
            <a:r>
              <a:rPr lang="en-AU" sz="1050">
                <a:latin typeface="Arial" panose="020B0604020202020204" pitchFamily="34" charset="0"/>
                <a:cs typeface="Arial" panose="020B0604020202020204" pitchFamily="34" charset="0"/>
              </a:rPr>
              <a:t>As per current Task 12 LCA methodology </a:t>
            </a:r>
            <a:r>
              <a:rPr lang="en-US" sz="1050">
                <a:latin typeface="Arial" panose="020B0604020202020204" pitchFamily="34" charset="0"/>
                <a:cs typeface="Arial" panose="020B0604020202020204" pitchFamily="34" charset="0"/>
              </a:rPr>
              <a:t>(IEA-PVPS T12-18:2020), though </a:t>
            </a:r>
            <a:r>
              <a:rPr lang="en-AU" sz="1050">
                <a:latin typeface="Arial" panose="020B0604020202020204" pitchFamily="34" charset="0"/>
                <a:cs typeface="Arial" panose="020B0604020202020204" pitchFamily="34" charset="0"/>
              </a:rPr>
              <a:t>research on recent systems suggests degradation rates in the order of 0.5-0.6 %/year (Jordan et al. 2016). Results presented here can be adjusted by assuming a linear relationship with the degradation rate dependent yield. </a:t>
            </a:r>
            <a:r>
              <a:rPr lang="en-US" sz="1050">
                <a:latin typeface="Arial" panose="020B0604020202020204" pitchFamily="34" charset="0"/>
                <a:cs typeface="Arial" panose="020B0604020202020204" pitchFamily="34" charset="0"/>
              </a:rPr>
              <a:t>For a degradation rate of 0.5 %/year simply multiply results by a factor of 0.968; while for a degradation rate of 0.9 %/year multiply results by a factor of 1.053.</a:t>
            </a:r>
          </a:p>
        </p:txBody>
      </p:sp>
    </p:spTree>
    <p:extLst>
      <p:ext uri="{BB962C8B-B14F-4D97-AF65-F5344CB8AC3E}">
        <p14:creationId xmlns:p14="http://schemas.microsoft.com/office/powerpoint/2010/main" val="1520542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D5F0D586-07D7-4B44-AF27-8C1983BEB976}"/>
              </a:ext>
            </a:extLst>
          </p:cNvPr>
          <p:cNvSpPr>
            <a:spLocks noGrp="1"/>
          </p:cNvSpPr>
          <p:nvPr>
            <p:ph type="body" sz="quarter" idx="12"/>
          </p:nvPr>
        </p:nvSpPr>
        <p:spPr>
          <a:xfrm>
            <a:off x="250828" y="218815"/>
            <a:ext cx="7289701" cy="434767"/>
          </a:xfrm>
        </p:spPr>
        <p:txBody>
          <a:bodyPr/>
          <a:lstStyle/>
          <a:p>
            <a:r>
              <a:rPr lang="en-US"/>
              <a:t>Main updates</a:t>
            </a:r>
          </a:p>
        </p:txBody>
      </p:sp>
      <p:sp>
        <p:nvSpPr>
          <p:cNvPr id="3" name="Espace réservé du texte 2">
            <a:extLst>
              <a:ext uri="{FF2B5EF4-FFF2-40B4-BE49-F238E27FC236}">
                <a16:creationId xmlns:a16="http://schemas.microsoft.com/office/drawing/2014/main" id="{DAD5D139-C8B2-43E1-9234-91844081E14B}"/>
              </a:ext>
            </a:extLst>
          </p:cNvPr>
          <p:cNvSpPr>
            <a:spLocks noGrp="1"/>
          </p:cNvSpPr>
          <p:nvPr>
            <p:ph type="body" sz="quarter" idx="13"/>
          </p:nvPr>
        </p:nvSpPr>
        <p:spPr>
          <a:xfrm>
            <a:off x="526446" y="889005"/>
            <a:ext cx="8440119" cy="3682492"/>
          </a:xfrm>
        </p:spPr>
        <p:txBody>
          <a:bodyPr/>
          <a:lstStyle/>
          <a:p>
            <a:r>
              <a:rPr lang="en-US" b="1"/>
              <a:t>crystalline silicon PV modules</a:t>
            </a:r>
          </a:p>
          <a:p>
            <a:pPr lvl="1"/>
            <a:r>
              <a:rPr lang="en-US"/>
              <a:t>module efficiency (Fraunhofer ISE 2021)</a:t>
            </a:r>
          </a:p>
          <a:p>
            <a:pPr lvl="1"/>
            <a:r>
              <a:rPr lang="en-US"/>
              <a:t>market shares polysilicon, ingot, wafer, cell and panel manufacturing (IHS Markit 2020)</a:t>
            </a:r>
          </a:p>
          <a:p>
            <a:pPr lvl="1"/>
            <a:r>
              <a:rPr lang="en-US"/>
              <a:t>electricity and thermal energy consumption in polysilicon, ingot, wafer, cell and panel manufacturing (IEA PVPS 2019&amp;2021, ITRPV 2020, Smith et al. 2021, Woodhouse et al. 2019) </a:t>
            </a:r>
          </a:p>
          <a:p>
            <a:pPr lvl="1"/>
            <a:r>
              <a:rPr lang="en-US"/>
              <a:t>wafer thickness (ITRPV 2021)</a:t>
            </a:r>
          </a:p>
          <a:p>
            <a:pPr lvl="1"/>
            <a:r>
              <a:rPr lang="en-US"/>
              <a:t>silicon losses in wafer production (ITRPV 2021)</a:t>
            </a:r>
          </a:p>
          <a:p>
            <a:r>
              <a:rPr lang="en-US" b="1"/>
              <a:t>CIS PV modules</a:t>
            </a:r>
          </a:p>
          <a:p>
            <a:pPr lvl="1"/>
            <a:r>
              <a:rPr lang="en-US"/>
              <a:t>module efficiency (Fraunhofer ISE 2021)</a:t>
            </a:r>
          </a:p>
          <a:p>
            <a:r>
              <a:rPr lang="en-US" b="1"/>
              <a:t>CdTe</a:t>
            </a:r>
          </a:p>
          <a:p>
            <a:pPr lvl="1"/>
            <a:r>
              <a:rPr lang="en-US"/>
              <a:t>module type and module efficiency (Sinha 2021)</a:t>
            </a:r>
          </a:p>
          <a:p>
            <a:pPr lvl="1"/>
            <a:r>
              <a:rPr lang="en-US"/>
              <a:t>update of inventory data of all production sites in Malaysia, Vietnam and USA (Sinha 2021)</a:t>
            </a:r>
          </a:p>
        </p:txBody>
      </p:sp>
    </p:spTree>
    <p:extLst>
      <p:ext uri="{BB962C8B-B14F-4D97-AF65-F5344CB8AC3E}">
        <p14:creationId xmlns:p14="http://schemas.microsoft.com/office/powerpoint/2010/main" val="3248553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D5F0D586-07D7-4B44-AF27-8C1983BEB976}"/>
              </a:ext>
            </a:extLst>
          </p:cNvPr>
          <p:cNvSpPr>
            <a:spLocks noGrp="1"/>
          </p:cNvSpPr>
          <p:nvPr>
            <p:ph type="body" sz="quarter" idx="12"/>
          </p:nvPr>
        </p:nvSpPr>
        <p:spPr>
          <a:xfrm>
            <a:off x="250828" y="218815"/>
            <a:ext cx="7289701" cy="434767"/>
          </a:xfrm>
        </p:spPr>
        <p:txBody>
          <a:bodyPr/>
          <a:lstStyle/>
          <a:p>
            <a:r>
              <a:rPr lang="de-CH"/>
              <a:t>Key Parameters and Key Data</a:t>
            </a:r>
            <a:endParaRPr lang="en-US"/>
          </a:p>
        </p:txBody>
      </p:sp>
      <p:graphicFrame>
        <p:nvGraphicFramePr>
          <p:cNvPr id="5" name="Tabelle 4">
            <a:extLst>
              <a:ext uri="{FF2B5EF4-FFF2-40B4-BE49-F238E27FC236}">
                <a16:creationId xmlns:a16="http://schemas.microsoft.com/office/drawing/2014/main" id="{119A53D6-E7BC-402D-A788-45E252D9F09A}"/>
              </a:ext>
            </a:extLst>
          </p:cNvPr>
          <p:cNvGraphicFramePr>
            <a:graphicFrameLocks noGrp="1"/>
          </p:cNvGraphicFramePr>
          <p:nvPr>
            <p:extLst>
              <p:ext uri="{D42A27DB-BD31-4B8C-83A1-F6EECF244321}">
                <p14:modId xmlns:p14="http://schemas.microsoft.com/office/powerpoint/2010/main" val="2039172723"/>
              </p:ext>
            </p:extLst>
          </p:nvPr>
        </p:nvGraphicFramePr>
        <p:xfrm>
          <a:off x="504000" y="689373"/>
          <a:ext cx="8136000" cy="3992584"/>
        </p:xfrm>
        <a:graphic>
          <a:graphicData uri="http://schemas.openxmlformats.org/drawingml/2006/table">
            <a:tbl>
              <a:tblPr firstRow="1" bandRow="1">
                <a:tableStyleId>{5C22544A-7EE6-4342-B048-85BDC9FD1C3A}</a:tableStyleId>
              </a:tblPr>
              <a:tblGrid>
                <a:gridCol w="3096000">
                  <a:extLst>
                    <a:ext uri="{9D8B030D-6E8A-4147-A177-3AD203B41FA5}">
                      <a16:colId xmlns:a16="http://schemas.microsoft.com/office/drawing/2014/main" val="20000"/>
                    </a:ext>
                  </a:extLst>
                </a:gridCol>
                <a:gridCol w="720000">
                  <a:extLst>
                    <a:ext uri="{9D8B030D-6E8A-4147-A177-3AD203B41FA5}">
                      <a16:colId xmlns:a16="http://schemas.microsoft.com/office/drawing/2014/main" val="2011846215"/>
                    </a:ext>
                  </a:extLst>
                </a:gridCol>
                <a:gridCol w="1080000">
                  <a:extLst>
                    <a:ext uri="{9D8B030D-6E8A-4147-A177-3AD203B41FA5}">
                      <a16:colId xmlns:a16="http://schemas.microsoft.com/office/drawing/2014/main" val="20001"/>
                    </a:ext>
                  </a:extLst>
                </a:gridCol>
                <a:gridCol w="1080000">
                  <a:extLst>
                    <a:ext uri="{9D8B030D-6E8A-4147-A177-3AD203B41FA5}">
                      <a16:colId xmlns:a16="http://schemas.microsoft.com/office/drawing/2014/main" val="1764915175"/>
                    </a:ext>
                  </a:extLst>
                </a:gridCol>
                <a:gridCol w="1113759">
                  <a:extLst>
                    <a:ext uri="{9D8B030D-6E8A-4147-A177-3AD203B41FA5}">
                      <a16:colId xmlns:a16="http://schemas.microsoft.com/office/drawing/2014/main" val="20003"/>
                    </a:ext>
                  </a:extLst>
                </a:gridCol>
                <a:gridCol w="1046241">
                  <a:extLst>
                    <a:ext uri="{9D8B030D-6E8A-4147-A177-3AD203B41FA5}">
                      <a16:colId xmlns:a16="http://schemas.microsoft.com/office/drawing/2014/main" val="2198249300"/>
                    </a:ext>
                  </a:extLst>
                </a:gridCol>
              </a:tblGrid>
              <a:tr h="264540">
                <a:tc>
                  <a:txBody>
                    <a:bodyPr/>
                    <a:lstStyle/>
                    <a:p>
                      <a:pPr>
                        <a:lnSpc>
                          <a:spcPct val="100000"/>
                        </a:lnSpc>
                        <a:spcAft>
                          <a:spcPts val="600"/>
                        </a:spcAft>
                      </a:pPr>
                      <a:r>
                        <a:rPr lang="en-GB" sz="1300">
                          <a:effectLst/>
                          <a:latin typeface="Arial" panose="020B0604020202020204" pitchFamily="34" charset="0"/>
                          <a:ea typeface="Times New Roman"/>
                          <a:cs typeface="Arial" panose="020B0604020202020204" pitchFamily="34" charset="0"/>
                        </a:rPr>
                        <a:t>Update 2021</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nSpc>
                          <a:spcPct val="100000"/>
                        </a:lnSpc>
                        <a:spcAft>
                          <a:spcPts val="600"/>
                        </a:spcAft>
                      </a:pPr>
                      <a:r>
                        <a:rPr lang="de-DE" sz="1300">
                          <a:effectLst/>
                          <a:latin typeface="Arial" panose="020B0604020202020204" pitchFamily="34" charset="0"/>
                          <a:ea typeface="Times New Roman"/>
                          <a:cs typeface="Arial" panose="020B0604020202020204" pitchFamily="34" charset="0"/>
                        </a:rPr>
                        <a:t>Unit</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00000"/>
                        </a:lnSpc>
                        <a:spcAft>
                          <a:spcPts val="600"/>
                        </a:spcAft>
                      </a:pPr>
                      <a:r>
                        <a:rPr lang="en-GB" sz="1300">
                          <a:effectLst/>
                          <a:latin typeface="Arial" panose="020B0604020202020204" pitchFamily="34" charset="0"/>
                          <a:ea typeface="Times New Roman"/>
                          <a:cs typeface="Arial" panose="020B0604020202020204" pitchFamily="34" charset="0"/>
                        </a:rPr>
                        <a:t>mono-Si </a:t>
                      </a:r>
                      <a:r>
                        <a:rPr lang="en-GB" sz="1300" baseline="30000">
                          <a:effectLst/>
                          <a:latin typeface="Arial" panose="020B0604020202020204" pitchFamily="34" charset="0"/>
                          <a:ea typeface="Times New Roman"/>
                          <a:cs typeface="Arial" panose="020B0604020202020204" pitchFamily="34" charset="0"/>
                        </a:rPr>
                        <a:t>(1)</a:t>
                      </a:r>
                      <a:endParaRPr lang="de-CH" sz="1300" baseline="30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00000"/>
                        </a:lnSpc>
                        <a:spcAft>
                          <a:spcPts val="600"/>
                        </a:spcAft>
                      </a:pPr>
                      <a:r>
                        <a:rPr lang="en-GB" sz="1300">
                          <a:effectLst/>
                          <a:latin typeface="Arial" panose="020B0604020202020204" pitchFamily="34" charset="0"/>
                          <a:ea typeface="Times New Roman"/>
                          <a:cs typeface="Arial" panose="020B0604020202020204" pitchFamily="34" charset="0"/>
                        </a:rPr>
                        <a:t>multi-</a:t>
                      </a:r>
                      <a:r>
                        <a:rPr lang="en-GB" sz="1300" err="1">
                          <a:effectLst/>
                          <a:latin typeface="Arial" panose="020B0604020202020204" pitchFamily="34" charset="0"/>
                          <a:ea typeface="Times New Roman"/>
                          <a:cs typeface="Arial" panose="020B0604020202020204" pitchFamily="34" charset="0"/>
                        </a:rPr>
                        <a:t>si</a:t>
                      </a:r>
                      <a:r>
                        <a:rPr lang="en-GB" sz="1300">
                          <a:effectLst/>
                          <a:latin typeface="Arial" panose="020B0604020202020204" pitchFamily="34" charset="0"/>
                          <a:ea typeface="Times New Roman"/>
                          <a:cs typeface="Arial" panose="020B0604020202020204" pitchFamily="34" charset="0"/>
                        </a:rPr>
                        <a:t> </a:t>
                      </a:r>
                      <a:r>
                        <a:rPr lang="en-GB" sz="1300" baseline="30000">
                          <a:effectLst/>
                          <a:latin typeface="Arial" panose="020B0604020202020204" pitchFamily="34" charset="0"/>
                          <a:ea typeface="Times New Roman"/>
                          <a:cs typeface="Arial" panose="020B0604020202020204" pitchFamily="34" charset="0"/>
                        </a:rPr>
                        <a:t>(1)</a:t>
                      </a:r>
                      <a:endParaRPr lang="de-CH" sz="1300" baseline="30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00000"/>
                        </a:lnSpc>
                        <a:spcAft>
                          <a:spcPts val="600"/>
                        </a:spcAft>
                      </a:pPr>
                      <a:r>
                        <a:rPr lang="en-GB" sz="1300">
                          <a:effectLst/>
                          <a:latin typeface="Arial" panose="020B0604020202020204" pitchFamily="34" charset="0"/>
                          <a:ea typeface="Times New Roman"/>
                          <a:cs typeface="Arial" panose="020B0604020202020204" pitchFamily="34" charset="0"/>
                        </a:rPr>
                        <a:t>CIS</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00000"/>
                        </a:lnSpc>
                        <a:spcAft>
                          <a:spcPts val="600"/>
                        </a:spcAft>
                      </a:pPr>
                      <a:r>
                        <a:rPr lang="en-GB" sz="1300">
                          <a:effectLst/>
                          <a:latin typeface="Arial" panose="020B0604020202020204" pitchFamily="34" charset="0"/>
                          <a:ea typeface="Times New Roman"/>
                          <a:cs typeface="Arial" panose="020B0604020202020204" pitchFamily="34" charset="0"/>
                        </a:rPr>
                        <a:t>CdTe</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extLst>
                  <a:ext uri="{0D108BD9-81ED-4DB2-BD59-A6C34878D82A}">
                    <a16:rowId xmlns:a16="http://schemas.microsoft.com/office/drawing/2014/main" val="10000"/>
                  </a:ext>
                </a:extLst>
              </a:tr>
              <a:tr h="264540">
                <a:tc>
                  <a:txBody>
                    <a:bodyPr/>
                    <a:lstStyle/>
                    <a:p>
                      <a:pPr>
                        <a:lnSpc>
                          <a:spcPct val="100000"/>
                        </a:lnSpc>
                        <a:spcAft>
                          <a:spcPts val="600"/>
                        </a:spcAft>
                      </a:pPr>
                      <a:r>
                        <a:rPr lang="en-GB" sz="1300">
                          <a:effectLst/>
                          <a:latin typeface="Arial" panose="020B0604020202020204" pitchFamily="34" charset="0"/>
                          <a:ea typeface="Times New Roman"/>
                          <a:cs typeface="Arial" panose="020B0604020202020204" pitchFamily="34" charset="0"/>
                        </a:rPr>
                        <a:t>Module efficiency</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nSpc>
                          <a:spcPct val="100000"/>
                        </a:lnSpc>
                        <a:spcAft>
                          <a:spcPts val="600"/>
                        </a:spcAft>
                      </a:pPr>
                      <a:r>
                        <a:rPr lang="de-DE" sz="1300">
                          <a:effectLst/>
                          <a:latin typeface="Arial" panose="020B0604020202020204" pitchFamily="34" charset="0"/>
                          <a:ea typeface="Times New Roman"/>
                          <a:cs typeface="Arial" panose="020B0604020202020204" pitchFamily="34" charset="0"/>
                        </a:rPr>
                        <a:t>%</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00000"/>
                        </a:lnSpc>
                        <a:spcAft>
                          <a:spcPts val="600"/>
                        </a:spcAft>
                      </a:pPr>
                      <a:r>
                        <a:rPr lang="en-GB" sz="1300">
                          <a:effectLst/>
                          <a:latin typeface="Arial" panose="020B0604020202020204" pitchFamily="34" charset="0"/>
                          <a:ea typeface="Times New Roman"/>
                          <a:cs typeface="Arial" panose="020B0604020202020204" pitchFamily="34" charset="0"/>
                        </a:rPr>
                        <a:t>20.0</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00000"/>
                        </a:lnSpc>
                        <a:spcAft>
                          <a:spcPts val="600"/>
                        </a:spcAft>
                      </a:pPr>
                      <a:r>
                        <a:rPr lang="en-GB" sz="1300">
                          <a:effectLst/>
                          <a:latin typeface="Arial" panose="020B0604020202020204" pitchFamily="34" charset="0"/>
                          <a:ea typeface="Times New Roman"/>
                          <a:cs typeface="Arial" panose="020B0604020202020204" pitchFamily="34" charset="0"/>
                        </a:rPr>
                        <a:t>18.0</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00000"/>
                        </a:lnSpc>
                        <a:spcAft>
                          <a:spcPts val="600"/>
                        </a:spcAft>
                      </a:pPr>
                      <a:r>
                        <a:rPr lang="en-GB" sz="1300">
                          <a:effectLst/>
                          <a:latin typeface="Arial" panose="020B0604020202020204" pitchFamily="34" charset="0"/>
                          <a:ea typeface="Times New Roman"/>
                          <a:cs typeface="Arial" panose="020B0604020202020204" pitchFamily="34" charset="0"/>
                        </a:rPr>
                        <a:t>17.0</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00000"/>
                        </a:lnSpc>
                        <a:spcAft>
                          <a:spcPts val="600"/>
                        </a:spcAft>
                      </a:pPr>
                      <a:r>
                        <a:rPr lang="en-GB" sz="1300">
                          <a:effectLst/>
                          <a:latin typeface="Arial" panose="020B0604020202020204" pitchFamily="34" charset="0"/>
                          <a:ea typeface="Times New Roman"/>
                          <a:cs typeface="Arial" panose="020B0604020202020204" pitchFamily="34" charset="0"/>
                        </a:rPr>
                        <a:t>18.2</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extLst>
                  <a:ext uri="{0D108BD9-81ED-4DB2-BD59-A6C34878D82A}">
                    <a16:rowId xmlns:a16="http://schemas.microsoft.com/office/drawing/2014/main" val="10001"/>
                  </a:ext>
                </a:extLst>
              </a:tr>
              <a:tr h="264540">
                <a:tc>
                  <a:txBody>
                    <a:bodyPr/>
                    <a:lstStyle/>
                    <a:p>
                      <a:pPr>
                        <a:lnSpc>
                          <a:spcPct val="100000"/>
                        </a:lnSpc>
                        <a:spcAft>
                          <a:spcPts val="600"/>
                        </a:spcAft>
                      </a:pPr>
                      <a:r>
                        <a:rPr lang="en-GB" sz="1300">
                          <a:effectLst/>
                          <a:latin typeface="Arial" panose="020B0604020202020204" pitchFamily="34" charset="0"/>
                          <a:ea typeface="Times New Roman"/>
                          <a:cs typeface="Arial" panose="020B0604020202020204" pitchFamily="34" charset="0"/>
                        </a:rPr>
                        <a:t>Wafer thickness</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nSpc>
                          <a:spcPct val="100000"/>
                        </a:lnSpc>
                        <a:spcAft>
                          <a:spcPts val="600"/>
                        </a:spcAft>
                      </a:pPr>
                      <a:r>
                        <a:rPr lang="en-GB" sz="1300">
                          <a:effectLst/>
                          <a:latin typeface="Symbol" panose="05050102010706020507" pitchFamily="18" charset="2"/>
                          <a:ea typeface="Times New Roman"/>
                          <a:cs typeface="Arial" panose="020B0604020202020204" pitchFamily="34" charset="0"/>
                        </a:rPr>
                        <a:t>m</a:t>
                      </a:r>
                      <a:r>
                        <a:rPr lang="en-GB" sz="1300">
                          <a:effectLst/>
                          <a:latin typeface="Arial" panose="020B0604020202020204" pitchFamily="34" charset="0"/>
                          <a:ea typeface="Times New Roman"/>
                          <a:cs typeface="Arial" panose="020B0604020202020204" pitchFamily="34" charset="0"/>
                        </a:rPr>
                        <a:t>m</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00000"/>
                        </a:lnSpc>
                        <a:spcAft>
                          <a:spcPts val="600"/>
                        </a:spcAft>
                      </a:pPr>
                      <a:r>
                        <a:rPr lang="en-GB" sz="1300">
                          <a:effectLst/>
                          <a:latin typeface="Arial" panose="020B0604020202020204" pitchFamily="34" charset="0"/>
                          <a:ea typeface="Times New Roman"/>
                          <a:cs typeface="Arial" panose="020B0604020202020204" pitchFamily="34" charset="0"/>
                        </a:rPr>
                        <a:t>170 </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00000"/>
                        </a:lnSpc>
                        <a:spcAft>
                          <a:spcPts val="600"/>
                        </a:spcAft>
                      </a:pPr>
                      <a:r>
                        <a:rPr lang="en-GB" sz="1300">
                          <a:effectLst/>
                          <a:latin typeface="Arial" panose="020B0604020202020204" pitchFamily="34" charset="0"/>
                          <a:ea typeface="Times New Roman"/>
                          <a:cs typeface="Arial" panose="020B0604020202020204" pitchFamily="34" charset="0"/>
                        </a:rPr>
                        <a:t>172.5</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00000"/>
                        </a:lnSpc>
                        <a:spcAft>
                          <a:spcPts val="600"/>
                        </a:spcAft>
                      </a:pPr>
                      <a:r>
                        <a:rPr lang="en-GB" sz="1300" err="1">
                          <a:effectLst/>
                          <a:latin typeface="Arial" panose="020B0604020202020204" pitchFamily="34" charset="0"/>
                          <a:ea typeface="Times New Roman"/>
                          <a:cs typeface="Arial" panose="020B0604020202020204" pitchFamily="34" charset="0"/>
                        </a:rPr>
                        <a:t>n.a.</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00000"/>
                        </a:lnSpc>
                        <a:spcAft>
                          <a:spcPts val="600"/>
                        </a:spcAft>
                      </a:pPr>
                      <a:r>
                        <a:rPr lang="en-GB" sz="1300">
                          <a:effectLst/>
                          <a:latin typeface="Arial" panose="020B0604020202020204" pitchFamily="34" charset="0"/>
                          <a:ea typeface="Times New Roman"/>
                          <a:cs typeface="Arial" panose="020B0604020202020204" pitchFamily="34" charset="0"/>
                        </a:rPr>
                        <a:t>n.a.</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extLst>
                  <a:ext uri="{0D108BD9-81ED-4DB2-BD59-A6C34878D82A}">
                    <a16:rowId xmlns:a16="http://schemas.microsoft.com/office/drawing/2014/main" val="10004"/>
                  </a:ext>
                </a:extLst>
              </a:tr>
              <a:tr h="264540">
                <a:tc>
                  <a:txBody>
                    <a:bodyPr/>
                    <a:lstStyle/>
                    <a:p>
                      <a:pPr>
                        <a:lnSpc>
                          <a:spcPct val="100000"/>
                        </a:lnSpc>
                        <a:spcAft>
                          <a:spcPts val="600"/>
                        </a:spcAft>
                      </a:pPr>
                      <a:r>
                        <a:rPr lang="en-GB" sz="1300">
                          <a:effectLst/>
                          <a:latin typeface="Arial" panose="020B0604020202020204" pitchFamily="34" charset="0"/>
                          <a:ea typeface="Times New Roman"/>
                          <a:cs typeface="Arial" panose="020B0604020202020204" pitchFamily="34" charset="0"/>
                        </a:rPr>
                        <a:t>Kerf loss</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nSpc>
                          <a:spcPct val="100000"/>
                        </a:lnSpc>
                        <a:spcAft>
                          <a:spcPts val="600"/>
                        </a:spcAft>
                      </a:pPr>
                      <a:r>
                        <a:rPr lang="en-GB" sz="1300">
                          <a:effectLst/>
                          <a:latin typeface="Symbol" panose="05050102010706020507" pitchFamily="18" charset="2"/>
                          <a:ea typeface="Times New Roman"/>
                          <a:cs typeface="Arial" panose="020B0604020202020204" pitchFamily="34" charset="0"/>
                        </a:rPr>
                        <a:t>m</a:t>
                      </a:r>
                      <a:r>
                        <a:rPr lang="en-GB" sz="1300">
                          <a:effectLst/>
                          <a:latin typeface="Arial" panose="020B0604020202020204" pitchFamily="34" charset="0"/>
                          <a:ea typeface="Times New Roman"/>
                          <a:cs typeface="Arial" panose="020B0604020202020204" pitchFamily="34" charset="0"/>
                        </a:rPr>
                        <a:t>m</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00000"/>
                        </a:lnSpc>
                        <a:spcAft>
                          <a:spcPts val="600"/>
                        </a:spcAft>
                      </a:pPr>
                      <a:r>
                        <a:rPr lang="en-GB" sz="1300">
                          <a:effectLst/>
                          <a:latin typeface="Arial" panose="020B0604020202020204" pitchFamily="34" charset="0"/>
                          <a:ea typeface="Times New Roman"/>
                          <a:cs typeface="Arial" panose="020B0604020202020204" pitchFamily="34" charset="0"/>
                        </a:rPr>
                        <a:t>65</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00000"/>
                        </a:lnSpc>
                        <a:spcAft>
                          <a:spcPts val="600"/>
                        </a:spcAft>
                      </a:pPr>
                      <a:r>
                        <a:rPr lang="en-GB" sz="1300">
                          <a:effectLst/>
                          <a:latin typeface="Arial" panose="020B0604020202020204" pitchFamily="34" charset="0"/>
                          <a:ea typeface="Times New Roman"/>
                          <a:cs typeface="Arial" panose="020B0604020202020204" pitchFamily="34" charset="0"/>
                        </a:rPr>
                        <a:t>65</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00000"/>
                        </a:lnSpc>
                        <a:spcAft>
                          <a:spcPts val="600"/>
                        </a:spcAft>
                      </a:pPr>
                      <a:r>
                        <a:rPr lang="en-GB" sz="1300" err="1">
                          <a:effectLst/>
                          <a:latin typeface="Arial" panose="020B0604020202020204" pitchFamily="34" charset="0"/>
                          <a:ea typeface="Times New Roman"/>
                          <a:cs typeface="Arial" panose="020B0604020202020204" pitchFamily="34" charset="0"/>
                        </a:rPr>
                        <a:t>n.a.</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00000"/>
                        </a:lnSpc>
                        <a:spcAft>
                          <a:spcPts val="600"/>
                        </a:spcAft>
                      </a:pPr>
                      <a:r>
                        <a:rPr lang="en-GB" sz="1300">
                          <a:effectLst/>
                          <a:latin typeface="Arial" panose="020B0604020202020204" pitchFamily="34" charset="0"/>
                          <a:ea typeface="Times New Roman"/>
                          <a:cs typeface="Arial" panose="020B0604020202020204" pitchFamily="34" charset="0"/>
                        </a:rPr>
                        <a:t>n.a.</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extLst>
                  <a:ext uri="{0D108BD9-81ED-4DB2-BD59-A6C34878D82A}">
                    <a16:rowId xmlns:a16="http://schemas.microsoft.com/office/drawing/2014/main" val="10005"/>
                  </a:ext>
                </a:extLst>
              </a:tr>
              <a:tr h="264540">
                <a:tc>
                  <a:txBody>
                    <a:bodyPr/>
                    <a:lstStyle/>
                    <a:p>
                      <a:pPr>
                        <a:lnSpc>
                          <a:spcPct val="100000"/>
                        </a:lnSpc>
                        <a:spcAft>
                          <a:spcPts val="600"/>
                        </a:spcAft>
                      </a:pPr>
                      <a:r>
                        <a:rPr lang="en-GB" sz="1300">
                          <a:effectLst/>
                          <a:latin typeface="Arial" panose="020B0604020202020204" pitchFamily="34" charset="0"/>
                          <a:ea typeface="Times New Roman"/>
                          <a:cs typeface="Arial" panose="020B0604020202020204" pitchFamily="34" charset="0"/>
                        </a:rPr>
                        <a:t>Further losses</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nSpc>
                          <a:spcPct val="100000"/>
                        </a:lnSpc>
                        <a:spcAft>
                          <a:spcPts val="600"/>
                        </a:spcAft>
                      </a:pPr>
                      <a:r>
                        <a:rPr lang="en-GB" sz="1300">
                          <a:effectLst/>
                          <a:latin typeface="Symbol" panose="05050102010706020507" pitchFamily="18" charset="2"/>
                          <a:ea typeface="Times New Roman"/>
                          <a:cs typeface="Arial" panose="020B0604020202020204" pitchFamily="34" charset="0"/>
                        </a:rPr>
                        <a:t>m</a:t>
                      </a:r>
                      <a:r>
                        <a:rPr lang="en-GB" sz="1300">
                          <a:effectLst/>
                          <a:latin typeface="Arial" panose="020B0604020202020204" pitchFamily="34" charset="0"/>
                          <a:ea typeface="Times New Roman"/>
                          <a:cs typeface="Arial" panose="020B0604020202020204" pitchFamily="34" charset="0"/>
                        </a:rPr>
                        <a:t>m</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lvl="0" indent="0" algn="ctr" defTabSz="457200" rtl="0" eaLnBrk="1" fontAlgn="auto" latinLnBrk="0" hangingPunct="1">
                        <a:lnSpc>
                          <a:spcPct val="100000"/>
                        </a:lnSpc>
                        <a:spcBef>
                          <a:spcPts val="0"/>
                        </a:spcBef>
                        <a:spcAft>
                          <a:spcPts val="600"/>
                        </a:spcAft>
                        <a:buClrTx/>
                        <a:buSzTx/>
                        <a:buFontTx/>
                        <a:buNone/>
                        <a:tabLst/>
                        <a:defRPr/>
                      </a:pPr>
                      <a:r>
                        <a:rPr lang="en-GB" sz="1300" kern="1200">
                          <a:solidFill>
                            <a:schemeClr val="dk1"/>
                          </a:solidFill>
                          <a:effectLst/>
                          <a:latin typeface="Arial" panose="020B0604020202020204" pitchFamily="34" charset="0"/>
                          <a:ea typeface="Times New Roman"/>
                          <a:cs typeface="Arial" panose="020B0604020202020204" pitchFamily="34" charset="0"/>
                        </a:rPr>
                        <a:t>10.2</a:t>
                      </a:r>
                      <a:endParaRPr lang="de-CH" sz="1300" kern="1200">
                        <a:solidFill>
                          <a:schemeClr val="dk1"/>
                        </a:solidFill>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lvl="0" indent="0" algn="ctr" defTabSz="457200" rtl="0" eaLnBrk="1" fontAlgn="auto" latinLnBrk="0" hangingPunct="1">
                        <a:lnSpc>
                          <a:spcPct val="100000"/>
                        </a:lnSpc>
                        <a:spcBef>
                          <a:spcPts val="0"/>
                        </a:spcBef>
                        <a:spcAft>
                          <a:spcPts val="600"/>
                        </a:spcAft>
                        <a:buClrTx/>
                        <a:buSzTx/>
                        <a:buFontTx/>
                        <a:buNone/>
                        <a:tabLst/>
                        <a:defRPr/>
                      </a:pPr>
                      <a:r>
                        <a:rPr lang="en-GB" sz="1300" kern="1200">
                          <a:solidFill>
                            <a:schemeClr val="dk1"/>
                          </a:solidFill>
                          <a:effectLst/>
                          <a:latin typeface="Arial" panose="020B0604020202020204" pitchFamily="34" charset="0"/>
                          <a:ea typeface="Times New Roman"/>
                          <a:cs typeface="Arial" panose="020B0604020202020204" pitchFamily="34" charset="0"/>
                        </a:rPr>
                        <a:t>21.4</a:t>
                      </a:r>
                      <a:endParaRPr lang="de-CH" sz="1300" kern="1200">
                        <a:solidFill>
                          <a:schemeClr val="dk1"/>
                        </a:solidFill>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00000"/>
                        </a:lnSpc>
                        <a:spcAft>
                          <a:spcPts val="600"/>
                        </a:spcAft>
                      </a:pPr>
                      <a:r>
                        <a:rPr lang="en-GB" sz="1300">
                          <a:effectLst/>
                          <a:latin typeface="Arial" panose="020B0604020202020204" pitchFamily="34" charset="0"/>
                          <a:ea typeface="Times New Roman"/>
                          <a:cs typeface="Arial" panose="020B0604020202020204" pitchFamily="34" charset="0"/>
                        </a:rPr>
                        <a:t>n.a.</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00000"/>
                        </a:lnSpc>
                        <a:spcAft>
                          <a:spcPts val="600"/>
                        </a:spcAft>
                      </a:pPr>
                      <a:r>
                        <a:rPr lang="en-GB" sz="1300">
                          <a:effectLst/>
                          <a:latin typeface="Arial" panose="020B0604020202020204" pitchFamily="34" charset="0"/>
                          <a:ea typeface="Times New Roman"/>
                          <a:cs typeface="Arial" panose="020B0604020202020204" pitchFamily="34" charset="0"/>
                        </a:rPr>
                        <a:t>n.a.</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extLst>
                  <a:ext uri="{0D108BD9-81ED-4DB2-BD59-A6C34878D82A}">
                    <a16:rowId xmlns:a16="http://schemas.microsoft.com/office/drawing/2014/main" val="10006"/>
                  </a:ext>
                </a:extLst>
              </a:tr>
              <a:tr h="421864">
                <a:tc>
                  <a:txBody>
                    <a:bodyPr/>
                    <a:lstStyle/>
                    <a:p>
                      <a:pPr>
                        <a:lnSpc>
                          <a:spcPct val="100000"/>
                        </a:lnSpc>
                        <a:spcAft>
                          <a:spcPts val="600"/>
                        </a:spcAft>
                      </a:pPr>
                      <a:r>
                        <a:rPr lang="en-GB" sz="1300">
                          <a:effectLst/>
                          <a:latin typeface="Arial" panose="020B0604020202020204" pitchFamily="34" charset="0"/>
                          <a:ea typeface="Times New Roman"/>
                          <a:cs typeface="Arial" panose="020B0604020202020204" pitchFamily="34" charset="0"/>
                        </a:rPr>
                        <a:t>Glass thickness</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nSpc>
                          <a:spcPct val="100000"/>
                        </a:lnSpc>
                        <a:spcAft>
                          <a:spcPts val="600"/>
                        </a:spcAft>
                      </a:pPr>
                      <a:r>
                        <a:rPr lang="de-DE" sz="1300">
                          <a:effectLst/>
                          <a:latin typeface="Arial" panose="020B0604020202020204" pitchFamily="34" charset="0"/>
                          <a:ea typeface="Times New Roman"/>
                          <a:cs typeface="Arial" panose="020B0604020202020204" pitchFamily="34" charset="0"/>
                        </a:rPr>
                        <a:t>mm</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00000"/>
                        </a:lnSpc>
                        <a:spcAft>
                          <a:spcPts val="600"/>
                        </a:spcAft>
                      </a:pPr>
                      <a:r>
                        <a:rPr lang="en-GB" sz="1300">
                          <a:effectLst/>
                          <a:latin typeface="Arial" panose="020B0604020202020204" pitchFamily="34" charset="0"/>
                          <a:ea typeface="Times New Roman"/>
                          <a:cs typeface="Arial" panose="020B0604020202020204" pitchFamily="34" charset="0"/>
                        </a:rPr>
                        <a:t>3.2</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00000"/>
                        </a:lnSpc>
                        <a:spcAft>
                          <a:spcPts val="600"/>
                        </a:spcAft>
                      </a:pPr>
                      <a:r>
                        <a:rPr lang="en-GB" sz="1300">
                          <a:effectLst/>
                          <a:latin typeface="Arial" panose="020B0604020202020204" pitchFamily="34" charset="0"/>
                          <a:ea typeface="Times New Roman"/>
                          <a:cs typeface="Arial" panose="020B0604020202020204" pitchFamily="34" charset="0"/>
                        </a:rPr>
                        <a:t>3.2</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00000"/>
                        </a:lnSpc>
                        <a:spcAft>
                          <a:spcPts val="600"/>
                        </a:spcAft>
                      </a:pPr>
                      <a:r>
                        <a:rPr lang="en-GB" sz="1300">
                          <a:effectLst/>
                          <a:latin typeface="Arial" panose="020B0604020202020204" pitchFamily="34" charset="0"/>
                          <a:ea typeface="Times New Roman"/>
                          <a:cs typeface="Arial" panose="020B0604020202020204" pitchFamily="34" charset="0"/>
                        </a:rPr>
                        <a:t>3.2</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00000"/>
                        </a:lnSpc>
                        <a:spcAft>
                          <a:spcPts val="600"/>
                        </a:spcAft>
                      </a:pPr>
                      <a:r>
                        <a:rPr lang="en-GB" sz="1300">
                          <a:effectLst/>
                          <a:latin typeface="Arial" panose="020B0604020202020204" pitchFamily="34" charset="0"/>
                          <a:ea typeface="Times New Roman"/>
                          <a:cs typeface="Arial" panose="020B0604020202020204" pitchFamily="34" charset="0"/>
                        </a:rPr>
                        <a:t>2.1 (front)</a:t>
                      </a:r>
                      <a:br>
                        <a:rPr lang="en-GB" sz="1300">
                          <a:effectLst/>
                          <a:latin typeface="Arial" panose="020B0604020202020204" pitchFamily="34" charset="0"/>
                          <a:ea typeface="Times New Roman"/>
                          <a:cs typeface="Arial" panose="020B0604020202020204" pitchFamily="34" charset="0"/>
                        </a:rPr>
                      </a:br>
                      <a:r>
                        <a:rPr lang="en-GB" sz="1300">
                          <a:effectLst/>
                          <a:latin typeface="Arial" panose="020B0604020202020204" pitchFamily="34" charset="0"/>
                          <a:ea typeface="Times New Roman"/>
                          <a:cs typeface="Arial" panose="020B0604020202020204" pitchFamily="34" charset="0"/>
                        </a:rPr>
                        <a:t>2.8 (back)</a:t>
                      </a:r>
                      <a:endParaRPr lang="de-CH" sz="1300" baseline="30000">
                        <a:effectLst/>
                        <a:latin typeface="Arial" panose="020B0604020202020204" pitchFamily="34" charset="0"/>
                        <a:ea typeface="Times New Roman"/>
                        <a:cs typeface="Arial" panose="020B0604020202020204" pitchFamily="34" charset="0"/>
                      </a:endParaRPr>
                    </a:p>
                  </a:txBody>
                  <a:tcPr marL="68580" marR="68580" marT="0" marB="0" anchor="ctr"/>
                </a:tc>
                <a:extLst>
                  <a:ext uri="{0D108BD9-81ED-4DB2-BD59-A6C34878D82A}">
                    <a16:rowId xmlns:a16="http://schemas.microsoft.com/office/drawing/2014/main" val="10008"/>
                  </a:ext>
                </a:extLst>
              </a:tr>
              <a:tr h="264540">
                <a:tc>
                  <a:txBody>
                    <a:bodyPr/>
                    <a:lstStyle/>
                    <a:p>
                      <a:pPr>
                        <a:lnSpc>
                          <a:spcPct val="100000"/>
                        </a:lnSpc>
                        <a:spcAft>
                          <a:spcPts val="600"/>
                        </a:spcAft>
                      </a:pPr>
                      <a:r>
                        <a:rPr lang="de-DE" sz="1300" kern="1200">
                          <a:solidFill>
                            <a:schemeClr val="dk1"/>
                          </a:solidFill>
                          <a:effectLst/>
                          <a:latin typeface="Arial" panose="020B0604020202020204" pitchFamily="34" charset="0"/>
                          <a:ea typeface="Times New Roman"/>
                          <a:cs typeface="Arial" panose="020B0604020202020204" pitchFamily="34" charset="0"/>
                        </a:rPr>
                        <a:t>Electricity consumption</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nSpc>
                          <a:spcPct val="100000"/>
                        </a:lnSpc>
                        <a:spcAft>
                          <a:spcPts val="600"/>
                        </a:spcAft>
                      </a:pP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gridSpan="2">
                  <a:txBody>
                    <a:bodyPr/>
                    <a:lstStyle/>
                    <a:p>
                      <a:pPr algn="ctr">
                        <a:lnSpc>
                          <a:spcPct val="100000"/>
                        </a:lnSpc>
                        <a:spcAft>
                          <a:spcPts val="600"/>
                        </a:spcAft>
                      </a:pP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endParaRPr lang="en-AU"/>
                    </a:p>
                  </a:txBody>
                  <a:tcPr/>
                </a:tc>
                <a:tc>
                  <a:txBody>
                    <a:bodyPr/>
                    <a:lstStyle/>
                    <a:p>
                      <a:pPr algn="ctr">
                        <a:lnSpc>
                          <a:spcPct val="100000"/>
                        </a:lnSpc>
                        <a:spcAft>
                          <a:spcPts val="600"/>
                        </a:spcAft>
                      </a:pP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00000"/>
                        </a:lnSpc>
                        <a:spcAft>
                          <a:spcPts val="600"/>
                        </a:spcAft>
                      </a:pP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extLst>
                  <a:ext uri="{0D108BD9-81ED-4DB2-BD59-A6C34878D82A}">
                    <a16:rowId xmlns:a16="http://schemas.microsoft.com/office/drawing/2014/main" val="1661109439"/>
                  </a:ext>
                </a:extLst>
              </a:tr>
              <a:tr h="264540">
                <a:tc>
                  <a:txBody>
                    <a:bodyPr/>
                    <a:lstStyle/>
                    <a:p>
                      <a:pPr>
                        <a:lnSpc>
                          <a:spcPct val="100000"/>
                        </a:lnSpc>
                        <a:spcAft>
                          <a:spcPts val="600"/>
                        </a:spcAft>
                      </a:pPr>
                      <a:r>
                        <a:rPr lang="de-DE" sz="1300">
                          <a:effectLst/>
                          <a:latin typeface="Arial" panose="020B0604020202020204" pitchFamily="34" charset="0"/>
                          <a:ea typeface="Times New Roman"/>
                          <a:cs typeface="Arial" panose="020B0604020202020204" pitchFamily="34" charset="0"/>
                        </a:rPr>
                        <a:t>- MG silicon</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nSpc>
                          <a:spcPct val="100000"/>
                        </a:lnSpc>
                        <a:spcAft>
                          <a:spcPts val="600"/>
                        </a:spcAft>
                      </a:pPr>
                      <a:r>
                        <a:rPr lang="de-DE" sz="1300">
                          <a:effectLst/>
                          <a:latin typeface="Arial" panose="020B0604020202020204" pitchFamily="34" charset="0"/>
                          <a:ea typeface="Times New Roman"/>
                          <a:cs typeface="Arial" panose="020B0604020202020204" pitchFamily="34" charset="0"/>
                        </a:rPr>
                        <a:t>kWh/kg</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gridSpan="2">
                  <a:txBody>
                    <a:bodyPr/>
                    <a:lstStyle/>
                    <a:p>
                      <a:pPr algn="ctr">
                        <a:lnSpc>
                          <a:spcPct val="100000"/>
                        </a:lnSpc>
                        <a:spcAft>
                          <a:spcPts val="600"/>
                        </a:spcAft>
                      </a:pPr>
                      <a:r>
                        <a:rPr lang="de-DE" sz="1300">
                          <a:effectLst/>
                          <a:latin typeface="Arial" panose="020B0604020202020204" pitchFamily="34" charset="0"/>
                          <a:ea typeface="Times New Roman"/>
                          <a:cs typeface="Arial" panose="020B0604020202020204" pitchFamily="34" charset="0"/>
                        </a:rPr>
                        <a:t>11</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endParaRPr lang="en-AU"/>
                    </a:p>
                  </a:txBody>
                  <a:tcPr/>
                </a:tc>
                <a:tc>
                  <a:txBody>
                    <a:bodyPr/>
                    <a:lstStyle/>
                    <a:p>
                      <a:pPr algn="ctr">
                        <a:lnSpc>
                          <a:spcPct val="100000"/>
                        </a:lnSpc>
                        <a:spcAft>
                          <a:spcPts val="600"/>
                        </a:spcAft>
                      </a:pP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00000"/>
                        </a:lnSpc>
                        <a:spcAft>
                          <a:spcPts val="600"/>
                        </a:spcAft>
                      </a:pP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extLst>
                  <a:ext uri="{0D108BD9-81ED-4DB2-BD59-A6C34878D82A}">
                    <a16:rowId xmlns:a16="http://schemas.microsoft.com/office/drawing/2014/main" val="2974234865"/>
                  </a:ext>
                </a:extLst>
              </a:tr>
              <a:tr h="264540">
                <a:tc>
                  <a:txBody>
                    <a:bodyPr/>
                    <a:lstStyle/>
                    <a:p>
                      <a:pPr>
                        <a:lnSpc>
                          <a:spcPct val="100000"/>
                        </a:lnSpc>
                        <a:spcAft>
                          <a:spcPts val="600"/>
                        </a:spcAft>
                      </a:pPr>
                      <a:r>
                        <a:rPr lang="de-DE" sz="1300">
                          <a:effectLst/>
                          <a:latin typeface="Arial" panose="020B0604020202020204" pitchFamily="34" charset="0"/>
                          <a:ea typeface="Times New Roman"/>
                          <a:cs typeface="Arial" panose="020B0604020202020204" pitchFamily="34" charset="0"/>
                        </a:rPr>
                        <a:t>- polysilicon production</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lvl="0" indent="0" algn="l" defTabSz="685749" rtl="0" eaLnBrk="1" fontAlgn="auto" latinLnBrk="0" hangingPunct="1">
                        <a:lnSpc>
                          <a:spcPct val="100000"/>
                        </a:lnSpc>
                        <a:spcBef>
                          <a:spcPts val="0"/>
                        </a:spcBef>
                        <a:spcAft>
                          <a:spcPts val="600"/>
                        </a:spcAft>
                        <a:buClrTx/>
                        <a:buSzTx/>
                        <a:buFontTx/>
                        <a:buNone/>
                        <a:tabLst/>
                        <a:defRPr/>
                      </a:pPr>
                      <a:r>
                        <a:rPr lang="de-DE" sz="1300">
                          <a:effectLst/>
                          <a:latin typeface="Arial" panose="020B0604020202020204" pitchFamily="34" charset="0"/>
                          <a:ea typeface="Times New Roman"/>
                          <a:cs typeface="Arial" panose="020B0604020202020204" pitchFamily="34" charset="0"/>
                        </a:rPr>
                        <a:t>kWh/kg</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gridSpan="2">
                  <a:txBody>
                    <a:bodyPr/>
                    <a:lstStyle/>
                    <a:p>
                      <a:pPr algn="ctr">
                        <a:lnSpc>
                          <a:spcPct val="100000"/>
                        </a:lnSpc>
                        <a:spcAft>
                          <a:spcPts val="600"/>
                        </a:spcAft>
                      </a:pPr>
                      <a:r>
                        <a:rPr lang="de-DE" sz="1300">
                          <a:effectLst/>
                          <a:latin typeface="Arial" panose="020B0604020202020204" pitchFamily="34" charset="0"/>
                          <a:ea typeface="Times New Roman"/>
                          <a:cs typeface="Arial" panose="020B0604020202020204" pitchFamily="34" charset="0"/>
                        </a:rPr>
                        <a:t>49 (electricity) +17.5 (thermal)</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endParaRPr lang="en-AU"/>
                    </a:p>
                  </a:txBody>
                  <a:tcPr/>
                </a:tc>
                <a:tc>
                  <a:txBody>
                    <a:bodyPr/>
                    <a:lstStyle/>
                    <a:p>
                      <a:pPr algn="ctr">
                        <a:lnSpc>
                          <a:spcPct val="100000"/>
                        </a:lnSpc>
                        <a:spcAft>
                          <a:spcPts val="600"/>
                        </a:spcAft>
                      </a:pPr>
                      <a:r>
                        <a:rPr lang="de-DE" sz="1300">
                          <a:effectLst/>
                          <a:latin typeface="Arial" panose="020B0604020202020204" pitchFamily="34" charset="0"/>
                          <a:ea typeface="Times New Roman"/>
                          <a:cs typeface="Arial" panose="020B0604020202020204" pitchFamily="34" charset="0"/>
                        </a:rPr>
                        <a:t>n.a.</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00000"/>
                        </a:lnSpc>
                        <a:spcAft>
                          <a:spcPts val="600"/>
                        </a:spcAft>
                      </a:pPr>
                      <a:r>
                        <a:rPr lang="de-DE" sz="1300">
                          <a:effectLst/>
                          <a:latin typeface="Arial" panose="020B0604020202020204" pitchFamily="34" charset="0"/>
                          <a:ea typeface="Times New Roman"/>
                          <a:cs typeface="Arial" panose="020B0604020202020204" pitchFamily="34" charset="0"/>
                        </a:rPr>
                        <a:t>n.a.</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extLst>
                  <a:ext uri="{0D108BD9-81ED-4DB2-BD59-A6C34878D82A}">
                    <a16:rowId xmlns:a16="http://schemas.microsoft.com/office/drawing/2014/main" val="373402892"/>
                  </a:ext>
                </a:extLst>
              </a:tr>
              <a:tr h="264540">
                <a:tc>
                  <a:txBody>
                    <a:bodyPr/>
                    <a:lstStyle/>
                    <a:p>
                      <a:pPr>
                        <a:lnSpc>
                          <a:spcPct val="100000"/>
                        </a:lnSpc>
                        <a:spcAft>
                          <a:spcPts val="600"/>
                        </a:spcAft>
                      </a:pPr>
                      <a:r>
                        <a:rPr lang="de-DE" sz="1300">
                          <a:effectLst/>
                          <a:latin typeface="Arial" panose="020B0604020202020204" pitchFamily="34" charset="0"/>
                          <a:ea typeface="Times New Roman"/>
                          <a:cs typeface="Arial" panose="020B0604020202020204" pitchFamily="34" charset="0"/>
                        </a:rPr>
                        <a:t>- CZ monocrystal / casting</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lvl="0" indent="0" algn="l" defTabSz="685749" rtl="0" eaLnBrk="1" fontAlgn="auto" latinLnBrk="0" hangingPunct="1">
                        <a:lnSpc>
                          <a:spcPct val="100000"/>
                        </a:lnSpc>
                        <a:spcBef>
                          <a:spcPts val="0"/>
                        </a:spcBef>
                        <a:spcAft>
                          <a:spcPts val="600"/>
                        </a:spcAft>
                        <a:buClrTx/>
                        <a:buSzTx/>
                        <a:buFontTx/>
                        <a:buNone/>
                        <a:tabLst/>
                        <a:defRPr/>
                      </a:pPr>
                      <a:r>
                        <a:rPr lang="de-DE" sz="1300">
                          <a:effectLst/>
                          <a:latin typeface="Arial" panose="020B0604020202020204" pitchFamily="34" charset="0"/>
                          <a:ea typeface="Times New Roman"/>
                          <a:cs typeface="Arial" panose="020B0604020202020204" pitchFamily="34" charset="0"/>
                        </a:rPr>
                        <a:t>kWh/kg</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00000"/>
                        </a:lnSpc>
                        <a:spcAft>
                          <a:spcPts val="600"/>
                        </a:spcAft>
                      </a:pPr>
                      <a:r>
                        <a:rPr lang="de-DE" sz="1300">
                          <a:effectLst/>
                          <a:latin typeface="Arial" panose="020B0604020202020204" pitchFamily="34" charset="0"/>
                          <a:ea typeface="Times New Roman"/>
                          <a:cs typeface="Arial" panose="020B0604020202020204" pitchFamily="34" charset="0"/>
                        </a:rPr>
                        <a:t>30</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00000"/>
                        </a:lnSpc>
                        <a:spcAft>
                          <a:spcPts val="600"/>
                        </a:spcAft>
                      </a:pPr>
                      <a:r>
                        <a:rPr lang="de-DE" sz="1300">
                          <a:effectLst/>
                          <a:latin typeface="Arial" panose="020B0604020202020204" pitchFamily="34" charset="0"/>
                          <a:ea typeface="Times New Roman"/>
                          <a:cs typeface="Arial" panose="020B0604020202020204" pitchFamily="34" charset="0"/>
                        </a:rPr>
                        <a:t>7.0</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00000"/>
                        </a:lnSpc>
                        <a:spcAft>
                          <a:spcPts val="600"/>
                        </a:spcAft>
                      </a:pPr>
                      <a:r>
                        <a:rPr lang="de-DE" sz="1300">
                          <a:effectLst/>
                          <a:latin typeface="Arial" panose="020B0604020202020204" pitchFamily="34" charset="0"/>
                          <a:ea typeface="Times New Roman"/>
                          <a:cs typeface="Arial" panose="020B0604020202020204" pitchFamily="34" charset="0"/>
                        </a:rPr>
                        <a:t>n.a.</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00000"/>
                        </a:lnSpc>
                        <a:spcAft>
                          <a:spcPts val="600"/>
                        </a:spcAft>
                      </a:pPr>
                      <a:r>
                        <a:rPr lang="de-DE" sz="1300">
                          <a:effectLst/>
                          <a:latin typeface="Arial" panose="020B0604020202020204" pitchFamily="34" charset="0"/>
                          <a:ea typeface="Times New Roman"/>
                          <a:cs typeface="Arial" panose="020B0604020202020204" pitchFamily="34" charset="0"/>
                        </a:rPr>
                        <a:t>n.a.</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extLst>
                  <a:ext uri="{0D108BD9-81ED-4DB2-BD59-A6C34878D82A}">
                    <a16:rowId xmlns:a16="http://schemas.microsoft.com/office/drawing/2014/main" val="3725728076"/>
                  </a:ext>
                </a:extLst>
              </a:tr>
              <a:tr h="264540">
                <a:tc>
                  <a:txBody>
                    <a:bodyPr/>
                    <a:lstStyle/>
                    <a:p>
                      <a:pPr>
                        <a:lnSpc>
                          <a:spcPct val="100000"/>
                        </a:lnSpc>
                        <a:spcAft>
                          <a:spcPts val="600"/>
                        </a:spcAft>
                      </a:pPr>
                      <a:r>
                        <a:rPr lang="de-DE" sz="1300">
                          <a:effectLst/>
                          <a:latin typeface="Arial" panose="020B0604020202020204" pitchFamily="34" charset="0"/>
                          <a:ea typeface="Times New Roman"/>
                          <a:cs typeface="Arial" panose="020B0604020202020204" pitchFamily="34" charset="0"/>
                        </a:rPr>
                        <a:t>- wafer manufacture</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nSpc>
                          <a:spcPct val="100000"/>
                        </a:lnSpc>
                        <a:spcAft>
                          <a:spcPts val="600"/>
                        </a:spcAft>
                      </a:pPr>
                      <a:r>
                        <a:rPr lang="de-DE" sz="1300" kern="1200">
                          <a:solidFill>
                            <a:schemeClr val="dk1"/>
                          </a:solidFill>
                          <a:effectLst/>
                          <a:latin typeface="Arial" panose="020B0604020202020204" pitchFamily="34" charset="0"/>
                          <a:ea typeface="Times New Roman"/>
                          <a:cs typeface="Arial" panose="020B0604020202020204" pitchFamily="34" charset="0"/>
                        </a:rPr>
                        <a:t>kWh/m</a:t>
                      </a:r>
                      <a:r>
                        <a:rPr lang="de-DE" sz="1300" kern="1200" baseline="30000">
                          <a:solidFill>
                            <a:schemeClr val="dk1"/>
                          </a:solidFill>
                          <a:effectLst/>
                          <a:latin typeface="Arial" panose="020B0604020202020204" pitchFamily="34" charset="0"/>
                          <a:ea typeface="Times New Roman"/>
                          <a:cs typeface="Arial" panose="020B0604020202020204" pitchFamily="34" charset="0"/>
                        </a:rPr>
                        <a:t>2</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00000"/>
                        </a:lnSpc>
                        <a:spcAft>
                          <a:spcPts val="600"/>
                        </a:spcAft>
                      </a:pPr>
                      <a:r>
                        <a:rPr lang="de-DE" sz="1300">
                          <a:effectLst/>
                          <a:latin typeface="Arial" panose="020B0604020202020204" pitchFamily="34" charset="0"/>
                          <a:ea typeface="Times New Roman"/>
                          <a:cs typeface="Arial" panose="020B0604020202020204" pitchFamily="34" charset="0"/>
                        </a:rPr>
                        <a:t>4.8</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00000"/>
                        </a:lnSpc>
                        <a:spcAft>
                          <a:spcPts val="600"/>
                        </a:spcAft>
                      </a:pPr>
                      <a:r>
                        <a:rPr lang="de-DE" sz="1300">
                          <a:effectLst/>
                          <a:latin typeface="Arial" panose="020B0604020202020204" pitchFamily="34" charset="0"/>
                          <a:ea typeface="Times New Roman"/>
                          <a:cs typeface="Arial" panose="020B0604020202020204" pitchFamily="34" charset="0"/>
                        </a:rPr>
                        <a:t>5.6</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00000"/>
                        </a:lnSpc>
                        <a:spcAft>
                          <a:spcPts val="600"/>
                        </a:spcAft>
                      </a:pPr>
                      <a:r>
                        <a:rPr lang="de-DE" sz="1300">
                          <a:effectLst/>
                          <a:latin typeface="Arial" panose="020B0604020202020204" pitchFamily="34" charset="0"/>
                          <a:ea typeface="Times New Roman"/>
                          <a:cs typeface="Arial" panose="020B0604020202020204" pitchFamily="34" charset="0"/>
                        </a:rPr>
                        <a:t>n.a.</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00000"/>
                        </a:lnSpc>
                        <a:spcAft>
                          <a:spcPts val="600"/>
                        </a:spcAft>
                      </a:pPr>
                      <a:r>
                        <a:rPr lang="de-DE" sz="1300">
                          <a:effectLst/>
                          <a:latin typeface="Arial" panose="020B0604020202020204" pitchFamily="34" charset="0"/>
                          <a:ea typeface="Times New Roman"/>
                          <a:cs typeface="Arial" panose="020B0604020202020204" pitchFamily="34" charset="0"/>
                        </a:rPr>
                        <a:t>n.a.</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extLst>
                  <a:ext uri="{0D108BD9-81ED-4DB2-BD59-A6C34878D82A}">
                    <a16:rowId xmlns:a16="http://schemas.microsoft.com/office/drawing/2014/main" val="1481572418"/>
                  </a:ext>
                </a:extLst>
              </a:tr>
              <a:tr h="264540">
                <a:tc>
                  <a:txBody>
                    <a:bodyPr/>
                    <a:lstStyle/>
                    <a:p>
                      <a:pPr>
                        <a:lnSpc>
                          <a:spcPct val="100000"/>
                        </a:lnSpc>
                        <a:spcAft>
                          <a:spcPts val="600"/>
                        </a:spcAft>
                      </a:pPr>
                      <a:r>
                        <a:rPr lang="de-DE" sz="1300">
                          <a:effectLst/>
                          <a:latin typeface="Arial" panose="020B0604020202020204" pitchFamily="34" charset="0"/>
                          <a:ea typeface="Times New Roman"/>
                          <a:cs typeface="Arial" panose="020B0604020202020204" pitchFamily="34" charset="0"/>
                        </a:rPr>
                        <a:t>- cell manufacture</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nSpc>
                          <a:spcPct val="100000"/>
                        </a:lnSpc>
                        <a:spcAft>
                          <a:spcPts val="600"/>
                        </a:spcAft>
                      </a:pPr>
                      <a:r>
                        <a:rPr lang="de-DE" sz="1300" kern="1200">
                          <a:solidFill>
                            <a:schemeClr val="dk1"/>
                          </a:solidFill>
                          <a:effectLst/>
                          <a:latin typeface="Arial" panose="020B0604020202020204" pitchFamily="34" charset="0"/>
                          <a:ea typeface="Times New Roman"/>
                          <a:cs typeface="Arial" panose="020B0604020202020204" pitchFamily="34" charset="0"/>
                        </a:rPr>
                        <a:t>kWh/m</a:t>
                      </a:r>
                      <a:r>
                        <a:rPr lang="de-DE" sz="1300" kern="1200" baseline="30000">
                          <a:solidFill>
                            <a:schemeClr val="dk1"/>
                          </a:solidFill>
                          <a:effectLst/>
                          <a:latin typeface="Arial" panose="020B0604020202020204" pitchFamily="34" charset="0"/>
                          <a:ea typeface="Times New Roman"/>
                          <a:cs typeface="Arial" panose="020B0604020202020204" pitchFamily="34" charset="0"/>
                        </a:rPr>
                        <a:t>2</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gridSpan="2">
                  <a:txBody>
                    <a:bodyPr/>
                    <a:lstStyle/>
                    <a:p>
                      <a:pPr algn="ctr">
                        <a:lnSpc>
                          <a:spcPct val="100000"/>
                        </a:lnSpc>
                        <a:spcAft>
                          <a:spcPts val="600"/>
                        </a:spcAft>
                      </a:pPr>
                      <a:r>
                        <a:rPr lang="de-DE" sz="1300">
                          <a:effectLst/>
                          <a:latin typeface="Arial" panose="020B0604020202020204" pitchFamily="34" charset="0"/>
                          <a:ea typeface="Times New Roman"/>
                          <a:cs typeface="Arial" panose="020B0604020202020204" pitchFamily="34" charset="0"/>
                        </a:rPr>
                        <a:t>17.7</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endParaRPr lang="en-AU"/>
                    </a:p>
                  </a:txBody>
                  <a:tcPr/>
                </a:tc>
                <a:tc>
                  <a:txBody>
                    <a:bodyPr/>
                    <a:lstStyle/>
                    <a:p>
                      <a:pPr algn="ctr">
                        <a:lnSpc>
                          <a:spcPct val="100000"/>
                        </a:lnSpc>
                        <a:spcAft>
                          <a:spcPts val="600"/>
                        </a:spcAft>
                      </a:pPr>
                      <a:r>
                        <a:rPr lang="de-DE" sz="1300">
                          <a:effectLst/>
                          <a:latin typeface="Arial" panose="020B0604020202020204" pitchFamily="34" charset="0"/>
                          <a:ea typeface="Times New Roman"/>
                          <a:cs typeface="Arial" panose="020B0604020202020204" pitchFamily="34" charset="0"/>
                        </a:rPr>
                        <a:t>n.a.</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00000"/>
                        </a:lnSpc>
                        <a:spcAft>
                          <a:spcPts val="600"/>
                        </a:spcAft>
                      </a:pPr>
                      <a:r>
                        <a:rPr lang="de-DE" sz="1300">
                          <a:effectLst/>
                          <a:latin typeface="Arial" panose="020B0604020202020204" pitchFamily="34" charset="0"/>
                          <a:ea typeface="Times New Roman"/>
                          <a:cs typeface="Arial" panose="020B0604020202020204" pitchFamily="34" charset="0"/>
                        </a:rPr>
                        <a:t>n.a.</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extLst>
                  <a:ext uri="{0D108BD9-81ED-4DB2-BD59-A6C34878D82A}">
                    <a16:rowId xmlns:a16="http://schemas.microsoft.com/office/drawing/2014/main" val="1724746327"/>
                  </a:ext>
                </a:extLst>
              </a:tr>
              <a:tr h="264540">
                <a:tc>
                  <a:txBody>
                    <a:bodyPr/>
                    <a:lstStyle/>
                    <a:p>
                      <a:pPr>
                        <a:lnSpc>
                          <a:spcPct val="100000"/>
                        </a:lnSpc>
                        <a:spcAft>
                          <a:spcPts val="600"/>
                        </a:spcAft>
                      </a:pPr>
                      <a:r>
                        <a:rPr lang="de-DE" sz="1300">
                          <a:effectLst/>
                          <a:latin typeface="Arial" panose="020B0604020202020204" pitchFamily="34" charset="0"/>
                          <a:ea typeface="Times New Roman"/>
                          <a:cs typeface="Arial" panose="020B0604020202020204" pitchFamily="34" charset="0"/>
                        </a:rPr>
                        <a:t>- Panel </a:t>
                      </a:r>
                      <a:r>
                        <a:rPr lang="de-DE" sz="1300" kern="1200">
                          <a:solidFill>
                            <a:schemeClr val="dk1"/>
                          </a:solidFill>
                          <a:effectLst/>
                          <a:latin typeface="Arial" panose="020B0604020202020204" pitchFamily="34" charset="0"/>
                          <a:ea typeface="Times New Roman"/>
                          <a:cs typeface="Arial" panose="020B0604020202020204" pitchFamily="34" charset="0"/>
                        </a:rPr>
                        <a:t>manufacture</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nSpc>
                          <a:spcPct val="100000"/>
                        </a:lnSpc>
                        <a:spcAft>
                          <a:spcPts val="600"/>
                        </a:spcAft>
                      </a:pPr>
                      <a:r>
                        <a:rPr lang="de-DE" sz="1300" kern="1200">
                          <a:solidFill>
                            <a:schemeClr val="dk1"/>
                          </a:solidFill>
                          <a:effectLst/>
                          <a:latin typeface="Arial" panose="020B0604020202020204" pitchFamily="34" charset="0"/>
                          <a:ea typeface="Times New Roman"/>
                          <a:cs typeface="Arial" panose="020B0604020202020204" pitchFamily="34" charset="0"/>
                        </a:rPr>
                        <a:t>kWh/m</a:t>
                      </a:r>
                      <a:r>
                        <a:rPr lang="de-DE" sz="1300" kern="1200" baseline="30000">
                          <a:solidFill>
                            <a:schemeClr val="dk1"/>
                          </a:solidFill>
                          <a:effectLst/>
                          <a:latin typeface="Arial" panose="020B0604020202020204" pitchFamily="34" charset="0"/>
                          <a:ea typeface="Times New Roman"/>
                          <a:cs typeface="Arial" panose="020B0604020202020204" pitchFamily="34" charset="0"/>
                        </a:rPr>
                        <a:t>2</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gridSpan="2">
                  <a:txBody>
                    <a:bodyPr/>
                    <a:lstStyle/>
                    <a:p>
                      <a:pPr algn="ctr">
                        <a:lnSpc>
                          <a:spcPct val="100000"/>
                        </a:lnSpc>
                        <a:spcAft>
                          <a:spcPts val="600"/>
                        </a:spcAft>
                      </a:pPr>
                      <a:r>
                        <a:rPr lang="de-DE" sz="1300">
                          <a:effectLst/>
                          <a:latin typeface="Arial" panose="020B0604020202020204" pitchFamily="34" charset="0"/>
                          <a:ea typeface="Times New Roman"/>
                          <a:cs typeface="Arial" panose="020B0604020202020204" pitchFamily="34" charset="0"/>
                        </a:rPr>
                        <a:t>12.2</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endParaRPr lang="en-AU"/>
                    </a:p>
                  </a:txBody>
                  <a:tcPr/>
                </a:tc>
                <a:tc>
                  <a:txBody>
                    <a:bodyPr/>
                    <a:lstStyle/>
                    <a:p>
                      <a:pPr algn="ctr">
                        <a:lnSpc>
                          <a:spcPct val="100000"/>
                        </a:lnSpc>
                        <a:spcAft>
                          <a:spcPts val="600"/>
                        </a:spcAft>
                      </a:pPr>
                      <a:r>
                        <a:rPr lang="de-DE" sz="1300" kern="1200">
                          <a:solidFill>
                            <a:schemeClr val="dk1"/>
                          </a:solidFill>
                          <a:effectLst/>
                          <a:latin typeface="Arial" panose="020B0604020202020204" pitchFamily="34" charset="0"/>
                          <a:ea typeface="Times New Roman"/>
                          <a:cs typeface="Arial" panose="020B0604020202020204" pitchFamily="34" charset="0"/>
                        </a:rPr>
                        <a:t>45</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00000"/>
                        </a:lnSpc>
                        <a:spcAft>
                          <a:spcPts val="600"/>
                        </a:spcAft>
                      </a:pPr>
                      <a:r>
                        <a:rPr lang="de-DE" sz="1300">
                          <a:effectLst/>
                          <a:latin typeface="Arial" panose="020B0604020202020204" pitchFamily="34" charset="0"/>
                          <a:ea typeface="Times New Roman"/>
                          <a:cs typeface="Arial" panose="020B0604020202020204" pitchFamily="34" charset="0"/>
                        </a:rPr>
                        <a:t>19-23</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extLst>
                  <a:ext uri="{0D108BD9-81ED-4DB2-BD59-A6C34878D82A}">
                    <a16:rowId xmlns:a16="http://schemas.microsoft.com/office/drawing/2014/main" val="871049447"/>
                  </a:ext>
                </a:extLst>
              </a:tr>
              <a:tr h="264540">
                <a:tc>
                  <a:txBody>
                    <a:bodyPr/>
                    <a:lstStyle/>
                    <a:p>
                      <a:pPr>
                        <a:lnSpc>
                          <a:spcPct val="100000"/>
                        </a:lnSpc>
                        <a:spcAft>
                          <a:spcPts val="600"/>
                        </a:spcAft>
                      </a:pPr>
                      <a:r>
                        <a:rPr lang="de-DE" sz="1300">
                          <a:effectLst/>
                          <a:latin typeface="Arial" panose="020B0604020202020204" pitchFamily="34" charset="0"/>
                          <a:ea typeface="Times New Roman"/>
                          <a:cs typeface="Arial" panose="020B0604020202020204" pitchFamily="34" charset="0"/>
                        </a:rPr>
                        <a:t>Year of key production and market data</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nSpc>
                          <a:spcPct val="100000"/>
                        </a:lnSpc>
                        <a:spcAft>
                          <a:spcPts val="600"/>
                        </a:spcAft>
                      </a:pP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gridSpan="2">
                  <a:txBody>
                    <a:bodyPr/>
                    <a:lstStyle/>
                    <a:p>
                      <a:pPr algn="ctr">
                        <a:lnSpc>
                          <a:spcPct val="100000"/>
                        </a:lnSpc>
                        <a:spcAft>
                          <a:spcPts val="600"/>
                        </a:spcAft>
                      </a:pPr>
                      <a:r>
                        <a:rPr lang="de-DE" sz="1300">
                          <a:effectLst/>
                          <a:latin typeface="Arial" panose="020B0604020202020204" pitchFamily="34" charset="0"/>
                          <a:ea typeface="Times New Roman"/>
                          <a:cs typeface="Arial" panose="020B0604020202020204" pitchFamily="34" charset="0"/>
                        </a:rPr>
                        <a:t>2019-2021</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endParaRPr lang="en-AU"/>
                    </a:p>
                  </a:txBody>
                  <a:tcPr/>
                </a:tc>
                <a:tc>
                  <a:txBody>
                    <a:bodyPr/>
                    <a:lstStyle/>
                    <a:p>
                      <a:pPr algn="ctr">
                        <a:lnSpc>
                          <a:spcPct val="100000"/>
                        </a:lnSpc>
                        <a:spcAft>
                          <a:spcPts val="600"/>
                        </a:spcAft>
                      </a:pPr>
                      <a:r>
                        <a:rPr lang="de-DE" sz="1300">
                          <a:effectLst/>
                          <a:latin typeface="Arial" panose="020B0604020202020204" pitchFamily="34" charset="0"/>
                          <a:ea typeface="Times New Roman"/>
                          <a:cs typeface="Arial" panose="020B0604020202020204" pitchFamily="34" charset="0"/>
                        </a:rPr>
                        <a:t>2010/2020</a:t>
                      </a:r>
                      <a:r>
                        <a:rPr lang="de-DE" sz="1300" baseline="30000">
                          <a:effectLst/>
                          <a:latin typeface="Arial" panose="020B0604020202020204" pitchFamily="34" charset="0"/>
                          <a:ea typeface="Times New Roman"/>
                          <a:cs typeface="Arial" panose="020B0604020202020204" pitchFamily="34" charset="0"/>
                        </a:rPr>
                        <a:t> (2)</a:t>
                      </a:r>
                      <a:endParaRPr lang="de-CH" sz="1300" baseline="30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00000"/>
                        </a:lnSpc>
                        <a:spcAft>
                          <a:spcPts val="600"/>
                        </a:spcAft>
                      </a:pPr>
                      <a:r>
                        <a:rPr lang="de-DE" sz="1300">
                          <a:effectLst/>
                          <a:latin typeface="Arial" panose="020B0604020202020204" pitchFamily="34" charset="0"/>
                          <a:ea typeface="Times New Roman"/>
                          <a:cs typeface="Arial" panose="020B0604020202020204" pitchFamily="34" charset="0"/>
                        </a:rPr>
                        <a:t>2020-2021</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extLst>
                  <a:ext uri="{0D108BD9-81ED-4DB2-BD59-A6C34878D82A}">
                    <a16:rowId xmlns:a16="http://schemas.microsoft.com/office/drawing/2014/main" val="1238432395"/>
                  </a:ext>
                </a:extLst>
              </a:tr>
            </a:tbl>
          </a:graphicData>
        </a:graphic>
      </p:graphicFrame>
      <p:sp>
        <p:nvSpPr>
          <p:cNvPr id="6" name="Textfeld 5">
            <a:extLst>
              <a:ext uri="{FF2B5EF4-FFF2-40B4-BE49-F238E27FC236}">
                <a16:creationId xmlns:a16="http://schemas.microsoft.com/office/drawing/2014/main" id="{A4682F83-EF09-499C-84EB-643BB74D7699}"/>
              </a:ext>
            </a:extLst>
          </p:cNvPr>
          <p:cNvSpPr txBox="1"/>
          <p:nvPr/>
        </p:nvSpPr>
        <p:spPr>
          <a:xfrm>
            <a:off x="3354820" y="4717748"/>
            <a:ext cx="2955146" cy="400110"/>
          </a:xfrm>
          <a:prstGeom prst="rect">
            <a:avLst/>
          </a:prstGeom>
          <a:noFill/>
        </p:spPr>
        <p:txBody>
          <a:bodyPr wrap="square" rtlCol="0">
            <a:spAutoFit/>
          </a:bodyPr>
          <a:lstStyle/>
          <a:p>
            <a:r>
              <a:rPr lang="de-DE" sz="1000" baseline="30000" dirty="0">
                <a:latin typeface="Arial" panose="020B0604020202020204" pitchFamily="34" charset="0"/>
                <a:cs typeface="Arial" panose="020B0604020202020204" pitchFamily="34" charset="0"/>
              </a:rPr>
              <a:t>(1)</a:t>
            </a:r>
            <a:r>
              <a:rPr lang="de-DE" sz="1000" dirty="0">
                <a:latin typeface="Arial" panose="020B0604020202020204" pitchFamily="34" charset="0"/>
                <a:cs typeface="Arial" panose="020B0604020202020204" pitchFamily="34" charset="0"/>
              </a:rPr>
              <a:t> Standard technology Back Surface Field, BSF</a:t>
            </a:r>
          </a:p>
          <a:p>
            <a:r>
              <a:rPr lang="de-DE" sz="1000" baseline="30000" dirty="0">
                <a:latin typeface="Arial" panose="020B0604020202020204" pitchFamily="34" charset="0"/>
                <a:cs typeface="Arial" panose="020B0604020202020204" pitchFamily="34" charset="0"/>
              </a:rPr>
              <a:t>(2)</a:t>
            </a:r>
            <a:r>
              <a:rPr lang="de-DE" sz="1000" dirty="0">
                <a:latin typeface="Arial" panose="020B0604020202020204" pitchFamily="34" charset="0"/>
                <a:cs typeface="Arial" panose="020B0604020202020204" pitchFamily="34" charset="0"/>
              </a:rPr>
              <a:t> 2010: production data; 2020: module efficiency</a:t>
            </a:r>
          </a:p>
        </p:txBody>
      </p:sp>
    </p:spTree>
    <p:extLst>
      <p:ext uri="{BB962C8B-B14F-4D97-AF65-F5344CB8AC3E}">
        <p14:creationId xmlns:p14="http://schemas.microsoft.com/office/powerpoint/2010/main" val="2451064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D5F0D586-07D7-4B44-AF27-8C1983BEB976}"/>
              </a:ext>
            </a:extLst>
          </p:cNvPr>
          <p:cNvSpPr>
            <a:spLocks noGrp="1"/>
          </p:cNvSpPr>
          <p:nvPr>
            <p:ph type="body" sz="quarter" idx="12"/>
          </p:nvPr>
        </p:nvSpPr>
        <p:spPr>
          <a:xfrm>
            <a:off x="250828" y="218815"/>
            <a:ext cx="7289701" cy="434767"/>
          </a:xfrm>
        </p:spPr>
        <p:txBody>
          <a:bodyPr/>
          <a:lstStyle/>
          <a:p>
            <a:r>
              <a:rPr lang="de-CH"/>
              <a:t>Environmental Impacts of 1 kWh AC Electricity</a:t>
            </a:r>
            <a:r>
              <a:rPr lang="de-CH" sz="1400"/>
              <a:t> (2021 update)</a:t>
            </a:r>
            <a:endParaRPr lang="en-US"/>
          </a:p>
        </p:txBody>
      </p:sp>
      <p:graphicFrame>
        <p:nvGraphicFramePr>
          <p:cNvPr id="3" name="Tabelle 10">
            <a:extLst>
              <a:ext uri="{FF2B5EF4-FFF2-40B4-BE49-F238E27FC236}">
                <a16:creationId xmlns:a16="http://schemas.microsoft.com/office/drawing/2014/main" id="{DEE08A97-272D-410E-81C6-815CCFBCC0A7}"/>
              </a:ext>
            </a:extLst>
          </p:cNvPr>
          <p:cNvGraphicFramePr>
            <a:graphicFrameLocks noGrp="1"/>
          </p:cNvGraphicFramePr>
          <p:nvPr>
            <p:extLst>
              <p:ext uri="{D42A27DB-BD31-4B8C-83A1-F6EECF244321}">
                <p14:modId xmlns:p14="http://schemas.microsoft.com/office/powerpoint/2010/main" val="251125104"/>
              </p:ext>
            </p:extLst>
          </p:nvPr>
        </p:nvGraphicFramePr>
        <p:xfrm>
          <a:off x="530419" y="741313"/>
          <a:ext cx="7571430" cy="3898463"/>
        </p:xfrm>
        <a:graphic>
          <a:graphicData uri="http://schemas.openxmlformats.org/drawingml/2006/table">
            <a:tbl>
              <a:tblPr firstRow="1" bandRow="1">
                <a:tableStyleId>{5C22544A-7EE6-4342-B048-85BDC9FD1C3A}</a:tableStyleId>
              </a:tblPr>
              <a:tblGrid>
                <a:gridCol w="1854740">
                  <a:extLst>
                    <a:ext uri="{9D8B030D-6E8A-4147-A177-3AD203B41FA5}">
                      <a16:colId xmlns:a16="http://schemas.microsoft.com/office/drawing/2014/main" val="1496722076"/>
                    </a:ext>
                  </a:extLst>
                </a:gridCol>
                <a:gridCol w="1209895">
                  <a:extLst>
                    <a:ext uri="{9D8B030D-6E8A-4147-A177-3AD203B41FA5}">
                      <a16:colId xmlns:a16="http://schemas.microsoft.com/office/drawing/2014/main" val="4098389142"/>
                    </a:ext>
                  </a:extLst>
                </a:gridCol>
                <a:gridCol w="1141632">
                  <a:extLst>
                    <a:ext uri="{9D8B030D-6E8A-4147-A177-3AD203B41FA5}">
                      <a16:colId xmlns:a16="http://schemas.microsoft.com/office/drawing/2014/main" val="1988222225"/>
                    </a:ext>
                  </a:extLst>
                </a:gridCol>
                <a:gridCol w="1201370">
                  <a:extLst>
                    <a:ext uri="{9D8B030D-6E8A-4147-A177-3AD203B41FA5}">
                      <a16:colId xmlns:a16="http://schemas.microsoft.com/office/drawing/2014/main" val="3517797911"/>
                    </a:ext>
                  </a:extLst>
                </a:gridCol>
                <a:gridCol w="1088534">
                  <a:extLst>
                    <a:ext uri="{9D8B030D-6E8A-4147-A177-3AD203B41FA5}">
                      <a16:colId xmlns:a16="http://schemas.microsoft.com/office/drawing/2014/main" val="1399634002"/>
                    </a:ext>
                  </a:extLst>
                </a:gridCol>
                <a:gridCol w="1075259">
                  <a:extLst>
                    <a:ext uri="{9D8B030D-6E8A-4147-A177-3AD203B41FA5}">
                      <a16:colId xmlns:a16="http://schemas.microsoft.com/office/drawing/2014/main" val="2108195072"/>
                    </a:ext>
                  </a:extLst>
                </a:gridCol>
              </a:tblGrid>
              <a:tr h="37046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de-CH" sz="1300">
                        <a:latin typeface="Arial" panose="020B0604020202020204" pitchFamily="34" charset="0"/>
                        <a:cs typeface="Arial" panose="020B0604020202020204" pitchFamily="34" charset="0"/>
                      </a:endParaRPr>
                    </a:p>
                  </a:txBody>
                  <a:tcPr/>
                </a:tc>
                <a:tc>
                  <a:txBody>
                    <a:bodyPr/>
                    <a:lstStyle/>
                    <a:p>
                      <a:pPr algn="ctr"/>
                      <a:r>
                        <a:rPr lang="de-DE" sz="1300">
                          <a:latin typeface="Arial" panose="020B0604020202020204" pitchFamily="34" charset="0"/>
                          <a:cs typeface="Arial" panose="020B0604020202020204" pitchFamily="34" charset="0"/>
                        </a:rPr>
                        <a:t>unit</a:t>
                      </a:r>
                      <a:endParaRPr lang="de-CH" sz="1300">
                        <a:latin typeface="Arial" panose="020B0604020202020204" pitchFamily="34" charset="0"/>
                        <a:cs typeface="Arial" panose="020B0604020202020204" pitchFamily="34" charset="0"/>
                      </a:endParaRPr>
                    </a:p>
                  </a:txBody>
                  <a:tcPr/>
                </a:tc>
                <a:tc>
                  <a:txBody>
                    <a:bodyPr/>
                    <a:lstStyle/>
                    <a:p>
                      <a:pPr algn="ctr"/>
                      <a:r>
                        <a:rPr lang="de-CH" sz="1300">
                          <a:latin typeface="Arial" panose="020B0604020202020204" pitchFamily="34" charset="0"/>
                          <a:cs typeface="Arial" panose="020B0604020202020204" pitchFamily="34" charset="0"/>
                        </a:rPr>
                        <a:t>Mono-Si</a:t>
                      </a:r>
                    </a:p>
                  </a:txBody>
                  <a:tcPr/>
                </a:tc>
                <a:tc>
                  <a:txBody>
                    <a:bodyPr/>
                    <a:lstStyle/>
                    <a:p>
                      <a:pPr algn="ctr"/>
                      <a:r>
                        <a:rPr lang="de-CH" sz="1300">
                          <a:latin typeface="Arial" panose="020B0604020202020204" pitchFamily="34" charset="0"/>
                          <a:cs typeface="Arial" panose="020B0604020202020204" pitchFamily="34" charset="0"/>
                        </a:rPr>
                        <a:t>Multi-Si</a:t>
                      </a:r>
                    </a:p>
                  </a:txBody>
                  <a:tcPr/>
                </a:tc>
                <a:tc>
                  <a:txBody>
                    <a:bodyPr/>
                    <a:lstStyle/>
                    <a:p>
                      <a:pPr algn="ctr"/>
                      <a:r>
                        <a:rPr lang="de-CH" sz="1300">
                          <a:latin typeface="Arial" panose="020B0604020202020204" pitchFamily="34" charset="0"/>
                          <a:cs typeface="Arial" panose="020B0604020202020204" pitchFamily="34" charset="0"/>
                        </a:rPr>
                        <a:t>CIS</a:t>
                      </a:r>
                    </a:p>
                  </a:txBody>
                  <a:tcPr/>
                </a:tc>
                <a:tc>
                  <a:txBody>
                    <a:bodyPr/>
                    <a:lstStyle/>
                    <a:p>
                      <a:pPr algn="ctr"/>
                      <a:r>
                        <a:rPr lang="de-CH" sz="1300">
                          <a:latin typeface="Arial" panose="020B0604020202020204" pitchFamily="34" charset="0"/>
                          <a:cs typeface="Arial" panose="020B0604020202020204" pitchFamily="34" charset="0"/>
                        </a:rPr>
                        <a:t>CdTe</a:t>
                      </a:r>
                    </a:p>
                  </a:txBody>
                  <a:tcPr/>
                </a:tc>
                <a:extLst>
                  <a:ext uri="{0D108BD9-81ED-4DB2-BD59-A6C34878D82A}">
                    <a16:rowId xmlns:a16="http://schemas.microsoft.com/office/drawing/2014/main" val="375569647"/>
                  </a:ext>
                </a:extLst>
              </a:tr>
              <a:tr h="511537">
                <a:tc>
                  <a:txBody>
                    <a:bodyPr/>
                    <a:lstStyle/>
                    <a:p>
                      <a:r>
                        <a:rPr lang="de-DE" sz="1300">
                          <a:latin typeface="Arial" panose="020B0604020202020204" pitchFamily="34" charset="0"/>
                          <a:cs typeface="Arial" panose="020B0604020202020204" pitchFamily="34" charset="0"/>
                        </a:rPr>
                        <a:t>Greenhouse gas emissions</a:t>
                      </a:r>
                      <a:endParaRPr lang="de-CH" sz="1300">
                        <a:latin typeface="Arial" panose="020B0604020202020204" pitchFamily="34" charset="0"/>
                        <a:cs typeface="Arial" panose="020B0604020202020204" pitchFamily="34" charset="0"/>
                      </a:endParaRPr>
                    </a:p>
                  </a:txBody>
                  <a:tcPr anchor="ctr"/>
                </a:tc>
                <a:tc>
                  <a:txBody>
                    <a:bodyPr/>
                    <a:lstStyle/>
                    <a:p>
                      <a:pPr algn="ctr"/>
                      <a:r>
                        <a:rPr lang="de-DE" sz="1300">
                          <a:latin typeface="Arial" panose="020B0604020202020204" pitchFamily="34" charset="0"/>
                          <a:cs typeface="Arial" panose="020B0604020202020204" pitchFamily="34" charset="0"/>
                        </a:rPr>
                        <a:t>g CO</a:t>
                      </a:r>
                      <a:r>
                        <a:rPr lang="de-DE" sz="1300" baseline="-25000">
                          <a:latin typeface="Arial" panose="020B0604020202020204" pitchFamily="34" charset="0"/>
                          <a:cs typeface="Arial" panose="020B0604020202020204" pitchFamily="34" charset="0"/>
                        </a:rPr>
                        <a:t>2</a:t>
                      </a:r>
                      <a:r>
                        <a:rPr lang="de-DE" sz="1300">
                          <a:latin typeface="Arial" panose="020B0604020202020204" pitchFamily="34" charset="0"/>
                          <a:cs typeface="Arial" panose="020B0604020202020204" pitchFamily="34" charset="0"/>
                        </a:rPr>
                        <a:t> eq</a:t>
                      </a:r>
                      <a:endParaRPr lang="de-CH" sz="1300">
                        <a:latin typeface="Arial" panose="020B0604020202020204" pitchFamily="34" charset="0"/>
                        <a:cs typeface="Arial" panose="020B0604020202020204" pitchFamily="34" charset="0"/>
                      </a:endParaRPr>
                    </a:p>
                  </a:txBody>
                  <a:tcPr anchor="ctr"/>
                </a:tc>
                <a:tc>
                  <a:txBody>
                    <a:bodyPr/>
                    <a:lstStyle/>
                    <a:p>
                      <a:pPr algn="ctr"/>
                      <a:r>
                        <a:rPr lang="de-DE" sz="1300">
                          <a:latin typeface="Arial" panose="020B0604020202020204" pitchFamily="34" charset="0"/>
                          <a:cs typeface="Arial" panose="020B0604020202020204" pitchFamily="34" charset="0"/>
                        </a:rPr>
                        <a:t>42.9</a:t>
                      </a:r>
                      <a:endParaRPr lang="de-CH" sz="1300">
                        <a:latin typeface="Arial" panose="020B0604020202020204" pitchFamily="34" charset="0"/>
                        <a:cs typeface="Arial" panose="020B0604020202020204" pitchFamily="34" charset="0"/>
                      </a:endParaRPr>
                    </a:p>
                  </a:txBody>
                  <a:tcPr marL="36000" anchor="ctr"/>
                </a:tc>
                <a:tc>
                  <a:txBody>
                    <a:bodyPr/>
                    <a:lstStyle/>
                    <a:p>
                      <a:pPr algn="ctr"/>
                      <a:r>
                        <a:rPr lang="de-DE" sz="1300">
                          <a:latin typeface="Arial" panose="020B0604020202020204" pitchFamily="34" charset="0"/>
                          <a:cs typeface="Arial" panose="020B0604020202020204" pitchFamily="34" charset="0"/>
                        </a:rPr>
                        <a:t>44.0</a:t>
                      </a:r>
                      <a:endParaRPr lang="de-CH" sz="1300">
                        <a:latin typeface="Arial" panose="020B0604020202020204" pitchFamily="34" charset="0"/>
                        <a:cs typeface="Arial" panose="020B0604020202020204" pitchFamily="34" charset="0"/>
                      </a:endParaRPr>
                    </a:p>
                  </a:txBody>
                  <a:tcPr marL="36000" anchor="ctr"/>
                </a:tc>
                <a:tc>
                  <a:txBody>
                    <a:bodyPr/>
                    <a:lstStyle/>
                    <a:p>
                      <a:pPr algn="ctr"/>
                      <a:r>
                        <a:rPr lang="de-DE" sz="1300">
                          <a:latin typeface="Arial" panose="020B0604020202020204" pitchFamily="34" charset="0"/>
                          <a:cs typeface="Arial" panose="020B0604020202020204" pitchFamily="34" charset="0"/>
                        </a:rPr>
                        <a:t>35.4</a:t>
                      </a:r>
                      <a:endParaRPr lang="de-CH" sz="1300">
                        <a:latin typeface="Arial" panose="020B0604020202020204" pitchFamily="34" charset="0"/>
                        <a:cs typeface="Arial" panose="020B0604020202020204" pitchFamily="34" charset="0"/>
                      </a:endParaRPr>
                    </a:p>
                  </a:txBody>
                  <a:tcPr marL="36000" anchor="ctr"/>
                </a:tc>
                <a:tc>
                  <a:txBody>
                    <a:bodyPr/>
                    <a:lstStyle/>
                    <a:p>
                      <a:pPr algn="ctr"/>
                      <a:r>
                        <a:rPr lang="de-DE" sz="1300">
                          <a:latin typeface="Arial" panose="020B0604020202020204" pitchFamily="34" charset="0"/>
                          <a:cs typeface="Arial" panose="020B0604020202020204" pitchFamily="34" charset="0"/>
                        </a:rPr>
                        <a:t>25.5</a:t>
                      </a:r>
                      <a:endParaRPr lang="de-CH" sz="1300">
                        <a:latin typeface="Arial" panose="020B0604020202020204" pitchFamily="34" charset="0"/>
                        <a:cs typeface="Arial" panose="020B0604020202020204" pitchFamily="34" charset="0"/>
                      </a:endParaRPr>
                    </a:p>
                  </a:txBody>
                  <a:tcPr marL="36000" anchor="ctr"/>
                </a:tc>
                <a:extLst>
                  <a:ext uri="{0D108BD9-81ED-4DB2-BD59-A6C34878D82A}">
                    <a16:rowId xmlns:a16="http://schemas.microsoft.com/office/drawing/2014/main" val="208447504"/>
                  </a:ext>
                </a:extLst>
              </a:tr>
              <a:tr h="511537">
                <a:tc>
                  <a:txBody>
                    <a:bodyPr/>
                    <a:lstStyle/>
                    <a:p>
                      <a:r>
                        <a:rPr lang="en-US" sz="1300">
                          <a:latin typeface="Arial" panose="020B0604020202020204" pitchFamily="34" charset="0"/>
                          <a:cs typeface="Arial" panose="020B0604020202020204" pitchFamily="34" charset="0"/>
                        </a:rPr>
                        <a:t>Resource use, fossil fuels</a:t>
                      </a:r>
                    </a:p>
                  </a:txBody>
                  <a:tcPr anchor="ctr"/>
                </a:tc>
                <a:tc>
                  <a:txBody>
                    <a:bodyPr/>
                    <a:lstStyle/>
                    <a:p>
                      <a:pPr marL="0" marR="0" lvl="0" indent="0" algn="ctr" defTabSz="685749" rtl="0" eaLnBrk="1" fontAlgn="auto" latinLnBrk="0" hangingPunct="1">
                        <a:lnSpc>
                          <a:spcPct val="120000"/>
                        </a:lnSpc>
                        <a:spcBef>
                          <a:spcPts val="600"/>
                        </a:spcBef>
                        <a:spcAft>
                          <a:spcPts val="0"/>
                        </a:spcAft>
                        <a:buClrTx/>
                        <a:buSzTx/>
                        <a:buFontTx/>
                        <a:buNone/>
                        <a:tabLst/>
                        <a:defRPr/>
                      </a:pPr>
                      <a:r>
                        <a:rPr lang="de-CH" sz="1300">
                          <a:effectLst/>
                          <a:latin typeface="Arial" panose="020B0604020202020204" pitchFamily="34" charset="0"/>
                          <a:ea typeface="Times New Roman" panose="02020603050405020304" pitchFamily="18" charset="0"/>
                          <a:cs typeface="Arial" panose="020B0604020202020204" pitchFamily="34" charset="0"/>
                        </a:rPr>
                        <a:t>MJ</a:t>
                      </a:r>
                    </a:p>
                  </a:txBody>
                  <a:tcPr marL="68580" marR="68580" marT="0" marB="0" anchor="ctr"/>
                </a:tc>
                <a:tc>
                  <a:txBody>
                    <a:bodyPr/>
                    <a:lstStyle/>
                    <a:p>
                      <a:pPr algn="ctr" fontAlgn="b"/>
                      <a:r>
                        <a:rPr lang="de-CH" sz="1300" b="0" i="0" u="none" strike="noStrike">
                          <a:solidFill>
                            <a:schemeClr val="tx1"/>
                          </a:solidFill>
                          <a:effectLst/>
                          <a:latin typeface="Arial" panose="020B0604020202020204" pitchFamily="34" charset="0"/>
                          <a:cs typeface="Arial" panose="020B0604020202020204" pitchFamily="34" charset="0"/>
                        </a:rPr>
                        <a:t>0.51 </a:t>
                      </a:r>
                    </a:p>
                  </a:txBody>
                  <a:tcPr marL="0" marR="0" marT="0" marB="0" anchor="ctr"/>
                </a:tc>
                <a:tc>
                  <a:txBody>
                    <a:bodyPr/>
                    <a:lstStyle/>
                    <a:p>
                      <a:pPr algn="ctr" fontAlgn="b"/>
                      <a:r>
                        <a:rPr lang="de-CH" sz="1300" b="0" i="0" u="none" strike="noStrike">
                          <a:solidFill>
                            <a:schemeClr val="tx1"/>
                          </a:solidFill>
                          <a:effectLst/>
                          <a:latin typeface="Arial" panose="020B0604020202020204" pitchFamily="34" charset="0"/>
                          <a:cs typeface="Arial" panose="020B0604020202020204" pitchFamily="34" charset="0"/>
                        </a:rPr>
                        <a:t>0.52 </a:t>
                      </a:r>
                    </a:p>
                  </a:txBody>
                  <a:tcPr marL="0" marR="0" marT="0" marB="0" anchor="ctr"/>
                </a:tc>
                <a:tc>
                  <a:txBody>
                    <a:bodyPr/>
                    <a:lstStyle/>
                    <a:p>
                      <a:pPr algn="ctr" fontAlgn="b"/>
                      <a:r>
                        <a:rPr lang="de-CH" sz="1300" b="0" i="0" u="none" strike="noStrike">
                          <a:solidFill>
                            <a:schemeClr val="tx1"/>
                          </a:solidFill>
                          <a:effectLst/>
                          <a:latin typeface="Arial" panose="020B0604020202020204" pitchFamily="34" charset="0"/>
                          <a:cs typeface="Arial" panose="020B0604020202020204" pitchFamily="34" charset="0"/>
                        </a:rPr>
                        <a:t>0.51 </a:t>
                      </a:r>
                    </a:p>
                  </a:txBody>
                  <a:tcPr marL="0" marR="0" marT="0" marB="0" anchor="ctr"/>
                </a:tc>
                <a:tc>
                  <a:txBody>
                    <a:bodyPr/>
                    <a:lstStyle/>
                    <a:p>
                      <a:pPr algn="ctr" fontAlgn="b"/>
                      <a:r>
                        <a:rPr lang="de-CH" sz="1300" b="0" i="0" u="none" strike="noStrike">
                          <a:solidFill>
                            <a:schemeClr val="tx1"/>
                          </a:solidFill>
                          <a:effectLst/>
                          <a:latin typeface="Arial" panose="020B0604020202020204" pitchFamily="34" charset="0"/>
                          <a:cs typeface="Arial" panose="020B0604020202020204" pitchFamily="34" charset="0"/>
                        </a:rPr>
                        <a:t>0.35 </a:t>
                      </a:r>
                    </a:p>
                  </a:txBody>
                  <a:tcPr marL="0" marR="0" marT="0" marB="0" anchor="ctr"/>
                </a:tc>
                <a:extLst>
                  <a:ext uri="{0D108BD9-81ED-4DB2-BD59-A6C34878D82A}">
                    <a16:rowId xmlns:a16="http://schemas.microsoft.com/office/drawing/2014/main" val="1887009301"/>
                  </a:ext>
                </a:extLst>
              </a:tr>
              <a:tr h="511537">
                <a:tc>
                  <a:txBody>
                    <a:bodyPr/>
                    <a:lstStyle/>
                    <a:p>
                      <a:r>
                        <a:rPr lang="en-US" sz="1300">
                          <a:latin typeface="Arial" panose="020B0604020202020204" pitchFamily="34" charset="0"/>
                          <a:cs typeface="Arial" panose="020B0604020202020204" pitchFamily="34" charset="0"/>
                        </a:rPr>
                        <a:t>resource use, minerals and metals</a:t>
                      </a:r>
                    </a:p>
                  </a:txBody>
                  <a:tcPr anchor="ctr"/>
                </a:tc>
                <a:tc>
                  <a:txBody>
                    <a:bodyPr/>
                    <a:lstStyle/>
                    <a:p>
                      <a:pPr marL="0" marR="0" lvl="0" indent="0" algn="ctr" defTabSz="685749" rtl="0" eaLnBrk="1" fontAlgn="auto" latinLnBrk="0" hangingPunct="1">
                        <a:lnSpc>
                          <a:spcPct val="120000"/>
                        </a:lnSpc>
                        <a:spcBef>
                          <a:spcPts val="600"/>
                        </a:spcBef>
                        <a:spcAft>
                          <a:spcPts val="0"/>
                        </a:spcAft>
                        <a:buClrTx/>
                        <a:buSzTx/>
                        <a:buFontTx/>
                        <a:buNone/>
                        <a:tabLst/>
                        <a:defRPr/>
                      </a:pPr>
                      <a:r>
                        <a:rPr lang="de-CH" sz="1300">
                          <a:effectLst/>
                          <a:latin typeface="Arial" panose="020B0604020202020204" pitchFamily="34" charset="0"/>
                          <a:ea typeface="Times New Roman" panose="02020603050405020304" pitchFamily="18" charset="0"/>
                          <a:cs typeface="Arial" panose="020B0604020202020204" pitchFamily="34" charset="0"/>
                        </a:rPr>
                        <a:t>mg Sb</a:t>
                      </a:r>
                      <a:r>
                        <a:rPr lang="de-CH" sz="1300" baseline="-25000">
                          <a:effectLst/>
                          <a:latin typeface="Arial" panose="020B0604020202020204" pitchFamily="34" charset="0"/>
                          <a:ea typeface="Times New Roman" panose="02020603050405020304" pitchFamily="18" charset="0"/>
                          <a:cs typeface="Arial" panose="020B0604020202020204" pitchFamily="34" charset="0"/>
                        </a:rPr>
                        <a:t> </a:t>
                      </a:r>
                      <a:r>
                        <a:rPr lang="de-CH" sz="1300" baseline="0">
                          <a:effectLst/>
                          <a:latin typeface="Arial" panose="020B0604020202020204" pitchFamily="34" charset="0"/>
                          <a:ea typeface="Times New Roman" panose="02020603050405020304" pitchFamily="18" charset="0"/>
                          <a:cs typeface="Arial" panose="020B0604020202020204" pitchFamily="34" charset="0"/>
                        </a:rPr>
                        <a:t>eq</a:t>
                      </a:r>
                    </a:p>
                  </a:txBody>
                  <a:tcPr marL="68580" marR="68580" marT="0" marB="0" anchor="ctr"/>
                </a:tc>
                <a:tc>
                  <a:txBody>
                    <a:bodyPr/>
                    <a:lstStyle/>
                    <a:p>
                      <a:pPr algn="ctr" fontAlgn="b"/>
                      <a:r>
                        <a:rPr lang="de-CH" sz="1300" b="0" i="0" u="none" strike="noStrike">
                          <a:solidFill>
                            <a:schemeClr val="tx1"/>
                          </a:solidFill>
                          <a:effectLst/>
                          <a:latin typeface="Arial" panose="020B0604020202020204" pitchFamily="34" charset="0"/>
                          <a:cs typeface="Arial" panose="020B0604020202020204" pitchFamily="34" charset="0"/>
                        </a:rPr>
                        <a:t>5.21 </a:t>
                      </a:r>
                    </a:p>
                  </a:txBody>
                  <a:tcPr marL="0" marR="0" marT="0" marB="0" anchor="ctr"/>
                </a:tc>
                <a:tc>
                  <a:txBody>
                    <a:bodyPr/>
                    <a:lstStyle/>
                    <a:p>
                      <a:pPr algn="ctr" fontAlgn="b"/>
                      <a:r>
                        <a:rPr lang="de-CH" sz="1300" b="0" i="0" u="none" strike="noStrike">
                          <a:solidFill>
                            <a:schemeClr val="tx1"/>
                          </a:solidFill>
                          <a:effectLst/>
                          <a:latin typeface="Arial" panose="020B0604020202020204" pitchFamily="34" charset="0"/>
                          <a:cs typeface="Arial" panose="020B0604020202020204" pitchFamily="34" charset="0"/>
                        </a:rPr>
                        <a:t>5.30 </a:t>
                      </a:r>
                    </a:p>
                  </a:txBody>
                  <a:tcPr marL="0" marR="0" marT="0" marB="0" anchor="ctr"/>
                </a:tc>
                <a:tc>
                  <a:txBody>
                    <a:bodyPr/>
                    <a:lstStyle/>
                    <a:p>
                      <a:pPr algn="ctr" fontAlgn="b"/>
                      <a:r>
                        <a:rPr lang="de-CH" sz="1300" b="0" i="0" u="none" strike="noStrike">
                          <a:solidFill>
                            <a:schemeClr val="tx1"/>
                          </a:solidFill>
                          <a:effectLst/>
                          <a:latin typeface="Arial" panose="020B0604020202020204" pitchFamily="34" charset="0"/>
                          <a:cs typeface="Arial" panose="020B0604020202020204" pitchFamily="34" charset="0"/>
                        </a:rPr>
                        <a:t>4.64 </a:t>
                      </a:r>
                    </a:p>
                  </a:txBody>
                  <a:tcPr marL="0" marR="0" marT="0" marB="0" anchor="ctr"/>
                </a:tc>
                <a:tc>
                  <a:txBody>
                    <a:bodyPr/>
                    <a:lstStyle/>
                    <a:p>
                      <a:pPr algn="ctr" fontAlgn="b"/>
                      <a:r>
                        <a:rPr lang="de-CH" sz="1300" b="0" i="0" u="none" strike="noStrike">
                          <a:solidFill>
                            <a:schemeClr val="tx1"/>
                          </a:solidFill>
                          <a:effectLst/>
                          <a:latin typeface="Arial" panose="020B0604020202020204" pitchFamily="34" charset="0"/>
                          <a:cs typeface="Arial" panose="020B0604020202020204" pitchFamily="34" charset="0"/>
                        </a:rPr>
                        <a:t>5.23 </a:t>
                      </a:r>
                    </a:p>
                  </a:txBody>
                  <a:tcPr marL="0" marR="0" marT="0" marB="0" anchor="ctr"/>
                </a:tc>
                <a:extLst>
                  <a:ext uri="{0D108BD9-81ED-4DB2-BD59-A6C34878D82A}">
                    <a16:rowId xmlns:a16="http://schemas.microsoft.com/office/drawing/2014/main" val="4056843403"/>
                  </a:ext>
                </a:extLst>
              </a:tr>
              <a:tr h="511537">
                <a:tc>
                  <a:txBody>
                    <a:bodyPr/>
                    <a:lstStyle/>
                    <a:p>
                      <a:r>
                        <a:rPr lang="en-US" sz="1300">
                          <a:latin typeface="Arial" panose="020B0604020202020204" pitchFamily="34" charset="0"/>
                          <a:cs typeface="Arial" panose="020B0604020202020204" pitchFamily="34" charset="0"/>
                        </a:rPr>
                        <a:t>particulate matter</a:t>
                      </a:r>
                    </a:p>
                  </a:txBody>
                  <a:tcPr anchor="ctr"/>
                </a:tc>
                <a:tc>
                  <a:txBody>
                    <a:bodyPr/>
                    <a:lstStyle/>
                    <a:p>
                      <a:pPr algn="ctr"/>
                      <a:r>
                        <a:rPr lang="de-CH" sz="1300">
                          <a:latin typeface="Arial" panose="020B0604020202020204" pitchFamily="34" charset="0"/>
                          <a:cs typeface="Arial" panose="020B0604020202020204" pitchFamily="34" charset="0"/>
                        </a:rPr>
                        <a:t>10</a:t>
                      </a:r>
                      <a:r>
                        <a:rPr lang="de-CH" sz="1300" baseline="30000">
                          <a:latin typeface="Arial" panose="020B0604020202020204" pitchFamily="34" charset="0"/>
                          <a:cs typeface="Arial" panose="020B0604020202020204" pitchFamily="34" charset="0"/>
                        </a:rPr>
                        <a:t>-9</a:t>
                      </a:r>
                      <a:r>
                        <a:rPr lang="de-CH" sz="1300">
                          <a:latin typeface="Arial" panose="020B0604020202020204" pitchFamily="34" charset="0"/>
                          <a:cs typeface="Arial" panose="020B0604020202020204" pitchFamily="34" charset="0"/>
                        </a:rPr>
                        <a:t> disease incidences</a:t>
                      </a:r>
                    </a:p>
                  </a:txBody>
                  <a:tcPr anchor="ctr"/>
                </a:tc>
                <a:tc>
                  <a:txBody>
                    <a:bodyPr/>
                    <a:lstStyle/>
                    <a:p>
                      <a:pPr algn="ctr" fontAlgn="b"/>
                      <a:r>
                        <a:rPr lang="de-CH" sz="1300" b="0" i="0" u="none" strike="noStrike">
                          <a:solidFill>
                            <a:schemeClr val="tx1"/>
                          </a:solidFill>
                          <a:effectLst/>
                          <a:latin typeface="Arial" panose="020B0604020202020204" pitchFamily="34" charset="0"/>
                          <a:cs typeface="Arial" panose="020B0604020202020204" pitchFamily="34" charset="0"/>
                        </a:rPr>
                        <a:t>3.85 </a:t>
                      </a:r>
                    </a:p>
                  </a:txBody>
                  <a:tcPr marL="0" marR="0" marT="0" marB="0" anchor="ctr"/>
                </a:tc>
                <a:tc>
                  <a:txBody>
                    <a:bodyPr/>
                    <a:lstStyle/>
                    <a:p>
                      <a:pPr algn="ctr" fontAlgn="b"/>
                      <a:r>
                        <a:rPr lang="de-CH" sz="1300" b="0" i="0" u="none" strike="noStrike">
                          <a:solidFill>
                            <a:schemeClr val="tx1"/>
                          </a:solidFill>
                          <a:effectLst/>
                          <a:latin typeface="Arial" panose="020B0604020202020204" pitchFamily="34" charset="0"/>
                          <a:cs typeface="Arial" panose="020B0604020202020204" pitchFamily="34" charset="0"/>
                        </a:rPr>
                        <a:t>3.88 </a:t>
                      </a:r>
                    </a:p>
                  </a:txBody>
                  <a:tcPr marL="0" marR="0" marT="0" marB="0" anchor="ctr"/>
                </a:tc>
                <a:tc>
                  <a:txBody>
                    <a:bodyPr/>
                    <a:lstStyle/>
                    <a:p>
                      <a:pPr algn="ctr" fontAlgn="b"/>
                      <a:r>
                        <a:rPr lang="de-CH" sz="1300" b="0" i="0" u="none" strike="noStrike">
                          <a:solidFill>
                            <a:schemeClr val="tx1"/>
                          </a:solidFill>
                          <a:effectLst/>
                          <a:latin typeface="Arial" panose="020B0604020202020204" pitchFamily="34" charset="0"/>
                          <a:cs typeface="Arial" panose="020B0604020202020204" pitchFamily="34" charset="0"/>
                        </a:rPr>
                        <a:t>1.19 </a:t>
                      </a:r>
                    </a:p>
                  </a:txBody>
                  <a:tcPr marL="0" marR="0" marT="0" marB="0" anchor="ctr"/>
                </a:tc>
                <a:tc>
                  <a:txBody>
                    <a:bodyPr/>
                    <a:lstStyle/>
                    <a:p>
                      <a:pPr algn="ctr" fontAlgn="b"/>
                      <a:r>
                        <a:rPr lang="de-CH" sz="1300" b="0" i="0" u="none" strike="noStrike">
                          <a:solidFill>
                            <a:schemeClr val="tx1"/>
                          </a:solidFill>
                          <a:effectLst/>
                          <a:latin typeface="Arial" panose="020B0604020202020204" pitchFamily="34" charset="0"/>
                          <a:cs typeface="Arial" panose="020B0604020202020204" pitchFamily="34" charset="0"/>
                        </a:rPr>
                        <a:t>0.94 </a:t>
                      </a:r>
                    </a:p>
                  </a:txBody>
                  <a:tcPr marL="0" marR="0" marT="0" marB="0" anchor="ctr"/>
                </a:tc>
                <a:extLst>
                  <a:ext uri="{0D108BD9-81ED-4DB2-BD59-A6C34878D82A}">
                    <a16:rowId xmlns:a16="http://schemas.microsoft.com/office/drawing/2014/main" val="2490292572"/>
                  </a:ext>
                </a:extLst>
              </a:tr>
              <a:tr h="370463">
                <a:tc>
                  <a:txBody>
                    <a:bodyPr/>
                    <a:lstStyle/>
                    <a:p>
                      <a:r>
                        <a:rPr lang="en-US" sz="1300">
                          <a:latin typeface="Arial" panose="020B0604020202020204" pitchFamily="34" charset="0"/>
                          <a:cs typeface="Arial" panose="020B0604020202020204" pitchFamily="34" charset="0"/>
                        </a:rPr>
                        <a:t>acidification</a:t>
                      </a:r>
                    </a:p>
                  </a:txBody>
                  <a:tcPr anchor="ctr"/>
                </a:tc>
                <a:tc>
                  <a:txBody>
                    <a:bodyPr/>
                    <a:lstStyle/>
                    <a:p>
                      <a:pPr algn="ctr"/>
                      <a:r>
                        <a:rPr lang="de-DE" sz="1300">
                          <a:latin typeface="Arial" panose="020B0604020202020204" pitchFamily="34" charset="0"/>
                          <a:cs typeface="Arial" panose="020B0604020202020204" pitchFamily="34" charset="0"/>
                        </a:rPr>
                        <a:t>mmol H+ eq</a:t>
                      </a:r>
                      <a:endParaRPr lang="de-CH" sz="1300">
                        <a:latin typeface="Arial" panose="020B0604020202020204" pitchFamily="34" charset="0"/>
                        <a:cs typeface="Arial" panose="020B0604020202020204" pitchFamily="34" charset="0"/>
                      </a:endParaRPr>
                    </a:p>
                  </a:txBody>
                  <a:tcPr anchor="ctr"/>
                </a:tc>
                <a:tc>
                  <a:txBody>
                    <a:bodyPr/>
                    <a:lstStyle/>
                    <a:p>
                      <a:pPr algn="ctr" fontAlgn="b"/>
                      <a:r>
                        <a:rPr lang="de-CH" sz="1300" b="0" i="0" u="none" strike="noStrike">
                          <a:solidFill>
                            <a:schemeClr val="tx1"/>
                          </a:solidFill>
                          <a:effectLst/>
                          <a:latin typeface="Arial" panose="020B0604020202020204" pitchFamily="34" charset="0"/>
                          <a:cs typeface="Arial" panose="020B0604020202020204" pitchFamily="34" charset="0"/>
                        </a:rPr>
                        <a:t>0.36 </a:t>
                      </a:r>
                    </a:p>
                  </a:txBody>
                  <a:tcPr marL="0" marR="0" marT="0" marB="0" anchor="ctr"/>
                </a:tc>
                <a:tc>
                  <a:txBody>
                    <a:bodyPr/>
                    <a:lstStyle/>
                    <a:p>
                      <a:pPr algn="ctr" fontAlgn="b"/>
                      <a:r>
                        <a:rPr lang="de-CH" sz="1300" b="0" i="0" u="none" strike="noStrike">
                          <a:solidFill>
                            <a:schemeClr val="tx1"/>
                          </a:solidFill>
                          <a:effectLst/>
                          <a:latin typeface="Arial" panose="020B0604020202020204" pitchFamily="34" charset="0"/>
                          <a:cs typeface="Arial" panose="020B0604020202020204" pitchFamily="34" charset="0"/>
                        </a:rPr>
                        <a:t>0.37 </a:t>
                      </a:r>
                    </a:p>
                  </a:txBody>
                  <a:tcPr marL="0" marR="0" marT="0" marB="0" anchor="ctr"/>
                </a:tc>
                <a:tc>
                  <a:txBody>
                    <a:bodyPr/>
                    <a:lstStyle/>
                    <a:p>
                      <a:pPr algn="ctr" fontAlgn="b"/>
                      <a:r>
                        <a:rPr lang="de-CH" sz="1300" b="0" i="0" u="none" strike="noStrike">
                          <a:solidFill>
                            <a:schemeClr val="tx1"/>
                          </a:solidFill>
                          <a:effectLst/>
                          <a:latin typeface="Arial" panose="020B0604020202020204" pitchFamily="34" charset="0"/>
                          <a:cs typeface="Arial" panose="020B0604020202020204" pitchFamily="34" charset="0"/>
                        </a:rPr>
                        <a:t>0.21 </a:t>
                      </a:r>
                    </a:p>
                  </a:txBody>
                  <a:tcPr marL="0" marR="0" marT="0" marB="0" anchor="ctr"/>
                </a:tc>
                <a:tc>
                  <a:txBody>
                    <a:bodyPr/>
                    <a:lstStyle/>
                    <a:p>
                      <a:pPr algn="ctr" fontAlgn="b"/>
                      <a:r>
                        <a:rPr lang="de-CH" sz="1300" b="0" i="0" u="none" strike="noStrike">
                          <a:solidFill>
                            <a:schemeClr val="tx1"/>
                          </a:solidFill>
                          <a:effectLst/>
                          <a:latin typeface="Arial" panose="020B0604020202020204" pitchFamily="34" charset="0"/>
                          <a:cs typeface="Arial" panose="020B0604020202020204" pitchFamily="34" charset="0"/>
                        </a:rPr>
                        <a:t>0.18 </a:t>
                      </a:r>
                    </a:p>
                  </a:txBody>
                  <a:tcPr marL="0" marR="0" marT="0" marB="0" anchor="ctr"/>
                </a:tc>
                <a:extLst>
                  <a:ext uri="{0D108BD9-81ED-4DB2-BD59-A6C34878D82A}">
                    <a16:rowId xmlns:a16="http://schemas.microsoft.com/office/drawing/2014/main" val="659919495"/>
                  </a:ext>
                </a:extLst>
              </a:tr>
              <a:tr h="370463">
                <a:tc>
                  <a:txBody>
                    <a:bodyPr/>
                    <a:lstStyle/>
                    <a:p>
                      <a:pPr marL="0" marR="0" lvl="0" indent="0" algn="l" defTabSz="685749" rtl="0" eaLnBrk="1" fontAlgn="auto" latinLnBrk="0" hangingPunct="1">
                        <a:lnSpc>
                          <a:spcPct val="100000"/>
                        </a:lnSpc>
                        <a:spcBef>
                          <a:spcPts val="0"/>
                        </a:spcBef>
                        <a:spcAft>
                          <a:spcPts val="0"/>
                        </a:spcAft>
                        <a:buClrTx/>
                        <a:buSzTx/>
                        <a:buFontTx/>
                        <a:buNone/>
                        <a:tabLst/>
                        <a:defRPr/>
                      </a:pPr>
                      <a:r>
                        <a:rPr lang="en-US" sz="1300">
                          <a:latin typeface="Arial" panose="020B0604020202020204" pitchFamily="34" charset="0"/>
                          <a:cs typeface="Arial" panose="020B0604020202020204" pitchFamily="34" charset="0"/>
                        </a:rPr>
                        <a:t>water scarcity</a:t>
                      </a:r>
                    </a:p>
                  </a:txBody>
                  <a:tcPr anchor="ctr"/>
                </a:tc>
                <a:tc>
                  <a:txBody>
                    <a:bodyPr/>
                    <a:lstStyle/>
                    <a:p>
                      <a:pPr algn="ctr"/>
                      <a:r>
                        <a:rPr lang="de-DE" sz="1300">
                          <a:latin typeface="Arial" panose="020B0604020202020204" pitchFamily="34" charset="0"/>
                          <a:cs typeface="Arial" panose="020B0604020202020204" pitchFamily="34" charset="0"/>
                        </a:rPr>
                        <a:t>l water eq</a:t>
                      </a:r>
                      <a:endParaRPr lang="de-CH" sz="1300" baseline="30000">
                        <a:latin typeface="Arial" panose="020B0604020202020204" pitchFamily="34" charset="0"/>
                        <a:cs typeface="Arial" panose="020B0604020202020204" pitchFamily="34" charset="0"/>
                      </a:endParaRPr>
                    </a:p>
                  </a:txBody>
                  <a:tcPr anchor="ctr"/>
                </a:tc>
                <a:tc>
                  <a:txBody>
                    <a:bodyPr/>
                    <a:lstStyle/>
                    <a:p>
                      <a:pPr algn="ctr" fontAlgn="b"/>
                      <a:r>
                        <a:rPr lang="de-CH" sz="1300" b="0" i="0" u="none" strike="noStrike">
                          <a:solidFill>
                            <a:schemeClr val="tx1"/>
                          </a:solidFill>
                          <a:effectLst/>
                          <a:latin typeface="Arial" panose="020B0604020202020204" pitchFamily="34" charset="0"/>
                          <a:cs typeface="Arial" panose="020B0604020202020204" pitchFamily="34" charset="0"/>
                        </a:rPr>
                        <a:t>4.49 </a:t>
                      </a:r>
                    </a:p>
                  </a:txBody>
                  <a:tcPr marL="0" marR="0" marT="0" marB="0" anchor="ctr"/>
                </a:tc>
                <a:tc>
                  <a:txBody>
                    <a:bodyPr/>
                    <a:lstStyle/>
                    <a:p>
                      <a:pPr algn="ctr" fontAlgn="b"/>
                      <a:r>
                        <a:rPr lang="de-CH" sz="1300" b="0" i="0" u="none" strike="noStrike">
                          <a:solidFill>
                            <a:schemeClr val="tx1"/>
                          </a:solidFill>
                          <a:effectLst/>
                          <a:latin typeface="Arial" panose="020B0604020202020204" pitchFamily="34" charset="0"/>
                          <a:cs typeface="Arial" panose="020B0604020202020204" pitchFamily="34" charset="0"/>
                        </a:rPr>
                        <a:t>3.90 </a:t>
                      </a:r>
                    </a:p>
                  </a:txBody>
                  <a:tcPr marL="0" marR="0" marT="0" marB="0" anchor="ctr"/>
                </a:tc>
                <a:tc>
                  <a:txBody>
                    <a:bodyPr/>
                    <a:lstStyle/>
                    <a:p>
                      <a:pPr algn="ctr" fontAlgn="b"/>
                      <a:r>
                        <a:rPr lang="de-CH" sz="1300" b="0" i="0" u="none" strike="noStrike">
                          <a:solidFill>
                            <a:schemeClr val="tx1"/>
                          </a:solidFill>
                          <a:effectLst/>
                          <a:latin typeface="Arial" panose="020B0604020202020204" pitchFamily="34" charset="0"/>
                          <a:cs typeface="Arial" panose="020B0604020202020204" pitchFamily="34" charset="0"/>
                        </a:rPr>
                        <a:t>3.13 </a:t>
                      </a:r>
                    </a:p>
                  </a:txBody>
                  <a:tcPr marL="0" marR="0" marT="0" marB="0" anchor="ctr"/>
                </a:tc>
                <a:tc>
                  <a:txBody>
                    <a:bodyPr/>
                    <a:lstStyle/>
                    <a:p>
                      <a:pPr algn="ctr" fontAlgn="b"/>
                      <a:r>
                        <a:rPr lang="de-CH" sz="1300" b="0" i="0" u="none" strike="noStrike">
                          <a:solidFill>
                            <a:schemeClr val="tx1"/>
                          </a:solidFill>
                          <a:effectLst/>
                          <a:latin typeface="Arial" panose="020B0604020202020204" pitchFamily="34" charset="0"/>
                          <a:cs typeface="Arial" panose="020B0604020202020204" pitchFamily="34" charset="0"/>
                        </a:rPr>
                        <a:t>2.09 </a:t>
                      </a:r>
                    </a:p>
                  </a:txBody>
                  <a:tcPr marL="0" marR="0" marT="0" marB="0" anchor="ctr"/>
                </a:tc>
                <a:extLst>
                  <a:ext uri="{0D108BD9-81ED-4DB2-BD59-A6C34878D82A}">
                    <a16:rowId xmlns:a16="http://schemas.microsoft.com/office/drawing/2014/main" val="1820853756"/>
                  </a:ext>
                </a:extLst>
              </a:tr>
              <a:tr h="370463">
                <a:tc>
                  <a:txBody>
                    <a:bodyPr/>
                    <a:lstStyle/>
                    <a:p>
                      <a:pPr marL="0" marR="0" lvl="0" indent="0" algn="l" defTabSz="685749" rtl="0" eaLnBrk="1" fontAlgn="auto" latinLnBrk="0" hangingPunct="1">
                        <a:lnSpc>
                          <a:spcPct val="100000"/>
                        </a:lnSpc>
                        <a:spcBef>
                          <a:spcPts val="0"/>
                        </a:spcBef>
                        <a:spcAft>
                          <a:spcPts val="0"/>
                        </a:spcAft>
                        <a:buClrTx/>
                        <a:buSzTx/>
                        <a:buFontTx/>
                        <a:buNone/>
                        <a:tabLst/>
                        <a:defRPr/>
                      </a:pPr>
                      <a:r>
                        <a:rPr lang="en-US" sz="1300">
                          <a:latin typeface="Arial" panose="020B0604020202020204" pitchFamily="34" charset="0"/>
                          <a:cs typeface="Arial" panose="020B0604020202020204" pitchFamily="34" charset="0"/>
                        </a:rPr>
                        <a:t>module efficiency</a:t>
                      </a:r>
                    </a:p>
                  </a:txBody>
                  <a:tcPr anchor="ctr"/>
                </a:tc>
                <a:tc>
                  <a:txBody>
                    <a:bodyPr/>
                    <a:lstStyle/>
                    <a:p>
                      <a:pPr marL="0" marR="0" lvl="0" indent="0" algn="ctr" defTabSz="685749" rtl="0" eaLnBrk="1" fontAlgn="auto" latinLnBrk="0" hangingPunct="1">
                        <a:lnSpc>
                          <a:spcPct val="100000"/>
                        </a:lnSpc>
                        <a:spcBef>
                          <a:spcPts val="0"/>
                        </a:spcBef>
                        <a:spcAft>
                          <a:spcPts val="0"/>
                        </a:spcAft>
                        <a:buClrTx/>
                        <a:buSzTx/>
                        <a:buFontTx/>
                        <a:buNone/>
                        <a:tabLst/>
                        <a:defRPr/>
                      </a:pPr>
                      <a:r>
                        <a:rPr lang="de-DE" sz="1300">
                          <a:latin typeface="Arial" panose="020B0604020202020204" pitchFamily="34" charset="0"/>
                          <a:cs typeface="Arial" panose="020B0604020202020204" pitchFamily="34" charset="0"/>
                        </a:rPr>
                        <a:t>%</a:t>
                      </a:r>
                      <a:endParaRPr lang="de-CH" sz="1300">
                        <a:latin typeface="Arial" panose="020B0604020202020204" pitchFamily="34" charset="0"/>
                        <a:cs typeface="Arial" panose="020B0604020202020204" pitchFamily="34" charset="0"/>
                      </a:endParaRPr>
                    </a:p>
                  </a:txBody>
                  <a:tcPr anchor="ctr"/>
                </a:tc>
                <a:tc>
                  <a:txBody>
                    <a:bodyPr/>
                    <a:lstStyle/>
                    <a:p>
                      <a:pPr algn="ctr"/>
                      <a:r>
                        <a:rPr lang="de-DE" sz="1300">
                          <a:latin typeface="Arial" panose="020B0604020202020204" pitchFamily="34" charset="0"/>
                          <a:cs typeface="Arial" panose="020B0604020202020204" pitchFamily="34" charset="0"/>
                        </a:rPr>
                        <a:t>20.0</a:t>
                      </a:r>
                      <a:endParaRPr lang="de-CH" sz="1300">
                        <a:latin typeface="Arial" panose="020B0604020202020204" pitchFamily="34" charset="0"/>
                        <a:cs typeface="Arial" panose="020B0604020202020204" pitchFamily="34" charset="0"/>
                      </a:endParaRPr>
                    </a:p>
                  </a:txBody>
                  <a:tcPr marL="36000" anchor="ctr"/>
                </a:tc>
                <a:tc>
                  <a:txBody>
                    <a:bodyPr/>
                    <a:lstStyle/>
                    <a:p>
                      <a:pPr algn="ctr"/>
                      <a:r>
                        <a:rPr lang="de-DE" sz="1300">
                          <a:latin typeface="Arial" panose="020B0604020202020204" pitchFamily="34" charset="0"/>
                          <a:cs typeface="Arial" panose="020B0604020202020204" pitchFamily="34" charset="0"/>
                        </a:rPr>
                        <a:t>18.0</a:t>
                      </a:r>
                      <a:endParaRPr lang="de-CH" sz="1300">
                        <a:latin typeface="Arial" panose="020B0604020202020204" pitchFamily="34" charset="0"/>
                        <a:cs typeface="Arial" panose="020B0604020202020204" pitchFamily="34" charset="0"/>
                      </a:endParaRPr>
                    </a:p>
                  </a:txBody>
                  <a:tcPr marL="36000" anchor="ctr"/>
                </a:tc>
                <a:tc>
                  <a:txBody>
                    <a:bodyPr/>
                    <a:lstStyle/>
                    <a:p>
                      <a:pPr algn="ctr"/>
                      <a:r>
                        <a:rPr lang="de-DE" sz="1300">
                          <a:latin typeface="Arial" panose="020B0604020202020204" pitchFamily="34" charset="0"/>
                          <a:cs typeface="Arial" panose="020B0604020202020204" pitchFamily="34" charset="0"/>
                        </a:rPr>
                        <a:t>17.0</a:t>
                      </a:r>
                      <a:endParaRPr lang="de-CH" sz="1300">
                        <a:latin typeface="Arial" panose="020B0604020202020204" pitchFamily="34" charset="0"/>
                        <a:cs typeface="Arial" panose="020B0604020202020204" pitchFamily="34" charset="0"/>
                      </a:endParaRPr>
                    </a:p>
                  </a:txBody>
                  <a:tcPr marL="3600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de-DE" sz="1300">
                          <a:latin typeface="Arial" panose="020B0604020202020204" pitchFamily="34" charset="0"/>
                          <a:cs typeface="Arial" panose="020B0604020202020204" pitchFamily="34" charset="0"/>
                        </a:rPr>
                        <a:t>18.2</a:t>
                      </a:r>
                      <a:endParaRPr lang="de-CH" sz="1300">
                        <a:latin typeface="Arial" panose="020B0604020202020204" pitchFamily="34" charset="0"/>
                        <a:cs typeface="Arial" panose="020B0604020202020204" pitchFamily="34" charset="0"/>
                      </a:endParaRPr>
                    </a:p>
                  </a:txBody>
                  <a:tcPr marL="36000" anchor="ctr"/>
                </a:tc>
                <a:extLst>
                  <a:ext uri="{0D108BD9-81ED-4DB2-BD59-A6C34878D82A}">
                    <a16:rowId xmlns:a16="http://schemas.microsoft.com/office/drawing/2014/main" val="3436984726"/>
                  </a:ext>
                </a:extLst>
              </a:tr>
              <a:tr h="370463">
                <a:tc>
                  <a:txBody>
                    <a:bodyPr/>
                    <a:lstStyle/>
                    <a:p>
                      <a:pPr marL="0" marR="0" lvl="0" indent="0" algn="l" defTabSz="685749" rtl="0" eaLnBrk="1" fontAlgn="auto" latinLnBrk="0" hangingPunct="1">
                        <a:lnSpc>
                          <a:spcPct val="100000"/>
                        </a:lnSpc>
                        <a:spcBef>
                          <a:spcPts val="0"/>
                        </a:spcBef>
                        <a:spcAft>
                          <a:spcPts val="0"/>
                        </a:spcAft>
                        <a:buClrTx/>
                        <a:buSzTx/>
                        <a:buFontTx/>
                        <a:buNone/>
                        <a:tabLst/>
                        <a:defRPr/>
                      </a:pPr>
                      <a:r>
                        <a:rPr lang="en-US" sz="1300">
                          <a:latin typeface="Arial" panose="020B0604020202020204" pitchFamily="34" charset="0"/>
                          <a:cs typeface="Arial" panose="020B0604020202020204" pitchFamily="34" charset="0"/>
                        </a:rPr>
                        <a:t>Data</a:t>
                      </a:r>
                    </a:p>
                  </a:txBody>
                  <a:tcPr anchor="ctr"/>
                </a:tc>
                <a:tc>
                  <a:txBody>
                    <a:bodyPr/>
                    <a:lstStyle/>
                    <a:p>
                      <a:pPr marL="0" marR="0" lvl="0" indent="0" algn="ctr" defTabSz="685749" rtl="0" eaLnBrk="1" fontAlgn="auto" latinLnBrk="0" hangingPunct="1">
                        <a:lnSpc>
                          <a:spcPct val="100000"/>
                        </a:lnSpc>
                        <a:spcBef>
                          <a:spcPts val="0"/>
                        </a:spcBef>
                        <a:spcAft>
                          <a:spcPts val="0"/>
                        </a:spcAft>
                        <a:buClrTx/>
                        <a:buSzTx/>
                        <a:buFontTx/>
                        <a:buNone/>
                        <a:tabLst/>
                        <a:defRPr/>
                      </a:pPr>
                      <a:endParaRPr lang="de-CH" sz="1300">
                        <a:latin typeface="Arial" panose="020B0604020202020204" pitchFamily="34" charset="0"/>
                        <a:cs typeface="Arial" panose="020B0604020202020204" pitchFamily="34" charset="0"/>
                      </a:endParaRPr>
                    </a:p>
                  </a:txBody>
                  <a:tcPr anchor="ctr"/>
                </a:tc>
                <a:tc gridSpan="2">
                  <a:txBody>
                    <a:bodyPr/>
                    <a:lstStyle/>
                    <a:p>
                      <a:pPr algn="ctr">
                        <a:lnSpc>
                          <a:spcPct val="100000"/>
                        </a:lnSpc>
                        <a:spcAft>
                          <a:spcPts val="600"/>
                        </a:spcAft>
                      </a:pPr>
                      <a:r>
                        <a:rPr lang="de-DE" sz="1300">
                          <a:effectLst/>
                          <a:latin typeface="Arial" panose="020B0604020202020204" pitchFamily="34" charset="0"/>
                          <a:ea typeface="Times New Roman"/>
                          <a:cs typeface="Arial" panose="020B0604020202020204" pitchFamily="34" charset="0"/>
                        </a:rPr>
                        <a:t>2019-2021</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endParaRPr lang="en-AU"/>
                    </a:p>
                  </a:txBody>
                  <a:tcPr/>
                </a:tc>
                <a:tc>
                  <a:txBody>
                    <a:bodyPr/>
                    <a:lstStyle/>
                    <a:p>
                      <a:pPr algn="ctr">
                        <a:lnSpc>
                          <a:spcPct val="100000"/>
                        </a:lnSpc>
                        <a:spcAft>
                          <a:spcPts val="600"/>
                        </a:spcAft>
                      </a:pPr>
                      <a:r>
                        <a:rPr lang="de-DE" sz="1300">
                          <a:effectLst/>
                          <a:latin typeface="Arial" panose="020B0604020202020204" pitchFamily="34" charset="0"/>
                          <a:ea typeface="Times New Roman"/>
                          <a:cs typeface="Arial" panose="020B0604020202020204" pitchFamily="34" charset="0"/>
                        </a:rPr>
                        <a:t>2010/2020</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00000"/>
                        </a:lnSpc>
                        <a:spcAft>
                          <a:spcPts val="600"/>
                        </a:spcAft>
                      </a:pPr>
                      <a:r>
                        <a:rPr lang="de-DE" sz="1300">
                          <a:effectLst/>
                          <a:latin typeface="Arial" panose="020B0604020202020204" pitchFamily="34" charset="0"/>
                          <a:ea typeface="Times New Roman"/>
                          <a:cs typeface="Arial" panose="020B0604020202020204" pitchFamily="34" charset="0"/>
                        </a:rPr>
                        <a:t>2019-2020</a:t>
                      </a:r>
                      <a:endParaRPr lang="de-CH" sz="1300">
                        <a:effectLst/>
                        <a:latin typeface="Arial" panose="020B0604020202020204" pitchFamily="34" charset="0"/>
                        <a:ea typeface="Times New Roman"/>
                        <a:cs typeface="Arial" panose="020B0604020202020204" pitchFamily="34" charset="0"/>
                      </a:endParaRPr>
                    </a:p>
                  </a:txBody>
                  <a:tcPr marL="68580" marR="68580" marT="0" marB="0" anchor="ctr"/>
                </a:tc>
                <a:extLst>
                  <a:ext uri="{0D108BD9-81ED-4DB2-BD59-A6C34878D82A}">
                    <a16:rowId xmlns:a16="http://schemas.microsoft.com/office/drawing/2014/main" val="1049061008"/>
                  </a:ext>
                </a:extLst>
              </a:tr>
            </a:tbl>
          </a:graphicData>
        </a:graphic>
      </p:graphicFrame>
      <p:sp>
        <p:nvSpPr>
          <p:cNvPr id="4" name="Textfeld 3">
            <a:extLst>
              <a:ext uri="{FF2B5EF4-FFF2-40B4-BE49-F238E27FC236}">
                <a16:creationId xmlns:a16="http://schemas.microsoft.com/office/drawing/2014/main" id="{B522FC3B-1F62-45F5-9E95-337626ED7312}"/>
              </a:ext>
            </a:extLst>
          </p:cNvPr>
          <p:cNvSpPr txBox="1"/>
          <p:nvPr/>
        </p:nvSpPr>
        <p:spPr>
          <a:xfrm>
            <a:off x="443998" y="4605524"/>
            <a:ext cx="7744271" cy="553998"/>
          </a:xfrm>
          <a:prstGeom prst="rect">
            <a:avLst/>
          </a:prstGeom>
          <a:noFill/>
        </p:spPr>
        <p:txBody>
          <a:bodyPr wrap="square" rtlCol="0">
            <a:spAutoFit/>
          </a:bodyPr>
          <a:lstStyle/>
          <a:p>
            <a:r>
              <a:rPr lang="en-US" sz="1000">
                <a:latin typeface="Arial" panose="020B0604020202020204" pitchFamily="34" charset="0"/>
                <a:cs typeface="Arial" panose="020B0604020202020204" pitchFamily="34" charset="0"/>
              </a:rPr>
              <a:t>1 kWh AC electricity. Annual irradiation: 1’331 kWh/m</a:t>
            </a:r>
            <a:r>
              <a:rPr lang="en-US" sz="1000" baseline="30000">
                <a:latin typeface="Arial" panose="020B0604020202020204" pitchFamily="34" charset="0"/>
                <a:cs typeface="Arial" panose="020B0604020202020204" pitchFamily="34" charset="0"/>
              </a:rPr>
              <a:t>2</a:t>
            </a:r>
            <a:r>
              <a:rPr lang="en-US" sz="1000">
                <a:latin typeface="Arial" panose="020B0604020202020204" pitchFamily="34" charset="0"/>
                <a:cs typeface="Arial" panose="020B0604020202020204" pitchFamily="34" charset="0"/>
              </a:rPr>
              <a:t>. Annual yield (Europe): 975 kWh/kW</a:t>
            </a:r>
            <a:r>
              <a:rPr lang="en-US" sz="1000" baseline="-25000">
                <a:latin typeface="Arial" panose="020B0604020202020204" pitchFamily="34" charset="0"/>
                <a:cs typeface="Arial" panose="020B0604020202020204" pitchFamily="34" charset="0"/>
              </a:rPr>
              <a:t>p</a:t>
            </a:r>
            <a:r>
              <a:rPr lang="en-US" sz="1000">
                <a:latin typeface="Arial" panose="020B0604020202020204" pitchFamily="34" charset="0"/>
                <a:cs typeface="Arial" panose="020B0604020202020204" pitchFamily="34" charset="0"/>
              </a:rPr>
              <a:t>, including degradation (linear, 0.7%/a). To adjust results for a degradation rate of 0.5 %/year multiply results by 0.968; while for a degradation rate of 0.9 %/year, multiply results by a factor of 1.053. Service life: 30 years (Panel), 15 years (inverter)</a:t>
            </a:r>
            <a:endParaRPr lang="en-US" sz="1000" baseline="-25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8024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D5F0D586-07D7-4B44-AF27-8C1983BEB976}"/>
              </a:ext>
            </a:extLst>
          </p:cNvPr>
          <p:cNvSpPr>
            <a:spLocks noGrp="1"/>
          </p:cNvSpPr>
          <p:nvPr>
            <p:ph type="body" sz="quarter" idx="12"/>
          </p:nvPr>
        </p:nvSpPr>
        <p:spPr>
          <a:xfrm>
            <a:off x="250828" y="218815"/>
            <a:ext cx="7289701" cy="434767"/>
          </a:xfrm>
        </p:spPr>
        <p:txBody>
          <a:bodyPr/>
          <a:lstStyle/>
          <a:p>
            <a:r>
              <a:rPr lang="de-CH"/>
              <a:t>Environmental Impacts of 2021 Systems Relative to 2018 Systems</a:t>
            </a:r>
            <a:endParaRPr lang="en-US"/>
          </a:p>
        </p:txBody>
      </p:sp>
      <p:graphicFrame>
        <p:nvGraphicFramePr>
          <p:cNvPr id="3" name="Tabelle 10">
            <a:extLst>
              <a:ext uri="{FF2B5EF4-FFF2-40B4-BE49-F238E27FC236}">
                <a16:creationId xmlns:a16="http://schemas.microsoft.com/office/drawing/2014/main" id="{DEE08A97-272D-410E-81C6-815CCFBCC0A7}"/>
              </a:ext>
            </a:extLst>
          </p:cNvPr>
          <p:cNvGraphicFramePr>
            <a:graphicFrameLocks noGrp="1"/>
          </p:cNvGraphicFramePr>
          <p:nvPr>
            <p:extLst>
              <p:ext uri="{D42A27DB-BD31-4B8C-83A1-F6EECF244321}">
                <p14:modId xmlns:p14="http://schemas.microsoft.com/office/powerpoint/2010/main" val="2289918645"/>
              </p:ext>
            </p:extLst>
          </p:nvPr>
        </p:nvGraphicFramePr>
        <p:xfrm>
          <a:off x="526446" y="889005"/>
          <a:ext cx="6361535" cy="3528000"/>
        </p:xfrm>
        <a:graphic>
          <a:graphicData uri="http://schemas.openxmlformats.org/drawingml/2006/table">
            <a:tbl>
              <a:tblPr firstRow="1" bandRow="1">
                <a:tableStyleId>{5C22544A-7EE6-4342-B048-85BDC9FD1C3A}</a:tableStyleId>
              </a:tblPr>
              <a:tblGrid>
                <a:gridCol w="1854740">
                  <a:extLst>
                    <a:ext uri="{9D8B030D-6E8A-4147-A177-3AD203B41FA5}">
                      <a16:colId xmlns:a16="http://schemas.microsoft.com/office/drawing/2014/main" val="1496722076"/>
                    </a:ext>
                  </a:extLst>
                </a:gridCol>
                <a:gridCol w="1141632">
                  <a:extLst>
                    <a:ext uri="{9D8B030D-6E8A-4147-A177-3AD203B41FA5}">
                      <a16:colId xmlns:a16="http://schemas.microsoft.com/office/drawing/2014/main" val="1988222225"/>
                    </a:ext>
                  </a:extLst>
                </a:gridCol>
                <a:gridCol w="1201370">
                  <a:extLst>
                    <a:ext uri="{9D8B030D-6E8A-4147-A177-3AD203B41FA5}">
                      <a16:colId xmlns:a16="http://schemas.microsoft.com/office/drawing/2014/main" val="3517797911"/>
                    </a:ext>
                  </a:extLst>
                </a:gridCol>
                <a:gridCol w="1088534">
                  <a:extLst>
                    <a:ext uri="{9D8B030D-6E8A-4147-A177-3AD203B41FA5}">
                      <a16:colId xmlns:a16="http://schemas.microsoft.com/office/drawing/2014/main" val="1399634002"/>
                    </a:ext>
                  </a:extLst>
                </a:gridCol>
                <a:gridCol w="1075259">
                  <a:extLst>
                    <a:ext uri="{9D8B030D-6E8A-4147-A177-3AD203B41FA5}">
                      <a16:colId xmlns:a16="http://schemas.microsoft.com/office/drawing/2014/main" val="2108195072"/>
                    </a:ext>
                  </a:extLst>
                </a:gridCol>
              </a:tblGrid>
              <a:tr h="37046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de-CH" sz="1300">
                        <a:latin typeface="Arial" panose="020B0604020202020204" pitchFamily="34" charset="0"/>
                        <a:cs typeface="Arial" panose="020B0604020202020204" pitchFamily="34" charset="0"/>
                      </a:endParaRPr>
                    </a:p>
                  </a:txBody>
                  <a:tcPr/>
                </a:tc>
                <a:tc>
                  <a:txBody>
                    <a:bodyPr/>
                    <a:lstStyle/>
                    <a:p>
                      <a:pPr algn="ctr"/>
                      <a:r>
                        <a:rPr lang="de-CH" sz="1300">
                          <a:latin typeface="Arial" panose="020B0604020202020204" pitchFamily="34" charset="0"/>
                          <a:cs typeface="Arial" panose="020B0604020202020204" pitchFamily="34" charset="0"/>
                        </a:rPr>
                        <a:t>Mono-Si</a:t>
                      </a:r>
                    </a:p>
                  </a:txBody>
                  <a:tcPr/>
                </a:tc>
                <a:tc>
                  <a:txBody>
                    <a:bodyPr/>
                    <a:lstStyle/>
                    <a:p>
                      <a:pPr algn="ctr"/>
                      <a:r>
                        <a:rPr lang="de-CH" sz="1300">
                          <a:latin typeface="Arial" panose="020B0604020202020204" pitchFamily="34" charset="0"/>
                          <a:cs typeface="Arial" panose="020B0604020202020204" pitchFamily="34" charset="0"/>
                        </a:rPr>
                        <a:t>Multi-Si</a:t>
                      </a:r>
                    </a:p>
                  </a:txBody>
                  <a:tcPr/>
                </a:tc>
                <a:tc>
                  <a:txBody>
                    <a:bodyPr/>
                    <a:lstStyle/>
                    <a:p>
                      <a:pPr algn="ctr"/>
                      <a:r>
                        <a:rPr lang="de-CH" sz="1300">
                          <a:latin typeface="Arial" panose="020B0604020202020204" pitchFamily="34" charset="0"/>
                          <a:cs typeface="Arial" panose="020B0604020202020204" pitchFamily="34" charset="0"/>
                        </a:rPr>
                        <a:t>CIS</a:t>
                      </a:r>
                    </a:p>
                  </a:txBody>
                  <a:tcPr/>
                </a:tc>
                <a:tc>
                  <a:txBody>
                    <a:bodyPr/>
                    <a:lstStyle/>
                    <a:p>
                      <a:pPr algn="ctr"/>
                      <a:r>
                        <a:rPr lang="de-CH" sz="1300">
                          <a:latin typeface="Arial" panose="020B0604020202020204" pitchFamily="34" charset="0"/>
                          <a:cs typeface="Arial" panose="020B0604020202020204" pitchFamily="34" charset="0"/>
                        </a:rPr>
                        <a:t>CdTe</a:t>
                      </a:r>
                    </a:p>
                  </a:txBody>
                  <a:tcPr/>
                </a:tc>
                <a:extLst>
                  <a:ext uri="{0D108BD9-81ED-4DB2-BD59-A6C34878D82A}">
                    <a16:rowId xmlns:a16="http://schemas.microsoft.com/office/drawing/2014/main" val="375569647"/>
                  </a:ext>
                </a:extLst>
              </a:tr>
              <a:tr h="511537">
                <a:tc>
                  <a:txBody>
                    <a:bodyPr/>
                    <a:lstStyle/>
                    <a:p>
                      <a:r>
                        <a:rPr lang="de-DE" sz="1300">
                          <a:latin typeface="Arial" panose="020B0604020202020204" pitchFamily="34" charset="0"/>
                          <a:cs typeface="Arial" panose="020B0604020202020204" pitchFamily="34" charset="0"/>
                        </a:rPr>
                        <a:t>Greenhouse gas emissions</a:t>
                      </a:r>
                      <a:endParaRPr lang="de-CH" sz="1300">
                        <a:latin typeface="Arial" panose="020B0604020202020204" pitchFamily="34" charset="0"/>
                        <a:cs typeface="Arial" panose="020B0604020202020204" pitchFamily="34" charset="0"/>
                      </a:endParaRPr>
                    </a:p>
                  </a:txBody>
                  <a:tcPr/>
                </a:tc>
                <a:tc>
                  <a:txBody>
                    <a:bodyPr/>
                    <a:lstStyle/>
                    <a:p>
                      <a:pPr algn="ctr" fontAlgn="b"/>
                      <a:r>
                        <a:rPr lang="de-CH" sz="1400" b="0" i="0" u="none" strike="noStrike">
                          <a:solidFill>
                            <a:schemeClr val="tx1"/>
                          </a:solidFill>
                          <a:effectLst/>
                          <a:latin typeface="Arial" panose="020B0604020202020204" pitchFamily="34" charset="0"/>
                          <a:cs typeface="Arial" panose="020B0604020202020204" pitchFamily="34" charset="0"/>
                        </a:rPr>
                        <a:t>101%</a:t>
                      </a:r>
                    </a:p>
                  </a:txBody>
                  <a:tcPr marL="0" marR="0" marT="0" marB="0" anchor="ctr"/>
                </a:tc>
                <a:tc>
                  <a:txBody>
                    <a:bodyPr/>
                    <a:lstStyle/>
                    <a:p>
                      <a:pPr algn="ctr" fontAlgn="b"/>
                      <a:r>
                        <a:rPr lang="de-CH" sz="1400" b="0" i="0" u="none" strike="noStrike">
                          <a:solidFill>
                            <a:schemeClr val="tx1"/>
                          </a:solidFill>
                          <a:effectLst/>
                          <a:latin typeface="Arial" panose="020B0604020202020204" pitchFamily="34" charset="0"/>
                          <a:cs typeface="Arial" panose="020B0604020202020204" pitchFamily="34" charset="0"/>
                        </a:rPr>
                        <a:t>104%</a:t>
                      </a:r>
                    </a:p>
                  </a:txBody>
                  <a:tcPr marL="0" marR="0" marT="0" marB="0" anchor="ctr"/>
                </a:tc>
                <a:tc>
                  <a:txBody>
                    <a:bodyPr/>
                    <a:lstStyle/>
                    <a:p>
                      <a:pPr algn="ctr" fontAlgn="b"/>
                      <a:r>
                        <a:rPr lang="de-CH" sz="1400" b="0" i="0" u="none" strike="noStrike">
                          <a:solidFill>
                            <a:schemeClr val="tx1"/>
                          </a:solidFill>
                          <a:effectLst/>
                          <a:latin typeface="Arial" panose="020B0604020202020204" pitchFamily="34" charset="0"/>
                          <a:cs typeface="Arial" panose="020B0604020202020204" pitchFamily="34" charset="0"/>
                        </a:rPr>
                        <a:t>97%</a:t>
                      </a:r>
                    </a:p>
                  </a:txBody>
                  <a:tcPr marL="0" marR="0" marT="0" marB="0" anchor="ctr"/>
                </a:tc>
                <a:tc>
                  <a:txBody>
                    <a:bodyPr/>
                    <a:lstStyle/>
                    <a:p>
                      <a:pPr algn="ctr" fontAlgn="b"/>
                      <a:r>
                        <a:rPr lang="de-CH" sz="1400" b="0" i="0" u="none" strike="noStrike">
                          <a:solidFill>
                            <a:schemeClr val="tx1"/>
                          </a:solidFill>
                          <a:effectLst/>
                          <a:latin typeface="Arial" panose="020B0604020202020204" pitchFamily="34" charset="0"/>
                          <a:cs typeface="Arial" panose="020B0604020202020204" pitchFamily="34" charset="0"/>
                        </a:rPr>
                        <a:t>96%</a:t>
                      </a:r>
                    </a:p>
                  </a:txBody>
                  <a:tcPr marL="0" marR="0" marT="0" marB="0" anchor="ctr"/>
                </a:tc>
                <a:extLst>
                  <a:ext uri="{0D108BD9-81ED-4DB2-BD59-A6C34878D82A}">
                    <a16:rowId xmlns:a16="http://schemas.microsoft.com/office/drawing/2014/main" val="208447504"/>
                  </a:ext>
                </a:extLst>
              </a:tr>
              <a:tr h="511537">
                <a:tc>
                  <a:txBody>
                    <a:bodyPr/>
                    <a:lstStyle/>
                    <a:p>
                      <a:r>
                        <a:rPr lang="en-US" sz="1300">
                          <a:latin typeface="Arial" panose="020B0604020202020204" pitchFamily="34" charset="0"/>
                          <a:cs typeface="Arial" panose="020B0604020202020204" pitchFamily="34" charset="0"/>
                        </a:rPr>
                        <a:t>Resource use, fossil fuels</a:t>
                      </a:r>
                    </a:p>
                  </a:txBody>
                  <a:tcPr/>
                </a:tc>
                <a:tc>
                  <a:txBody>
                    <a:bodyPr/>
                    <a:lstStyle/>
                    <a:p>
                      <a:pPr algn="ctr" fontAlgn="b"/>
                      <a:r>
                        <a:rPr lang="de-CH" sz="1400" b="0" i="0" u="none" strike="noStrike">
                          <a:solidFill>
                            <a:schemeClr val="tx1"/>
                          </a:solidFill>
                          <a:effectLst/>
                          <a:latin typeface="Arial" panose="020B0604020202020204" pitchFamily="34" charset="0"/>
                          <a:cs typeface="Arial" panose="020B0604020202020204" pitchFamily="34" charset="0"/>
                        </a:rPr>
                        <a:t>95%</a:t>
                      </a:r>
                    </a:p>
                  </a:txBody>
                  <a:tcPr marL="0" marR="0" marT="0" marB="0" anchor="ctr"/>
                </a:tc>
                <a:tc>
                  <a:txBody>
                    <a:bodyPr/>
                    <a:lstStyle/>
                    <a:p>
                      <a:pPr algn="ctr" fontAlgn="b"/>
                      <a:r>
                        <a:rPr lang="de-CH" sz="1400" b="0" i="0" u="none" strike="noStrike">
                          <a:solidFill>
                            <a:schemeClr val="tx1"/>
                          </a:solidFill>
                          <a:effectLst/>
                          <a:latin typeface="Arial" panose="020B0604020202020204" pitchFamily="34" charset="0"/>
                          <a:cs typeface="Arial" panose="020B0604020202020204" pitchFamily="34" charset="0"/>
                        </a:rPr>
                        <a:t>97%</a:t>
                      </a:r>
                    </a:p>
                  </a:txBody>
                  <a:tcPr marL="0" marR="0" marT="0" marB="0" anchor="ctr"/>
                </a:tc>
                <a:tc>
                  <a:txBody>
                    <a:bodyPr/>
                    <a:lstStyle/>
                    <a:p>
                      <a:pPr algn="ctr" fontAlgn="b"/>
                      <a:r>
                        <a:rPr lang="de-CH" sz="1400" b="0" i="0" u="none" strike="noStrike">
                          <a:solidFill>
                            <a:schemeClr val="tx1"/>
                          </a:solidFill>
                          <a:effectLst/>
                          <a:latin typeface="Arial" panose="020B0604020202020204" pitchFamily="34" charset="0"/>
                          <a:cs typeface="Arial" panose="020B0604020202020204" pitchFamily="34" charset="0"/>
                        </a:rPr>
                        <a:t>94%</a:t>
                      </a:r>
                    </a:p>
                  </a:txBody>
                  <a:tcPr marL="0" marR="0" marT="0" marB="0" anchor="ctr"/>
                </a:tc>
                <a:tc>
                  <a:txBody>
                    <a:bodyPr/>
                    <a:lstStyle/>
                    <a:p>
                      <a:pPr algn="ctr" fontAlgn="b"/>
                      <a:r>
                        <a:rPr lang="de-CH" sz="1400" b="0" i="0" u="none" strike="noStrike">
                          <a:solidFill>
                            <a:schemeClr val="tx1"/>
                          </a:solidFill>
                          <a:effectLst/>
                          <a:latin typeface="Arial" panose="020B0604020202020204" pitchFamily="34" charset="0"/>
                          <a:cs typeface="Arial" panose="020B0604020202020204" pitchFamily="34" charset="0"/>
                        </a:rPr>
                        <a:t>92%</a:t>
                      </a:r>
                    </a:p>
                  </a:txBody>
                  <a:tcPr marL="0" marR="0" marT="0" marB="0" anchor="ctr"/>
                </a:tc>
                <a:extLst>
                  <a:ext uri="{0D108BD9-81ED-4DB2-BD59-A6C34878D82A}">
                    <a16:rowId xmlns:a16="http://schemas.microsoft.com/office/drawing/2014/main" val="1887009301"/>
                  </a:ext>
                </a:extLst>
              </a:tr>
              <a:tr h="511537">
                <a:tc>
                  <a:txBody>
                    <a:bodyPr/>
                    <a:lstStyle/>
                    <a:p>
                      <a:r>
                        <a:rPr lang="en-US" sz="1300">
                          <a:latin typeface="Arial" panose="020B0604020202020204" pitchFamily="34" charset="0"/>
                          <a:cs typeface="Arial" panose="020B0604020202020204" pitchFamily="34" charset="0"/>
                        </a:rPr>
                        <a:t>resource use, minerals and metals</a:t>
                      </a:r>
                    </a:p>
                  </a:txBody>
                  <a:tcPr/>
                </a:tc>
                <a:tc>
                  <a:txBody>
                    <a:bodyPr/>
                    <a:lstStyle/>
                    <a:p>
                      <a:pPr algn="ctr" fontAlgn="b"/>
                      <a:r>
                        <a:rPr lang="de-CH" sz="1400" b="0" i="0" u="none" strike="noStrike">
                          <a:solidFill>
                            <a:schemeClr val="tx1"/>
                          </a:solidFill>
                          <a:effectLst/>
                          <a:latin typeface="Arial" panose="020B0604020202020204" pitchFamily="34" charset="0"/>
                          <a:cs typeface="Arial" panose="020B0604020202020204" pitchFamily="34" charset="0"/>
                        </a:rPr>
                        <a:t>99%</a:t>
                      </a:r>
                    </a:p>
                  </a:txBody>
                  <a:tcPr marL="0" marR="0" marT="0" marB="0" anchor="ctr"/>
                </a:tc>
                <a:tc>
                  <a:txBody>
                    <a:bodyPr/>
                    <a:lstStyle/>
                    <a:p>
                      <a:pPr algn="ctr" fontAlgn="b"/>
                      <a:r>
                        <a:rPr lang="de-CH" sz="1400" b="0" i="0" u="none" strike="noStrike">
                          <a:solidFill>
                            <a:schemeClr val="tx1"/>
                          </a:solidFill>
                          <a:effectLst/>
                          <a:latin typeface="Arial" panose="020B0604020202020204" pitchFamily="34" charset="0"/>
                          <a:cs typeface="Arial" panose="020B0604020202020204" pitchFamily="34" charset="0"/>
                        </a:rPr>
                        <a:t>99%</a:t>
                      </a:r>
                    </a:p>
                  </a:txBody>
                  <a:tcPr marL="0" marR="0" marT="0" marB="0" anchor="ctr"/>
                </a:tc>
                <a:tc>
                  <a:txBody>
                    <a:bodyPr/>
                    <a:lstStyle/>
                    <a:p>
                      <a:pPr algn="ctr" fontAlgn="b"/>
                      <a:r>
                        <a:rPr lang="de-CH" sz="1400" b="0" i="0" u="none" strike="noStrike">
                          <a:solidFill>
                            <a:schemeClr val="tx1"/>
                          </a:solidFill>
                          <a:effectLst/>
                          <a:latin typeface="Arial" panose="020B0604020202020204" pitchFamily="34" charset="0"/>
                          <a:cs typeface="Arial" panose="020B0604020202020204" pitchFamily="34" charset="0"/>
                        </a:rPr>
                        <a:t>100%</a:t>
                      </a:r>
                    </a:p>
                  </a:txBody>
                  <a:tcPr marL="0" marR="0" marT="0" marB="0" anchor="ctr"/>
                </a:tc>
                <a:tc>
                  <a:txBody>
                    <a:bodyPr/>
                    <a:lstStyle/>
                    <a:p>
                      <a:pPr algn="ctr" fontAlgn="b"/>
                      <a:r>
                        <a:rPr lang="de-CH" sz="1400" b="0" i="0" u="none" strike="noStrike">
                          <a:solidFill>
                            <a:schemeClr val="tx1"/>
                          </a:solidFill>
                          <a:effectLst/>
                          <a:latin typeface="Arial" panose="020B0604020202020204" pitchFamily="34" charset="0"/>
                          <a:cs typeface="Arial" panose="020B0604020202020204" pitchFamily="34" charset="0"/>
                        </a:rPr>
                        <a:t>99%</a:t>
                      </a:r>
                    </a:p>
                  </a:txBody>
                  <a:tcPr marL="0" marR="0" marT="0" marB="0" anchor="ctr"/>
                </a:tc>
                <a:extLst>
                  <a:ext uri="{0D108BD9-81ED-4DB2-BD59-A6C34878D82A}">
                    <a16:rowId xmlns:a16="http://schemas.microsoft.com/office/drawing/2014/main" val="4056843403"/>
                  </a:ext>
                </a:extLst>
              </a:tr>
              <a:tr h="511537">
                <a:tc>
                  <a:txBody>
                    <a:bodyPr/>
                    <a:lstStyle/>
                    <a:p>
                      <a:r>
                        <a:rPr lang="en-US" sz="1300">
                          <a:latin typeface="Arial" panose="020B0604020202020204" pitchFamily="34" charset="0"/>
                          <a:cs typeface="Arial" panose="020B0604020202020204" pitchFamily="34" charset="0"/>
                        </a:rPr>
                        <a:t>particulate matter</a:t>
                      </a:r>
                    </a:p>
                  </a:txBody>
                  <a:tcPr anchor="ctr"/>
                </a:tc>
                <a:tc>
                  <a:txBody>
                    <a:bodyPr/>
                    <a:lstStyle/>
                    <a:p>
                      <a:pPr algn="ctr" fontAlgn="b"/>
                      <a:r>
                        <a:rPr lang="de-CH" sz="1400" b="0" i="0" u="none" strike="noStrike">
                          <a:solidFill>
                            <a:schemeClr val="tx1"/>
                          </a:solidFill>
                          <a:effectLst/>
                          <a:latin typeface="Arial" panose="020B0604020202020204" pitchFamily="34" charset="0"/>
                          <a:cs typeface="Arial" panose="020B0604020202020204" pitchFamily="34" charset="0"/>
                        </a:rPr>
                        <a:t>106%</a:t>
                      </a:r>
                    </a:p>
                  </a:txBody>
                  <a:tcPr marL="0" marR="0" marT="0" marB="0" anchor="ctr"/>
                </a:tc>
                <a:tc>
                  <a:txBody>
                    <a:bodyPr/>
                    <a:lstStyle/>
                    <a:p>
                      <a:pPr algn="ctr" fontAlgn="b"/>
                      <a:r>
                        <a:rPr lang="de-CH" sz="1400" b="0" i="0" u="none" strike="noStrike">
                          <a:solidFill>
                            <a:schemeClr val="tx1"/>
                          </a:solidFill>
                          <a:effectLst/>
                          <a:latin typeface="Arial" panose="020B0604020202020204" pitchFamily="34" charset="0"/>
                          <a:cs typeface="Arial" panose="020B0604020202020204" pitchFamily="34" charset="0"/>
                        </a:rPr>
                        <a:t>110%</a:t>
                      </a:r>
                    </a:p>
                  </a:txBody>
                  <a:tcPr marL="0" marR="0" marT="0" marB="0" anchor="ctr"/>
                </a:tc>
                <a:tc>
                  <a:txBody>
                    <a:bodyPr/>
                    <a:lstStyle/>
                    <a:p>
                      <a:pPr algn="ctr" fontAlgn="b"/>
                      <a:r>
                        <a:rPr lang="de-CH" sz="1400" b="0" i="0" u="none" strike="noStrike">
                          <a:solidFill>
                            <a:schemeClr val="tx1"/>
                          </a:solidFill>
                          <a:effectLst/>
                          <a:latin typeface="Arial" panose="020B0604020202020204" pitchFamily="34" charset="0"/>
                          <a:cs typeface="Arial" panose="020B0604020202020204" pitchFamily="34" charset="0"/>
                        </a:rPr>
                        <a:t>86%</a:t>
                      </a:r>
                    </a:p>
                  </a:txBody>
                  <a:tcPr marL="0" marR="0" marT="0" marB="0" anchor="ctr"/>
                </a:tc>
                <a:tc>
                  <a:txBody>
                    <a:bodyPr/>
                    <a:lstStyle/>
                    <a:p>
                      <a:pPr algn="ctr" fontAlgn="b"/>
                      <a:r>
                        <a:rPr lang="de-CH" sz="1400" b="0" i="0" u="none" strike="noStrike">
                          <a:solidFill>
                            <a:schemeClr val="tx1"/>
                          </a:solidFill>
                          <a:effectLst/>
                          <a:latin typeface="Arial" panose="020B0604020202020204" pitchFamily="34" charset="0"/>
                          <a:cs typeface="Arial" panose="020B0604020202020204" pitchFamily="34" charset="0"/>
                        </a:rPr>
                        <a:t>87%</a:t>
                      </a:r>
                    </a:p>
                  </a:txBody>
                  <a:tcPr marL="0" marR="0" marT="0" marB="0" anchor="ctr"/>
                </a:tc>
                <a:extLst>
                  <a:ext uri="{0D108BD9-81ED-4DB2-BD59-A6C34878D82A}">
                    <a16:rowId xmlns:a16="http://schemas.microsoft.com/office/drawing/2014/main" val="2490292572"/>
                  </a:ext>
                </a:extLst>
              </a:tr>
              <a:tr h="370463">
                <a:tc>
                  <a:txBody>
                    <a:bodyPr/>
                    <a:lstStyle/>
                    <a:p>
                      <a:r>
                        <a:rPr lang="en-US" sz="1300">
                          <a:latin typeface="Arial" panose="020B0604020202020204" pitchFamily="34" charset="0"/>
                          <a:cs typeface="Arial" panose="020B0604020202020204" pitchFamily="34" charset="0"/>
                        </a:rPr>
                        <a:t>acidification</a:t>
                      </a:r>
                    </a:p>
                  </a:txBody>
                  <a:tcPr anchor="ctr"/>
                </a:tc>
                <a:tc>
                  <a:txBody>
                    <a:bodyPr/>
                    <a:lstStyle/>
                    <a:p>
                      <a:pPr algn="ctr" fontAlgn="b"/>
                      <a:r>
                        <a:rPr lang="de-CH" sz="1400" b="0" i="0" u="none" strike="noStrike">
                          <a:solidFill>
                            <a:schemeClr val="tx1"/>
                          </a:solidFill>
                          <a:effectLst/>
                          <a:latin typeface="Arial" panose="020B0604020202020204" pitchFamily="34" charset="0"/>
                          <a:cs typeface="Arial" panose="020B0604020202020204" pitchFamily="34" charset="0"/>
                        </a:rPr>
                        <a:t>101%</a:t>
                      </a:r>
                    </a:p>
                  </a:txBody>
                  <a:tcPr marL="0" marR="0" marT="0" marB="0" anchor="ctr"/>
                </a:tc>
                <a:tc>
                  <a:txBody>
                    <a:bodyPr/>
                    <a:lstStyle/>
                    <a:p>
                      <a:pPr algn="ctr" fontAlgn="b"/>
                      <a:r>
                        <a:rPr lang="de-CH" sz="1400" b="0" i="0" u="none" strike="noStrike">
                          <a:solidFill>
                            <a:schemeClr val="tx1"/>
                          </a:solidFill>
                          <a:effectLst/>
                          <a:latin typeface="Arial" panose="020B0604020202020204" pitchFamily="34" charset="0"/>
                          <a:cs typeface="Arial" panose="020B0604020202020204" pitchFamily="34" charset="0"/>
                        </a:rPr>
                        <a:t>103%</a:t>
                      </a:r>
                    </a:p>
                  </a:txBody>
                  <a:tcPr marL="0" marR="0" marT="0" marB="0" anchor="ctr"/>
                </a:tc>
                <a:tc>
                  <a:txBody>
                    <a:bodyPr/>
                    <a:lstStyle/>
                    <a:p>
                      <a:pPr algn="ctr" fontAlgn="b"/>
                      <a:r>
                        <a:rPr lang="de-CH" sz="1400" b="0" i="0" u="none" strike="noStrike">
                          <a:solidFill>
                            <a:schemeClr val="tx1"/>
                          </a:solidFill>
                          <a:effectLst/>
                          <a:latin typeface="Arial" panose="020B0604020202020204" pitchFamily="34" charset="0"/>
                          <a:cs typeface="Arial" panose="020B0604020202020204" pitchFamily="34" charset="0"/>
                        </a:rPr>
                        <a:t>93%</a:t>
                      </a:r>
                    </a:p>
                  </a:txBody>
                  <a:tcPr marL="0" marR="0" marT="0" marB="0" anchor="ctr"/>
                </a:tc>
                <a:tc>
                  <a:txBody>
                    <a:bodyPr/>
                    <a:lstStyle/>
                    <a:p>
                      <a:pPr algn="ctr" fontAlgn="b"/>
                      <a:r>
                        <a:rPr lang="de-CH" sz="1400" b="0" i="0" u="none" strike="noStrike">
                          <a:solidFill>
                            <a:schemeClr val="tx1"/>
                          </a:solidFill>
                          <a:effectLst/>
                          <a:latin typeface="Arial" panose="020B0604020202020204" pitchFamily="34" charset="0"/>
                          <a:cs typeface="Arial" panose="020B0604020202020204" pitchFamily="34" charset="0"/>
                        </a:rPr>
                        <a:t>93%</a:t>
                      </a:r>
                    </a:p>
                  </a:txBody>
                  <a:tcPr marL="0" marR="0" marT="0" marB="0" anchor="ctr"/>
                </a:tc>
                <a:extLst>
                  <a:ext uri="{0D108BD9-81ED-4DB2-BD59-A6C34878D82A}">
                    <a16:rowId xmlns:a16="http://schemas.microsoft.com/office/drawing/2014/main" val="659919495"/>
                  </a:ext>
                </a:extLst>
              </a:tr>
              <a:tr h="370463">
                <a:tc>
                  <a:txBody>
                    <a:bodyPr/>
                    <a:lstStyle/>
                    <a:p>
                      <a:pPr marL="0" marR="0" lvl="0" indent="0" algn="l" defTabSz="685749" rtl="0" eaLnBrk="1" fontAlgn="auto" latinLnBrk="0" hangingPunct="1">
                        <a:lnSpc>
                          <a:spcPct val="100000"/>
                        </a:lnSpc>
                        <a:spcBef>
                          <a:spcPts val="0"/>
                        </a:spcBef>
                        <a:spcAft>
                          <a:spcPts val="0"/>
                        </a:spcAft>
                        <a:buClrTx/>
                        <a:buSzTx/>
                        <a:buFontTx/>
                        <a:buNone/>
                        <a:tabLst/>
                        <a:defRPr/>
                      </a:pPr>
                      <a:r>
                        <a:rPr lang="en-US" sz="1300">
                          <a:latin typeface="Arial" panose="020B0604020202020204" pitchFamily="34" charset="0"/>
                          <a:cs typeface="Arial" panose="020B0604020202020204" pitchFamily="34" charset="0"/>
                        </a:rPr>
                        <a:t>water scarcity</a:t>
                      </a:r>
                    </a:p>
                  </a:txBody>
                  <a:tcPr anchor="ctr"/>
                </a:tc>
                <a:tc>
                  <a:txBody>
                    <a:bodyPr/>
                    <a:lstStyle/>
                    <a:p>
                      <a:pPr algn="ctr" fontAlgn="b"/>
                      <a:r>
                        <a:rPr lang="de-CH" sz="1400" b="0" i="0" u="none" strike="noStrike">
                          <a:solidFill>
                            <a:schemeClr val="tx1"/>
                          </a:solidFill>
                          <a:effectLst/>
                          <a:latin typeface="Arial" panose="020B0604020202020204" pitchFamily="34" charset="0"/>
                          <a:cs typeface="Arial" panose="020B0604020202020204" pitchFamily="34" charset="0"/>
                        </a:rPr>
                        <a:t>100%</a:t>
                      </a:r>
                    </a:p>
                  </a:txBody>
                  <a:tcPr marL="0" marR="0" marT="0" marB="0" anchor="ctr"/>
                </a:tc>
                <a:tc>
                  <a:txBody>
                    <a:bodyPr/>
                    <a:lstStyle/>
                    <a:p>
                      <a:pPr algn="ctr" fontAlgn="b"/>
                      <a:r>
                        <a:rPr lang="de-CH" sz="1400" b="0" i="0" u="none" strike="noStrike">
                          <a:solidFill>
                            <a:schemeClr val="tx1"/>
                          </a:solidFill>
                          <a:effectLst/>
                          <a:latin typeface="Arial" panose="020B0604020202020204" pitchFamily="34" charset="0"/>
                          <a:cs typeface="Arial" panose="020B0604020202020204" pitchFamily="34" charset="0"/>
                        </a:rPr>
                        <a:t>103%</a:t>
                      </a:r>
                    </a:p>
                  </a:txBody>
                  <a:tcPr marL="0" marR="0" marT="0" marB="0" anchor="ctr"/>
                </a:tc>
                <a:tc>
                  <a:txBody>
                    <a:bodyPr/>
                    <a:lstStyle/>
                    <a:p>
                      <a:pPr algn="ctr" fontAlgn="b"/>
                      <a:r>
                        <a:rPr lang="de-CH" sz="1400" b="0" i="0" u="none" strike="noStrike">
                          <a:solidFill>
                            <a:schemeClr val="tx1"/>
                          </a:solidFill>
                          <a:effectLst/>
                          <a:latin typeface="Arial" panose="020B0604020202020204" pitchFamily="34" charset="0"/>
                          <a:cs typeface="Arial" panose="020B0604020202020204" pitchFamily="34" charset="0"/>
                        </a:rPr>
                        <a:t>97%</a:t>
                      </a:r>
                    </a:p>
                  </a:txBody>
                  <a:tcPr marL="0" marR="0" marT="0" marB="0" anchor="ctr"/>
                </a:tc>
                <a:tc>
                  <a:txBody>
                    <a:bodyPr/>
                    <a:lstStyle/>
                    <a:p>
                      <a:pPr algn="ctr" fontAlgn="b"/>
                      <a:r>
                        <a:rPr lang="de-CH" sz="1400" b="0" i="0" u="none" strike="noStrike">
                          <a:solidFill>
                            <a:schemeClr val="tx1"/>
                          </a:solidFill>
                          <a:effectLst/>
                          <a:latin typeface="Arial" panose="020B0604020202020204" pitchFamily="34" charset="0"/>
                          <a:cs typeface="Arial" panose="020B0604020202020204" pitchFamily="34" charset="0"/>
                        </a:rPr>
                        <a:t>95%</a:t>
                      </a:r>
                    </a:p>
                  </a:txBody>
                  <a:tcPr marL="0" marR="0" marT="0" marB="0" anchor="ctr"/>
                </a:tc>
                <a:extLst>
                  <a:ext uri="{0D108BD9-81ED-4DB2-BD59-A6C34878D82A}">
                    <a16:rowId xmlns:a16="http://schemas.microsoft.com/office/drawing/2014/main" val="1820853756"/>
                  </a:ext>
                </a:extLst>
              </a:tr>
              <a:tr h="370463">
                <a:tc>
                  <a:txBody>
                    <a:bodyPr/>
                    <a:lstStyle/>
                    <a:p>
                      <a:pPr marL="0" marR="0" lvl="0" indent="0" algn="l" defTabSz="685749" rtl="0" eaLnBrk="1" fontAlgn="auto" latinLnBrk="0" hangingPunct="1">
                        <a:lnSpc>
                          <a:spcPct val="100000"/>
                        </a:lnSpc>
                        <a:spcBef>
                          <a:spcPts val="0"/>
                        </a:spcBef>
                        <a:spcAft>
                          <a:spcPts val="0"/>
                        </a:spcAft>
                        <a:buClrTx/>
                        <a:buSzTx/>
                        <a:buFontTx/>
                        <a:buNone/>
                        <a:tabLst/>
                        <a:defRPr/>
                      </a:pPr>
                      <a:r>
                        <a:rPr lang="en-US" sz="1300">
                          <a:latin typeface="Arial" panose="020B0604020202020204" pitchFamily="34" charset="0"/>
                          <a:cs typeface="Arial" panose="020B0604020202020204" pitchFamily="34" charset="0"/>
                        </a:rPr>
                        <a:t>module efficiency</a:t>
                      </a:r>
                    </a:p>
                  </a:txBody>
                  <a:tcPr anchor="ctr"/>
                </a:tc>
                <a:tc>
                  <a:txBody>
                    <a:bodyPr/>
                    <a:lstStyle/>
                    <a:p>
                      <a:pPr algn="ctr"/>
                      <a:r>
                        <a:rPr lang="de-DE" sz="1300">
                          <a:latin typeface="Arial" panose="020B0604020202020204" pitchFamily="34" charset="0"/>
                          <a:cs typeface="Arial" panose="020B0604020202020204" pitchFamily="34" charset="0"/>
                        </a:rPr>
                        <a:t>20.0% </a:t>
                      </a:r>
                      <a:r>
                        <a:rPr lang="de-DE" sz="1050">
                          <a:latin typeface="Arial" panose="020B0604020202020204" pitchFamily="34" charset="0"/>
                          <a:cs typeface="Arial" panose="020B0604020202020204" pitchFamily="34" charset="0"/>
                        </a:rPr>
                        <a:t>(19.5%)</a:t>
                      </a:r>
                      <a:endParaRPr lang="de-CH" sz="1300">
                        <a:latin typeface="Arial" panose="020B0604020202020204" pitchFamily="34" charset="0"/>
                        <a:cs typeface="Arial" panose="020B0604020202020204" pitchFamily="34" charset="0"/>
                      </a:endParaRPr>
                    </a:p>
                  </a:txBody>
                  <a:tcPr marL="36000" anchor="ctr"/>
                </a:tc>
                <a:tc>
                  <a:txBody>
                    <a:bodyPr/>
                    <a:lstStyle/>
                    <a:p>
                      <a:pPr algn="ctr"/>
                      <a:r>
                        <a:rPr lang="de-DE" sz="1300">
                          <a:latin typeface="Arial" panose="020B0604020202020204" pitchFamily="34" charset="0"/>
                          <a:cs typeface="Arial" panose="020B0604020202020204" pitchFamily="34" charset="0"/>
                        </a:rPr>
                        <a:t>18.0% </a:t>
                      </a:r>
                      <a:r>
                        <a:rPr lang="de-DE" sz="1050">
                          <a:latin typeface="Arial" panose="020B0604020202020204" pitchFamily="34" charset="0"/>
                          <a:cs typeface="Arial" panose="020B0604020202020204" pitchFamily="34" charset="0"/>
                        </a:rPr>
                        <a:t>(18.0%)</a:t>
                      </a:r>
                      <a:endParaRPr lang="de-CH" sz="1300">
                        <a:latin typeface="Arial" panose="020B0604020202020204" pitchFamily="34" charset="0"/>
                        <a:cs typeface="Arial" panose="020B0604020202020204" pitchFamily="34" charset="0"/>
                      </a:endParaRPr>
                    </a:p>
                  </a:txBody>
                  <a:tcPr marL="36000" anchor="ctr"/>
                </a:tc>
                <a:tc>
                  <a:txBody>
                    <a:bodyPr/>
                    <a:lstStyle/>
                    <a:p>
                      <a:pPr algn="ctr"/>
                      <a:r>
                        <a:rPr lang="de-DE" sz="1300">
                          <a:latin typeface="Arial" panose="020B0604020202020204" pitchFamily="34" charset="0"/>
                          <a:cs typeface="Arial" panose="020B0604020202020204" pitchFamily="34" charset="0"/>
                        </a:rPr>
                        <a:t>17.0% </a:t>
                      </a:r>
                      <a:r>
                        <a:rPr lang="de-DE" sz="1000">
                          <a:latin typeface="Arial" panose="020B0604020202020204" pitchFamily="34" charset="0"/>
                          <a:cs typeface="Arial" panose="020B0604020202020204" pitchFamily="34" charset="0"/>
                        </a:rPr>
                        <a:t>(16.0%)</a:t>
                      </a:r>
                      <a:endParaRPr lang="de-CH" sz="1300">
                        <a:latin typeface="Arial" panose="020B0604020202020204" pitchFamily="34" charset="0"/>
                        <a:cs typeface="Arial" panose="020B0604020202020204" pitchFamily="34" charset="0"/>
                      </a:endParaRPr>
                    </a:p>
                  </a:txBody>
                  <a:tcPr marL="3600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de-DE" sz="1300">
                          <a:latin typeface="Arial" panose="020B0604020202020204" pitchFamily="34" charset="0"/>
                          <a:cs typeface="Arial" panose="020B0604020202020204" pitchFamily="34" charset="0"/>
                        </a:rPr>
                        <a:t>18.2% </a:t>
                      </a:r>
                      <a:r>
                        <a:rPr lang="de-DE" sz="900">
                          <a:latin typeface="Arial" panose="020B0604020202020204" pitchFamily="34" charset="0"/>
                          <a:cs typeface="Arial" panose="020B0604020202020204" pitchFamily="34" charset="0"/>
                        </a:rPr>
                        <a:t>(18.0%)</a:t>
                      </a:r>
                      <a:endParaRPr lang="de-CH" sz="900">
                        <a:latin typeface="Arial" panose="020B0604020202020204" pitchFamily="34" charset="0"/>
                        <a:cs typeface="Arial" panose="020B0604020202020204" pitchFamily="34" charset="0"/>
                      </a:endParaRPr>
                    </a:p>
                  </a:txBody>
                  <a:tcPr marL="36000" anchor="ctr"/>
                </a:tc>
                <a:extLst>
                  <a:ext uri="{0D108BD9-81ED-4DB2-BD59-A6C34878D82A}">
                    <a16:rowId xmlns:a16="http://schemas.microsoft.com/office/drawing/2014/main" val="3436984726"/>
                  </a:ext>
                </a:extLst>
              </a:tr>
            </a:tbl>
          </a:graphicData>
        </a:graphic>
      </p:graphicFrame>
      <p:sp>
        <p:nvSpPr>
          <p:cNvPr id="4" name="Textfeld 3">
            <a:extLst>
              <a:ext uri="{FF2B5EF4-FFF2-40B4-BE49-F238E27FC236}">
                <a16:creationId xmlns:a16="http://schemas.microsoft.com/office/drawing/2014/main" id="{B522FC3B-1F62-45F5-9E95-337626ED7312}"/>
              </a:ext>
            </a:extLst>
          </p:cNvPr>
          <p:cNvSpPr txBox="1"/>
          <p:nvPr/>
        </p:nvSpPr>
        <p:spPr>
          <a:xfrm>
            <a:off x="465104" y="4417005"/>
            <a:ext cx="6861242" cy="553998"/>
          </a:xfrm>
          <a:prstGeom prst="rect">
            <a:avLst/>
          </a:prstGeom>
          <a:noFill/>
        </p:spPr>
        <p:txBody>
          <a:bodyPr wrap="square" rtlCol="0">
            <a:spAutoFit/>
          </a:bodyPr>
          <a:lstStyle/>
          <a:p>
            <a:r>
              <a:rPr lang="en-US" sz="1000">
                <a:latin typeface="Arial" panose="020B0604020202020204" pitchFamily="34" charset="0"/>
                <a:cs typeface="Arial" panose="020B0604020202020204" pitchFamily="34" charset="0"/>
              </a:rPr>
              <a:t>1 kWh AC electricity. Annual irradiation: 1’331 kWh/m</a:t>
            </a:r>
            <a:r>
              <a:rPr lang="en-US" sz="1000" baseline="30000">
                <a:latin typeface="Arial" panose="020B0604020202020204" pitchFamily="34" charset="0"/>
                <a:cs typeface="Arial" panose="020B0604020202020204" pitchFamily="34" charset="0"/>
              </a:rPr>
              <a:t>2</a:t>
            </a:r>
            <a:r>
              <a:rPr lang="en-US" sz="1000">
                <a:latin typeface="Arial" panose="020B0604020202020204" pitchFamily="34" charset="0"/>
                <a:cs typeface="Arial" panose="020B0604020202020204" pitchFamily="34" charset="0"/>
              </a:rPr>
              <a:t>. Annual yield (Europe): 975 kWh/kW</a:t>
            </a:r>
            <a:r>
              <a:rPr lang="en-US" sz="1000" baseline="-25000">
                <a:latin typeface="Arial" panose="020B0604020202020204" pitchFamily="34" charset="0"/>
                <a:cs typeface="Arial" panose="020B0604020202020204" pitchFamily="34" charset="0"/>
              </a:rPr>
              <a:t>p</a:t>
            </a:r>
            <a:r>
              <a:rPr lang="en-US" sz="1000">
                <a:latin typeface="Arial" panose="020B0604020202020204" pitchFamily="34" charset="0"/>
                <a:cs typeface="Arial" panose="020B0604020202020204" pitchFamily="34" charset="0"/>
              </a:rPr>
              <a:t>, including degradation (linear, 0.7%/a). Service life: 30 years (Panel), 15 years (inverter).</a:t>
            </a:r>
          </a:p>
          <a:p>
            <a:r>
              <a:rPr lang="en-US" sz="1000">
                <a:latin typeface="Arial" panose="020B0604020202020204" pitchFamily="34" charset="0"/>
                <a:cs typeface="Arial" panose="020B0604020202020204" pitchFamily="34" charset="0"/>
              </a:rPr>
              <a:t>Impacts of 2018 systems equal 100%; 2018 module efficiency in brackets.</a:t>
            </a:r>
            <a:endParaRPr lang="en-US" sz="1000" baseline="-25000">
              <a:latin typeface="Arial" panose="020B0604020202020204" pitchFamily="34" charset="0"/>
              <a:cs typeface="Arial" panose="020B0604020202020204" pitchFamily="34" charset="0"/>
            </a:endParaRPr>
          </a:p>
        </p:txBody>
      </p:sp>
      <p:sp>
        <p:nvSpPr>
          <p:cNvPr id="6" name="Textfeld 5">
            <a:extLst>
              <a:ext uri="{FF2B5EF4-FFF2-40B4-BE49-F238E27FC236}">
                <a16:creationId xmlns:a16="http://schemas.microsoft.com/office/drawing/2014/main" id="{75AECA76-28C9-6501-AD38-743023101628}"/>
              </a:ext>
            </a:extLst>
          </p:cNvPr>
          <p:cNvSpPr txBox="1"/>
          <p:nvPr/>
        </p:nvSpPr>
        <p:spPr>
          <a:xfrm>
            <a:off x="6887981" y="3647564"/>
            <a:ext cx="2169523" cy="769441"/>
          </a:xfrm>
          <a:prstGeom prst="rect">
            <a:avLst/>
          </a:prstGeom>
          <a:noFill/>
        </p:spPr>
        <p:txBody>
          <a:bodyPr wrap="square">
            <a:spAutoFit/>
          </a:bodyPr>
          <a:lstStyle/>
          <a:p>
            <a:r>
              <a:rPr lang="en-US" sz="1100">
                <a:effectLst/>
                <a:latin typeface="Calibri" panose="020F0502020204030204" pitchFamily="34" charset="0"/>
                <a:ea typeface="Calibri" panose="020F0502020204030204" pitchFamily="34" charset="0"/>
              </a:rPr>
              <a:t>values &gt;100 % indicate an increase in environmental impact relative to 2020; see slide 12 for discussion of reasons for these changes</a:t>
            </a:r>
            <a:endParaRPr lang="de-CH" sz="1100"/>
          </a:p>
        </p:txBody>
      </p:sp>
    </p:spTree>
    <p:extLst>
      <p:ext uri="{BB962C8B-B14F-4D97-AF65-F5344CB8AC3E}">
        <p14:creationId xmlns:p14="http://schemas.microsoft.com/office/powerpoint/2010/main" val="1344168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0106D9B7-2DDC-B240-758E-E71323BD7885}"/>
              </a:ext>
            </a:extLst>
          </p:cNvPr>
          <p:cNvPicPr>
            <a:picLocks noChangeAspect="1"/>
          </p:cNvPicPr>
          <p:nvPr/>
        </p:nvPicPr>
        <p:blipFill>
          <a:blip r:embed="rId2"/>
          <a:stretch>
            <a:fillRect/>
          </a:stretch>
        </p:blipFill>
        <p:spPr>
          <a:xfrm>
            <a:off x="1267262" y="683121"/>
            <a:ext cx="5937058" cy="3838884"/>
          </a:xfrm>
          <a:prstGeom prst="rect">
            <a:avLst/>
          </a:prstGeom>
        </p:spPr>
      </p:pic>
      <p:sp>
        <p:nvSpPr>
          <p:cNvPr id="2" name="Espace réservé du texte 1">
            <a:extLst>
              <a:ext uri="{FF2B5EF4-FFF2-40B4-BE49-F238E27FC236}">
                <a16:creationId xmlns:a16="http://schemas.microsoft.com/office/drawing/2014/main" id="{D5F0D586-07D7-4B44-AF27-8C1983BEB976}"/>
              </a:ext>
            </a:extLst>
          </p:cNvPr>
          <p:cNvSpPr>
            <a:spLocks noGrp="1"/>
          </p:cNvSpPr>
          <p:nvPr>
            <p:ph type="body" sz="quarter" idx="12"/>
          </p:nvPr>
        </p:nvSpPr>
        <p:spPr>
          <a:xfrm>
            <a:off x="250828" y="218815"/>
            <a:ext cx="7289701" cy="434767"/>
          </a:xfrm>
        </p:spPr>
        <p:txBody>
          <a:bodyPr/>
          <a:lstStyle/>
          <a:p>
            <a:r>
              <a:rPr lang="de-DE"/>
              <a:t>Greenhouse Gas Emissions 1 kWh PV-System 3kWp</a:t>
            </a:r>
            <a:r>
              <a:rPr lang="de-CH" sz="1400"/>
              <a:t> (2021 update)</a:t>
            </a:r>
            <a:endParaRPr lang="en-US"/>
          </a:p>
        </p:txBody>
      </p:sp>
      <p:sp>
        <p:nvSpPr>
          <p:cNvPr id="7" name="Textfeld 6">
            <a:extLst>
              <a:ext uri="{FF2B5EF4-FFF2-40B4-BE49-F238E27FC236}">
                <a16:creationId xmlns:a16="http://schemas.microsoft.com/office/drawing/2014/main" id="{EC7005B0-7091-4530-9AD3-9DB632718ABC}"/>
              </a:ext>
            </a:extLst>
          </p:cNvPr>
          <p:cNvSpPr txBox="1"/>
          <p:nvPr/>
        </p:nvSpPr>
        <p:spPr>
          <a:xfrm>
            <a:off x="2206052" y="1009110"/>
            <a:ext cx="723089" cy="292388"/>
          </a:xfrm>
          <a:prstGeom prst="rect">
            <a:avLst/>
          </a:prstGeom>
          <a:noFill/>
        </p:spPr>
        <p:txBody>
          <a:bodyPr wrap="square">
            <a:spAutoFit/>
          </a:bodyPr>
          <a:lstStyle/>
          <a:p>
            <a:pPr algn="ctr"/>
            <a:r>
              <a:rPr lang="en-US" sz="1300">
                <a:latin typeface="Arial" panose="020B0604020202020204" pitchFamily="34" charset="0"/>
                <a:cs typeface="Arial" panose="020B0604020202020204" pitchFamily="34" charset="0"/>
              </a:rPr>
              <a:t>20.0%</a:t>
            </a:r>
            <a:endParaRPr lang="de-CH" sz="1300">
              <a:latin typeface="Arial" panose="020B0604020202020204" pitchFamily="34" charset="0"/>
              <a:cs typeface="Arial" panose="020B0604020202020204" pitchFamily="34" charset="0"/>
            </a:endParaRPr>
          </a:p>
        </p:txBody>
      </p:sp>
      <p:sp>
        <p:nvSpPr>
          <p:cNvPr id="8" name="Textfeld 7">
            <a:extLst>
              <a:ext uri="{FF2B5EF4-FFF2-40B4-BE49-F238E27FC236}">
                <a16:creationId xmlns:a16="http://schemas.microsoft.com/office/drawing/2014/main" id="{9FEE6A99-B158-45D9-8B64-DC97CCDBE3F2}"/>
              </a:ext>
            </a:extLst>
          </p:cNvPr>
          <p:cNvSpPr txBox="1"/>
          <p:nvPr/>
        </p:nvSpPr>
        <p:spPr>
          <a:xfrm>
            <a:off x="3512702" y="1009109"/>
            <a:ext cx="723089" cy="292388"/>
          </a:xfrm>
          <a:prstGeom prst="rect">
            <a:avLst/>
          </a:prstGeom>
          <a:noFill/>
        </p:spPr>
        <p:txBody>
          <a:bodyPr wrap="square">
            <a:spAutoFit/>
          </a:bodyPr>
          <a:lstStyle/>
          <a:p>
            <a:pPr algn="ctr"/>
            <a:r>
              <a:rPr lang="en-US" sz="1300">
                <a:latin typeface="Arial" panose="020B0604020202020204" pitchFamily="34" charset="0"/>
                <a:cs typeface="Arial" panose="020B0604020202020204" pitchFamily="34" charset="0"/>
              </a:rPr>
              <a:t>18.0%</a:t>
            </a:r>
            <a:endParaRPr lang="de-CH" sz="1300">
              <a:latin typeface="Arial" panose="020B0604020202020204" pitchFamily="34" charset="0"/>
              <a:cs typeface="Arial" panose="020B0604020202020204" pitchFamily="34" charset="0"/>
            </a:endParaRPr>
          </a:p>
        </p:txBody>
      </p:sp>
      <p:sp>
        <p:nvSpPr>
          <p:cNvPr id="9" name="Textfeld 8">
            <a:extLst>
              <a:ext uri="{FF2B5EF4-FFF2-40B4-BE49-F238E27FC236}">
                <a16:creationId xmlns:a16="http://schemas.microsoft.com/office/drawing/2014/main" id="{97197369-B12A-4B4F-9D60-BAFFBAFC5AA5}"/>
              </a:ext>
            </a:extLst>
          </p:cNvPr>
          <p:cNvSpPr txBox="1"/>
          <p:nvPr/>
        </p:nvSpPr>
        <p:spPr>
          <a:xfrm>
            <a:off x="4822162" y="1009110"/>
            <a:ext cx="723089" cy="292388"/>
          </a:xfrm>
          <a:prstGeom prst="rect">
            <a:avLst/>
          </a:prstGeom>
          <a:noFill/>
        </p:spPr>
        <p:txBody>
          <a:bodyPr wrap="square">
            <a:spAutoFit/>
          </a:bodyPr>
          <a:lstStyle/>
          <a:p>
            <a:pPr algn="ctr"/>
            <a:r>
              <a:rPr lang="en-US" sz="1300">
                <a:latin typeface="Arial" panose="020B0604020202020204" pitchFamily="34" charset="0"/>
                <a:cs typeface="Arial" panose="020B0604020202020204" pitchFamily="34" charset="0"/>
              </a:rPr>
              <a:t>17.0%</a:t>
            </a:r>
            <a:endParaRPr lang="de-CH" sz="1300">
              <a:latin typeface="Arial" panose="020B0604020202020204" pitchFamily="34" charset="0"/>
              <a:cs typeface="Arial" panose="020B0604020202020204" pitchFamily="34" charset="0"/>
            </a:endParaRPr>
          </a:p>
        </p:txBody>
      </p:sp>
      <p:sp>
        <p:nvSpPr>
          <p:cNvPr id="10" name="Textfeld 9">
            <a:extLst>
              <a:ext uri="{FF2B5EF4-FFF2-40B4-BE49-F238E27FC236}">
                <a16:creationId xmlns:a16="http://schemas.microsoft.com/office/drawing/2014/main" id="{1B547EF3-1FDD-4D2A-82C7-47F646BEAA52}"/>
              </a:ext>
            </a:extLst>
          </p:cNvPr>
          <p:cNvSpPr txBox="1"/>
          <p:nvPr/>
        </p:nvSpPr>
        <p:spPr>
          <a:xfrm>
            <a:off x="6118652" y="1015286"/>
            <a:ext cx="723089" cy="292388"/>
          </a:xfrm>
          <a:prstGeom prst="rect">
            <a:avLst/>
          </a:prstGeom>
          <a:noFill/>
        </p:spPr>
        <p:txBody>
          <a:bodyPr wrap="square">
            <a:spAutoFit/>
          </a:bodyPr>
          <a:lstStyle/>
          <a:p>
            <a:pPr algn="ctr"/>
            <a:r>
              <a:rPr lang="en-US" sz="1300">
                <a:latin typeface="Arial" panose="020B0604020202020204" pitchFamily="34" charset="0"/>
                <a:cs typeface="Arial" panose="020B0604020202020204" pitchFamily="34" charset="0"/>
              </a:rPr>
              <a:t>18.2%</a:t>
            </a:r>
            <a:endParaRPr lang="de-CH" sz="1300">
              <a:latin typeface="Arial" panose="020B0604020202020204" pitchFamily="34" charset="0"/>
              <a:cs typeface="Arial" panose="020B0604020202020204" pitchFamily="34" charset="0"/>
            </a:endParaRPr>
          </a:p>
        </p:txBody>
      </p:sp>
      <p:sp>
        <p:nvSpPr>
          <p:cNvPr id="11" name="Textfeld 10">
            <a:extLst>
              <a:ext uri="{FF2B5EF4-FFF2-40B4-BE49-F238E27FC236}">
                <a16:creationId xmlns:a16="http://schemas.microsoft.com/office/drawing/2014/main" id="{316F6B4F-D617-453B-88F8-0E793C4F6204}"/>
              </a:ext>
            </a:extLst>
          </p:cNvPr>
          <p:cNvSpPr txBox="1"/>
          <p:nvPr/>
        </p:nvSpPr>
        <p:spPr>
          <a:xfrm>
            <a:off x="7298382" y="996138"/>
            <a:ext cx="1577237" cy="292388"/>
          </a:xfrm>
          <a:prstGeom prst="rect">
            <a:avLst/>
          </a:prstGeom>
          <a:noFill/>
        </p:spPr>
        <p:txBody>
          <a:bodyPr wrap="square">
            <a:spAutoFit/>
          </a:bodyPr>
          <a:lstStyle/>
          <a:p>
            <a:r>
              <a:rPr lang="en-US" sz="1300">
                <a:latin typeface="Arial" panose="020B0604020202020204" pitchFamily="34" charset="0"/>
                <a:cs typeface="Arial" panose="020B0604020202020204" pitchFamily="34" charset="0"/>
              </a:rPr>
              <a:t>module efficiency</a:t>
            </a:r>
            <a:endParaRPr lang="de-CH" sz="1300">
              <a:latin typeface="Arial" panose="020B0604020202020204" pitchFamily="34" charset="0"/>
              <a:cs typeface="Arial" panose="020B0604020202020204" pitchFamily="34" charset="0"/>
            </a:endParaRPr>
          </a:p>
        </p:txBody>
      </p:sp>
      <p:sp>
        <p:nvSpPr>
          <p:cNvPr id="12" name="Textfeld 3">
            <a:extLst>
              <a:ext uri="{FF2B5EF4-FFF2-40B4-BE49-F238E27FC236}">
                <a16:creationId xmlns:a16="http://schemas.microsoft.com/office/drawing/2014/main" id="{74899C46-8F18-4CEC-9AF8-B5D8756082FD}"/>
              </a:ext>
            </a:extLst>
          </p:cNvPr>
          <p:cNvSpPr txBox="1"/>
          <p:nvPr/>
        </p:nvSpPr>
        <p:spPr>
          <a:xfrm>
            <a:off x="1125936" y="4540173"/>
            <a:ext cx="6746382" cy="553998"/>
          </a:xfrm>
          <a:prstGeom prst="rect">
            <a:avLst/>
          </a:prstGeom>
          <a:noFill/>
        </p:spPr>
        <p:txBody>
          <a:bodyPr wrap="square" rtlCol="0">
            <a:spAutoFit/>
          </a:bodyPr>
          <a:lstStyle/>
          <a:p>
            <a:pPr algn="ctr"/>
            <a:r>
              <a:rPr lang="en-US" sz="1000">
                <a:latin typeface="Arial" panose="020B0604020202020204" pitchFamily="34" charset="0"/>
                <a:cs typeface="Arial" panose="020B0604020202020204" pitchFamily="34" charset="0"/>
              </a:rPr>
              <a:t>1 kWh AC electricity. Annual irradiation: 1’331 kWh/m</a:t>
            </a:r>
            <a:r>
              <a:rPr lang="en-US" sz="1000" baseline="30000">
                <a:latin typeface="Arial" panose="020B0604020202020204" pitchFamily="34" charset="0"/>
                <a:cs typeface="Arial" panose="020B0604020202020204" pitchFamily="34" charset="0"/>
              </a:rPr>
              <a:t>2</a:t>
            </a:r>
            <a:r>
              <a:rPr lang="en-US" sz="1000">
                <a:latin typeface="Arial" panose="020B0604020202020204" pitchFamily="34" charset="0"/>
                <a:cs typeface="Arial" panose="020B0604020202020204" pitchFamily="34" charset="0"/>
              </a:rPr>
              <a:t>. Annual yield (Europe): 975 kWh/kW</a:t>
            </a:r>
            <a:r>
              <a:rPr lang="en-US" sz="1000" baseline="-25000">
                <a:latin typeface="Arial" panose="020B0604020202020204" pitchFamily="34" charset="0"/>
                <a:cs typeface="Arial" panose="020B0604020202020204" pitchFamily="34" charset="0"/>
              </a:rPr>
              <a:t>p</a:t>
            </a:r>
            <a:r>
              <a:rPr lang="en-US" sz="1000">
                <a:latin typeface="Arial" panose="020B0604020202020204" pitchFamily="34" charset="0"/>
                <a:cs typeface="Arial" panose="020B0604020202020204" pitchFamily="34" charset="0"/>
              </a:rPr>
              <a:t>, including degradation (linear, 0.7%/a). To adjust results for a degradation rate of 0.5 %/year multiply results by 0.968; while for a degradation rate of 0.9 %/year, multiply results by a factor of 1.053. Service life: 30 years (Panel), 15 years (inverter)</a:t>
            </a:r>
            <a:endParaRPr lang="en-US" sz="1000" baseline="-25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4725379"/>
      </p:ext>
    </p:extLst>
  </p:cSld>
  <p:clrMapOvr>
    <a:masterClrMapping/>
  </p:clrMapOvr>
</p:sld>
</file>

<file path=ppt/theme/theme1.xml><?xml version="1.0" encoding="utf-8"?>
<a:theme xmlns:a="http://schemas.openxmlformats.org/drawingml/2006/main" name="GB - New branding v5 (2)">
  <a:themeElements>
    <a:clrScheme name="Custom 1">
      <a:dk1>
        <a:srgbClr val="F4821F"/>
      </a:dk1>
      <a:lt1>
        <a:sysClr val="window" lastClr="FFFFFF"/>
      </a:lt1>
      <a:dk2>
        <a:srgbClr val="10307D"/>
      </a:dk2>
      <a:lt2>
        <a:srgbClr val="FFFFFF"/>
      </a:lt2>
      <a:accent1>
        <a:srgbClr val="10307D"/>
      </a:accent1>
      <a:accent2>
        <a:srgbClr val="10307D"/>
      </a:accent2>
      <a:accent3>
        <a:srgbClr val="F4821F"/>
      </a:accent3>
      <a:accent4>
        <a:srgbClr val="F4821F"/>
      </a:accent4>
      <a:accent5>
        <a:srgbClr val="10307D"/>
      </a:accent5>
      <a:accent6>
        <a:srgbClr val="10307D"/>
      </a:accent6>
      <a:hlink>
        <a:srgbClr val="F4821F"/>
      </a:hlink>
      <a:folHlink>
        <a:srgbClr val="F4821F"/>
      </a:folHlink>
    </a:clrScheme>
    <a:fontScheme name="IEA template">
      <a:majorFont>
        <a:latin typeface="Century Gothic"/>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lumMod val="95000"/>
          </a:schemeClr>
        </a:solidFill>
        <a:ln>
          <a:noFill/>
        </a:ln>
      </a:spPr>
      <a:bodyPr rtlCol="0" anchor="ctr"/>
      <a:lstStyle>
        <a:defPPr algn="ctr">
          <a:defRPr sz="1200">
            <a:latin typeface="Segoe UI" panose="020B0502040204020203" pitchFamily="34" charset="0"/>
            <a:cs typeface="Segoe UI" panose="020B0502040204020203" pitchFamily="34" charset="0"/>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resentation14" id="{F39241C8-7B32-6A43-B0A8-3CE245A73584}" vid="{7F805EB4-DE15-E642-859E-CC7D6EBEE15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TotalTime>
  <Words>3135</Words>
  <Application>Microsoft Office PowerPoint</Application>
  <PresentationFormat>On-screen Show (16:9)</PresentationFormat>
  <Paragraphs>364</Paragraphs>
  <Slides>22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Arial Nova</vt:lpstr>
      <vt:lpstr>Calibri</vt:lpstr>
      <vt:lpstr>Segoe UI</vt:lpstr>
      <vt:lpstr>Segoe UI (Textkörper)</vt:lpstr>
      <vt:lpstr>Symbol</vt:lpstr>
      <vt:lpstr>GB - New branding v5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OLC</dc:creator>
  <cp:lastModifiedBy>Jose Bilbao</cp:lastModifiedBy>
  <cp:revision>28</cp:revision>
  <cp:lastPrinted>2017-08-30T14:17:09Z</cp:lastPrinted>
  <dcterms:created xsi:type="dcterms:W3CDTF">2019-06-05T15:43:42Z</dcterms:created>
  <dcterms:modified xsi:type="dcterms:W3CDTF">2022-11-01T23:53:50Z</dcterms:modified>
</cp:coreProperties>
</file>