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1"/>
  </p:notesMasterIdLst>
  <p:handoutMasterIdLst>
    <p:handoutMasterId r:id="rId12"/>
  </p:handoutMasterIdLst>
  <p:sldIdLst>
    <p:sldId id="257" r:id="rId5"/>
    <p:sldId id="640" r:id="rId6"/>
    <p:sldId id="641" r:id="rId7"/>
    <p:sldId id="642" r:id="rId8"/>
    <p:sldId id="632" r:id="rId9"/>
    <p:sldId id="616" r:id="rId10"/>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0" userDrawn="1">
          <p15:clr>
            <a:srgbClr val="A4A3A4"/>
          </p15:clr>
        </p15:guide>
        <p15:guide id="2" pos="295" userDrawn="1">
          <p15:clr>
            <a:srgbClr val="A4A3A4"/>
          </p15:clr>
        </p15:guide>
        <p15:guide id="3" orient="horz" pos="531" userDrawn="1">
          <p15:clr>
            <a:srgbClr val="A4A3A4"/>
          </p15:clr>
        </p15:guide>
        <p15:guide id="4" orient="horz" pos="1620" userDrawn="1">
          <p15:clr>
            <a:srgbClr val="A4A3A4"/>
          </p15:clr>
        </p15:guide>
        <p15:guide id="5" pos="560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D7D"/>
    <a:srgbClr val="F4821F"/>
    <a:srgbClr val="DBE2EB"/>
    <a:srgbClr val="003C7D"/>
    <a:srgbClr val="376192"/>
    <a:srgbClr val="E0EEF8"/>
    <a:srgbClr val="EDEEF8"/>
    <a:srgbClr val="184481"/>
    <a:srgbClr val="10307D"/>
    <a:srgbClr val="E88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65" autoAdjust="0"/>
    <p:restoredTop sz="95872" autoAdjust="0"/>
  </p:normalViewPr>
  <p:slideViewPr>
    <p:cSldViewPr snapToGrid="0" showGuides="1">
      <p:cViewPr>
        <p:scale>
          <a:sx n="159" d="100"/>
          <a:sy n="159" d="100"/>
        </p:scale>
        <p:origin x="1280" y="224"/>
      </p:cViewPr>
      <p:guideLst>
        <p:guide orient="horz" pos="3140"/>
        <p:guide pos="295"/>
        <p:guide orient="horz" pos="531"/>
        <p:guide orient="horz" pos="1620"/>
        <p:guide pos="560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3720" y="108"/>
      </p:cViewPr>
      <p:guideLst>
        <p:guide orient="horz" pos="3126"/>
        <p:guide pos="2100"/>
        <p:guide orient="horz" pos="310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1/26/25</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‹N°›</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26/01/2025</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‹N°›</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32" y="3078039"/>
            <a:ext cx="8316913" cy="519694"/>
          </a:xfrm>
          <a:prstGeom prst="rect">
            <a:avLst/>
          </a:prstGeom>
        </p:spPr>
        <p:txBody>
          <a:bodyPr lIns="0" anchor="b" anchorCtr="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2400" b="1" kern="1200">
                <a:solidFill>
                  <a:schemeClr val="tx1"/>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GB" dirty="0"/>
              <a:t>Title Slide </a:t>
            </a:r>
            <a:endParaRPr lang="en-US" dirty="0"/>
          </a:p>
        </p:txBody>
      </p:sp>
      <p:sp>
        <p:nvSpPr>
          <p:cNvPr id="5" name="Text Placeholder 4"/>
          <p:cNvSpPr>
            <a:spLocks noGrp="1"/>
          </p:cNvSpPr>
          <p:nvPr>
            <p:ph type="body" sz="quarter" idx="13" hasCustomPrompt="1"/>
          </p:nvPr>
        </p:nvSpPr>
        <p:spPr>
          <a:xfrm>
            <a:off x="250825" y="374162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416966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Location &amp; date of presentation</a:t>
            </a:r>
          </a:p>
        </p:txBody>
      </p:sp>
      <p:grpSp>
        <p:nvGrpSpPr>
          <p:cNvPr id="7" name="Group 6">
            <a:extLst>
              <a:ext uri="{FF2B5EF4-FFF2-40B4-BE49-F238E27FC236}">
                <a16:creationId xmlns:a16="http://schemas.microsoft.com/office/drawing/2014/main" id="{B0CF8910-3997-4186-A545-A8CE55D63B8A}"/>
              </a:ext>
            </a:extLst>
          </p:cNvPr>
          <p:cNvGrpSpPr/>
          <p:nvPr userDrawn="1"/>
        </p:nvGrpSpPr>
        <p:grpSpPr>
          <a:xfrm>
            <a:off x="0" y="4566602"/>
            <a:ext cx="9144000" cy="576898"/>
            <a:chOff x="0" y="4566602"/>
            <a:chExt cx="9144000" cy="576898"/>
          </a:xfrm>
        </p:grpSpPr>
        <p:pic>
          <p:nvPicPr>
            <p:cNvPr id="8" name="Picture 7">
              <a:extLst>
                <a:ext uri="{FF2B5EF4-FFF2-40B4-BE49-F238E27FC236}">
                  <a16:creationId xmlns:a16="http://schemas.microsoft.com/office/drawing/2014/main" id="{8E115815-0F41-46F9-BB8D-BD27EDE65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0" name="Rectangle 9">
              <a:extLst>
                <a:ext uri="{FF2B5EF4-FFF2-40B4-BE49-F238E27FC236}">
                  <a16:creationId xmlns:a16="http://schemas.microsoft.com/office/drawing/2014/main" id="{2FD94CB0-C6F5-442C-A11F-801B15C89173}"/>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1" name="Picture 10" descr="A close up of a sign&#10;&#10;Description automatically generated">
            <a:extLst>
              <a:ext uri="{FF2B5EF4-FFF2-40B4-BE49-F238E27FC236}">
                <a16:creationId xmlns:a16="http://schemas.microsoft.com/office/drawing/2014/main" id="{E591FF45-0F7D-4F07-B6E4-5EA937F39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1714288"/>
            <a:ext cx="2196767" cy="1104605"/>
          </a:xfrm>
          <a:prstGeom prst="rect">
            <a:avLst/>
          </a:prstGeom>
        </p:spPr>
      </p:pic>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9" userDrawn="1">
          <p15:clr>
            <a:srgbClr val="FBAE40"/>
          </p15:clr>
        </p15:guide>
        <p15:guide id="2" orient="horz" pos="826" userDrawn="1">
          <p15:clr>
            <a:srgbClr val="FBAE40"/>
          </p15:clr>
        </p15:guide>
        <p15:guide id="3" pos="5603"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8" y="218815"/>
            <a:ext cx="7289701"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panose="020B0604020202020204" pitchFamily="34" charset="0"/>
              <a:buChar char="•"/>
              <a:defRPr sz="1800" baseline="0">
                <a:solidFill>
                  <a:srgbClr val="003C7D"/>
                </a:solidFill>
                <a:latin typeface="Arial" panose="020B0604020202020204" pitchFamily="34" charset="0"/>
                <a:cs typeface="Arial" panose="020B0604020202020204" pitchFamily="34" charset="0"/>
              </a:defRPr>
            </a:lvl1pPr>
            <a:lvl2pPr marL="404970" indent="-134991">
              <a:spcBef>
                <a:spcPts val="600"/>
              </a:spcBef>
              <a:spcAft>
                <a:spcPts val="600"/>
              </a:spcAft>
              <a:buClr>
                <a:srgbClr val="003C7D"/>
              </a:buClr>
              <a:buFont typeface="Arial" panose="020B0604020202020204" pitchFamily="34" charset="0"/>
              <a:buChar char="•"/>
              <a:defRPr sz="1700">
                <a:solidFill>
                  <a:srgbClr val="003C7D"/>
                </a:solidFill>
                <a:latin typeface="Arial" panose="020B0604020202020204" pitchFamily="34" charset="0"/>
                <a:cs typeface="Arial" panose="020B0604020202020204" pitchFamily="34" charset="0"/>
              </a:defRPr>
            </a:lvl2pPr>
            <a:lvl3pPr marL="539314" indent="-13453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3pPr>
            <a:lvl4pPr marL="675034" indent="-13572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4pPr>
            <a:lvl5pPr marL="809940" indent="-134991">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5pPr>
          </a:lstStyle>
          <a:p>
            <a:pPr lvl="0"/>
            <a:r>
              <a:rPr lang="en-US" dirty="0"/>
              <a:t>Content slide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A041BF8-9BAF-43B4-B220-52ADAFDF68B7}"/>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dirty="0">
                <a:solidFill>
                  <a:srgbClr val="F4821F"/>
                </a:solidFill>
                <a:latin typeface="Arial Nova" panose="020B0504020202020204" pitchFamily="34" charset="0"/>
              </a:rPr>
              <a:t>PVPS</a:t>
            </a:r>
            <a:endParaRPr lang="en-BE" sz="1800" b="1" dirty="0">
              <a:solidFill>
                <a:srgbClr val="F4821F"/>
              </a:solidFill>
              <a:latin typeface="Arial Nova" panose="020B0504020202020204" pitchFamily="34" charset="0"/>
            </a:endParaRPr>
          </a:p>
        </p:txBody>
      </p:sp>
      <p:cxnSp>
        <p:nvCxnSpPr>
          <p:cNvPr id="7" name="Straight Connector 6">
            <a:extLst>
              <a:ext uri="{FF2B5EF4-FFF2-40B4-BE49-F238E27FC236}">
                <a16:creationId xmlns:a16="http://schemas.microsoft.com/office/drawing/2014/main" id="{2ADFA058-395C-41E3-81A3-9BF3DDBEB86D}"/>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17CED54-1D9F-4D17-B816-3FBB5510AC75}"/>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a:t>
            </a:fld>
            <a:endParaRPr lang="en-US" sz="1000" dirty="0">
              <a:latin typeface="Arial" panose="020B0604020202020204" pitchFamily="34" charset="0"/>
              <a:cs typeface="Arial" panose="020B0604020202020204" pitchFamily="34" charset="0"/>
            </a:endParaRPr>
          </a:p>
        </p:txBody>
      </p:sp>
      <p:pic>
        <p:nvPicPr>
          <p:cNvPr id="11" name="Picture 10" descr="A picture containing clock, fence&#10;&#10;Description automatically generated">
            <a:extLst>
              <a:ext uri="{FF2B5EF4-FFF2-40B4-BE49-F238E27FC236}">
                <a16:creationId xmlns:a16="http://schemas.microsoft.com/office/drawing/2014/main" id="{ACD180F0-DF58-4D42-98CD-411CBBA27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4213663072"/>
      </p:ext>
    </p:extLst>
  </p:cSld>
  <p:clrMapOvr>
    <a:masterClrMapping/>
  </p:clrMapOvr>
  <p:hf hdr="0" ftr="0" dt="0"/>
  <p:extLst>
    <p:ext uri="{DCECCB84-F9BA-43D5-87BE-67443E8EF086}">
      <p15:sldGuideLst xmlns:p15="http://schemas.microsoft.com/office/powerpoint/2012/main">
        <p15:guide id="1" orient="horz" pos="146" userDrawn="1">
          <p15:clr>
            <a:srgbClr val="FBAE40"/>
          </p15:clr>
        </p15:guide>
        <p15:guide id="2" pos="159" userDrawn="1">
          <p15:clr>
            <a:srgbClr val="FBAE40"/>
          </p15:clr>
        </p15:guide>
        <p15:guide id="3" orient="horz" pos="1620" userDrawn="1">
          <p15:clr>
            <a:srgbClr val="FBAE40"/>
          </p15:clr>
        </p15:guide>
        <p15:guide id="4" pos="5603" userDrawn="1">
          <p15:clr>
            <a:srgbClr val="FBAE40"/>
          </p15:clr>
        </p15:guide>
        <p15:guide id="5"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9" y="218815"/>
            <a:ext cx="7123096"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63" y="4420927"/>
            <a:ext cx="6431743" cy="434767"/>
          </a:xfrm>
          <a:prstGeom prst="rect">
            <a:avLst/>
          </a:prstGeom>
        </p:spPr>
        <p:txBody>
          <a:bodyPr lIns="0" anchor="ctr">
            <a:noAutofit/>
          </a:bodyPr>
          <a:lstStyle>
            <a:lvl1pPr marL="0" indent="0">
              <a:buNone/>
              <a:defRPr lang="en-US" sz="1200" b="0" kern="1200" baseline="0" dirty="0">
                <a:solidFill>
                  <a:srgbClr val="003C7D"/>
                </a:solidFill>
                <a:uFill>
                  <a:solidFill>
                    <a:schemeClr val="tx2"/>
                  </a:solidFill>
                </a:uFill>
                <a:latin typeface="Arial" panose="020B0604020202020204" pitchFamily="34" charset="0"/>
                <a:ea typeface="+mj-ea"/>
                <a:cs typeface="Arial" panose="020B0604020202020204" pitchFamily="34" charset="0"/>
              </a:defRPr>
            </a:lvl1pPr>
          </a:lstStyle>
          <a:p>
            <a:pPr lvl="0"/>
            <a:r>
              <a:rPr lang="en-US" dirty="0"/>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31" y="728870"/>
            <a:ext cx="8567735" cy="284370"/>
          </a:xfrm>
          <a:prstGeom prst="rect">
            <a:avLst/>
          </a:prstGeom>
        </p:spPr>
        <p:txBody>
          <a:bodyPr/>
          <a:lstStyle>
            <a:lvl1pPr marL="0" indent="0" algn="ctr">
              <a:buNone/>
              <a:defRPr lang="en-US" sz="1200" kern="1200" dirty="0">
                <a:solidFill>
                  <a:srgbClr val="003C7D"/>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Graph title, centered</a:t>
            </a:r>
          </a:p>
        </p:txBody>
      </p:sp>
      <p:sp>
        <p:nvSpPr>
          <p:cNvPr id="3" name="Picture Placeholder 2"/>
          <p:cNvSpPr>
            <a:spLocks noGrp="1"/>
          </p:cNvSpPr>
          <p:nvPr>
            <p:ph type="pic" sz="quarter" idx="15"/>
          </p:nvPr>
        </p:nvSpPr>
        <p:spPr>
          <a:xfrm>
            <a:off x="844501" y="1075576"/>
            <a:ext cx="7576459" cy="305374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10" name="TextBox 5">
            <a:extLst>
              <a:ext uri="{FF2B5EF4-FFF2-40B4-BE49-F238E27FC236}">
                <a16:creationId xmlns:a16="http://schemas.microsoft.com/office/drawing/2014/main" id="{79F1FF97-645E-4048-9065-9182BF663448}"/>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dirty="0">
                <a:solidFill>
                  <a:srgbClr val="F4821F"/>
                </a:solidFill>
                <a:latin typeface="Arial Nova" panose="020B0504020202020204" pitchFamily="34" charset="0"/>
              </a:rPr>
              <a:t>PVPS</a:t>
            </a:r>
            <a:endParaRPr lang="en-BE" sz="1800" b="1" dirty="0">
              <a:solidFill>
                <a:srgbClr val="F4821F"/>
              </a:solidFill>
              <a:latin typeface="Arial Nova" panose="020B0504020202020204" pitchFamily="34" charset="0"/>
            </a:endParaRPr>
          </a:p>
        </p:txBody>
      </p:sp>
      <p:sp>
        <p:nvSpPr>
          <p:cNvPr id="11" name="ZoneTexte 10">
            <a:extLst>
              <a:ext uri="{FF2B5EF4-FFF2-40B4-BE49-F238E27FC236}">
                <a16:creationId xmlns:a16="http://schemas.microsoft.com/office/drawing/2014/main" id="{2C8A4C11-F344-4FAA-81B6-12046C2A66E7}"/>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a:t>
            </a:fld>
            <a:endParaRPr lang="en-US" sz="1350" dirty="0">
              <a:latin typeface="Arial" panose="020B0604020202020204" pitchFamily="34" charset="0"/>
              <a:cs typeface="Arial" panose="020B0604020202020204" pitchFamily="34" charset="0"/>
            </a:endParaRPr>
          </a:p>
        </p:txBody>
      </p:sp>
      <p:cxnSp>
        <p:nvCxnSpPr>
          <p:cNvPr id="12" name="Straight Connector 6">
            <a:extLst>
              <a:ext uri="{FF2B5EF4-FFF2-40B4-BE49-F238E27FC236}">
                <a16:creationId xmlns:a16="http://schemas.microsoft.com/office/drawing/2014/main" id="{6CDB6413-C17C-4DB3-8430-8DAFF8093974}"/>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3" name="Picture 10" descr="A picture containing clock, fence&#10;&#10;Description automatically generated">
            <a:extLst>
              <a:ext uri="{FF2B5EF4-FFF2-40B4-BE49-F238E27FC236}">
                <a16:creationId xmlns:a16="http://schemas.microsoft.com/office/drawing/2014/main" id="{F1276EED-63C0-4779-9B0A-6D56E5AB22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9" userDrawn="1">
          <p15:clr>
            <a:srgbClr val="FBAE40"/>
          </p15:clr>
        </p15:guide>
        <p15:guide id="2" pos="5603"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31" y="1700700"/>
            <a:ext cx="8316913" cy="519694"/>
          </a:xfrm>
          <a:prstGeom prst="rect">
            <a:avLst/>
          </a:prstGeom>
        </p:spPr>
        <p:txBody>
          <a:bodyPr lIns="0" anchor="ctr" anchorCtr="1">
            <a:noAutofit/>
          </a:bodyPr>
          <a:lstStyle>
            <a:lvl1pPr marL="0" marR="0" indent="0" algn="ctr" defTabSz="685749"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400" b="1" kern="1200" dirty="0">
                <a:solidFill>
                  <a:srgbClr val="F4821F"/>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Thank you</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32" y="2339080"/>
            <a:ext cx="8316913" cy="293284"/>
          </a:xfrm>
          <a:prstGeom prst="rect">
            <a:avLst/>
          </a:prstGeom>
        </p:spPr>
        <p:txBody>
          <a:bodyPr lIns="0">
            <a:noAutofit/>
          </a:bodyPr>
          <a:lstStyle>
            <a:lvl1pPr marL="161988" marR="0" indent="-161988" algn="ctr"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Name, Task</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602" y="2646651"/>
            <a:ext cx="8316913" cy="293284"/>
          </a:xfrm>
          <a:prstGeom prst="rect">
            <a:avLst/>
          </a:prstGeom>
        </p:spPr>
        <p:txBody>
          <a:bodyPr lIns="0">
            <a:noAutofit/>
          </a:bodyPr>
          <a:lstStyle>
            <a:lvl1pPr marL="161988" marR="0" indent="-161988" algn="l"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dirty="0"/>
              <a:t>email</a:t>
            </a:r>
          </a:p>
        </p:txBody>
      </p:sp>
      <p:sp>
        <p:nvSpPr>
          <p:cNvPr id="2" name="ZoneTexte 1">
            <a:extLst>
              <a:ext uri="{FF2B5EF4-FFF2-40B4-BE49-F238E27FC236}">
                <a16:creationId xmlns:a16="http://schemas.microsoft.com/office/drawing/2014/main" id="{948FBD9B-28A2-42C7-8E45-0732AA2F8749}"/>
              </a:ext>
            </a:extLst>
          </p:cNvPr>
          <p:cNvSpPr txBox="1"/>
          <p:nvPr userDrawn="1"/>
        </p:nvSpPr>
        <p:spPr>
          <a:xfrm>
            <a:off x="112927" y="129637"/>
            <a:ext cx="1973943" cy="300082"/>
          </a:xfrm>
          <a:prstGeom prst="rect">
            <a:avLst/>
          </a:prstGeom>
          <a:noFill/>
        </p:spPr>
        <p:txBody>
          <a:bodyPr wrap="square" rtlCol="0">
            <a:spAutoFit/>
          </a:bodyPr>
          <a:lstStyle/>
          <a:p>
            <a:r>
              <a:rPr lang="fr-FR" sz="1350" b="1" dirty="0">
                <a:latin typeface="Arial Nova" panose="020B0504020202020204" pitchFamily="34" charset="0"/>
              </a:rPr>
              <a:t>www.iea-pvps.org</a:t>
            </a:r>
          </a:p>
        </p:txBody>
      </p:sp>
      <p:grpSp>
        <p:nvGrpSpPr>
          <p:cNvPr id="11" name="Group 10">
            <a:extLst>
              <a:ext uri="{FF2B5EF4-FFF2-40B4-BE49-F238E27FC236}">
                <a16:creationId xmlns:a16="http://schemas.microsoft.com/office/drawing/2014/main" id="{FF74DEAC-5DC1-4765-8A8E-073D29527C02}"/>
              </a:ext>
            </a:extLst>
          </p:cNvPr>
          <p:cNvGrpSpPr/>
          <p:nvPr userDrawn="1"/>
        </p:nvGrpSpPr>
        <p:grpSpPr>
          <a:xfrm>
            <a:off x="0" y="4566602"/>
            <a:ext cx="9144000" cy="576898"/>
            <a:chOff x="0" y="4566602"/>
            <a:chExt cx="9144000" cy="576898"/>
          </a:xfrm>
        </p:grpSpPr>
        <p:pic>
          <p:nvPicPr>
            <p:cNvPr id="13" name="Picture 12">
              <a:extLst>
                <a:ext uri="{FF2B5EF4-FFF2-40B4-BE49-F238E27FC236}">
                  <a16:creationId xmlns:a16="http://schemas.microsoft.com/office/drawing/2014/main" id="{C481B272-5B9D-4754-BD11-72667CB3DB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4" name="Rectangle 13">
              <a:extLst>
                <a:ext uri="{FF2B5EF4-FFF2-40B4-BE49-F238E27FC236}">
                  <a16:creationId xmlns:a16="http://schemas.microsoft.com/office/drawing/2014/main" id="{8DFF1928-C522-45E0-99E5-0999082285CA}"/>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5" name="Picture 14" descr="A close up of a sign&#10;&#10;Description automatically generated">
            <a:extLst>
              <a:ext uri="{FF2B5EF4-FFF2-40B4-BE49-F238E27FC236}">
                <a16:creationId xmlns:a16="http://schemas.microsoft.com/office/drawing/2014/main" id="{1201AD07-F73F-4811-ACB6-618B74B00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3129176"/>
            <a:ext cx="2196767" cy="1104605"/>
          </a:xfrm>
          <a:prstGeom prst="rect">
            <a:avLst/>
          </a:prstGeom>
        </p:spPr>
      </p:pic>
    </p:spTree>
  </p:cSld>
  <p:clrMapOvr>
    <a:masterClrMapping/>
  </p:clrMapOvr>
  <p:extLst>
    <p:ext uri="{DCECCB84-F9BA-43D5-87BE-67443E8EF086}">
      <p15:sldGuideLst xmlns:p15="http://schemas.microsoft.com/office/powerpoint/2012/main">
        <p15:guide id="1" pos="159" userDrawn="1">
          <p15:clr>
            <a:srgbClr val="FBAE40"/>
          </p15:clr>
        </p15:guide>
        <p15:guide id="2" pos="539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4" r:id="rId2"/>
    <p:sldLayoutId id="2147483703" r:id="rId3"/>
    <p:sldLayoutId id="2147483708" r:id="rId4"/>
  </p:sldLayoutIdLst>
  <p:hf hdr="0" ftr="0" dt="0"/>
  <p:txStyles>
    <p:titleStyle>
      <a:lvl1pPr algn="l" defTabSz="685749" rtl="0" eaLnBrk="1" latinLnBrk="0" hangingPunct="1">
        <a:spcBef>
          <a:spcPct val="0"/>
        </a:spcBef>
        <a:buNone/>
        <a:defRPr sz="2700" b="1" kern="1200">
          <a:solidFill>
            <a:schemeClr val="tx1"/>
          </a:solidFill>
          <a:latin typeface="+mj-lt"/>
          <a:ea typeface="+mj-ea"/>
          <a:cs typeface="+mj-cs"/>
        </a:defRPr>
      </a:lvl1pPr>
    </p:titleStyle>
    <p:bodyStyle>
      <a:lvl1pPr marL="161988" indent="-161988" algn="l" defTabSz="685749" rtl="0" eaLnBrk="1" latinLnBrk="0" hangingPunct="1">
        <a:spcBef>
          <a:spcPts val="1650"/>
        </a:spcBef>
        <a:buClr>
          <a:schemeClr val="bg1">
            <a:lumMod val="65000"/>
          </a:schemeClr>
        </a:buClr>
        <a:buSzPct val="100000"/>
        <a:buFont typeface="Calibri" panose="020F0502020204030204" pitchFamily="34" charset="0"/>
        <a:buChar char="•"/>
        <a:defRPr sz="1350" kern="1200">
          <a:solidFill>
            <a:schemeClr val="tx1"/>
          </a:solidFill>
          <a:latin typeface="+mn-lt"/>
          <a:ea typeface="+mn-ea"/>
          <a:cs typeface="+mn-cs"/>
        </a:defRPr>
      </a:lvl1pPr>
      <a:lvl2pPr marL="404970" indent="-134991" algn="l" defTabSz="685749" rtl="0" eaLnBrk="1" latinLnBrk="0" hangingPunct="1">
        <a:spcBef>
          <a:spcPts val="375"/>
        </a:spcBef>
        <a:buClr>
          <a:schemeClr val="bg1">
            <a:lumMod val="65000"/>
          </a:schemeClr>
        </a:buClr>
        <a:buSzPct val="100000"/>
        <a:buFont typeface="Segoe UI" panose="020B0502040204020203" pitchFamily="34" charset="0"/>
        <a:buChar char="-"/>
        <a:defRPr sz="1200" kern="1200">
          <a:solidFill>
            <a:schemeClr val="tx1"/>
          </a:solidFill>
          <a:latin typeface="+mn-lt"/>
          <a:ea typeface="+mn-ea"/>
          <a:cs typeface="+mn-cs"/>
        </a:defRPr>
      </a:lvl2pPr>
      <a:lvl3pPr marL="566958" indent="-134991" algn="l" defTabSz="685749" rtl="0" eaLnBrk="1" latinLnBrk="0" hangingPunct="1">
        <a:spcBef>
          <a:spcPts val="375"/>
        </a:spcBef>
        <a:buClr>
          <a:schemeClr val="bg1">
            <a:lumMod val="75000"/>
          </a:schemeClr>
        </a:buClr>
        <a:buFont typeface="Segoe UI" panose="020B0502040204020203" pitchFamily="34" charset="0"/>
        <a:buChar char="-"/>
        <a:defRPr sz="105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39918276-8203-417F-BCD4-DD500BC36BCA}"/>
              </a:ext>
            </a:extLst>
          </p:cNvPr>
          <p:cNvSpPr>
            <a:spLocks noGrp="1"/>
          </p:cNvSpPr>
          <p:nvPr>
            <p:ph type="body" sz="quarter" idx="12"/>
          </p:nvPr>
        </p:nvSpPr>
        <p:spPr>
          <a:xfrm>
            <a:off x="250832" y="3017650"/>
            <a:ext cx="8316913" cy="519694"/>
          </a:xfrm>
        </p:spPr>
        <p:txBody>
          <a:bodyPr/>
          <a:lstStyle/>
          <a:p>
            <a:r>
              <a:rPr lang="en-US" sz="2000" dirty="0"/>
              <a:t>PV Powered Electric Vehicle Charging Stations – Requirements, barriers, solutions and social acceptance</a:t>
            </a:r>
          </a:p>
        </p:txBody>
      </p:sp>
      <p:sp>
        <p:nvSpPr>
          <p:cNvPr id="16" name="Espace réservé du texte 15">
            <a:extLst>
              <a:ext uri="{FF2B5EF4-FFF2-40B4-BE49-F238E27FC236}">
                <a16:creationId xmlns:a16="http://schemas.microsoft.com/office/drawing/2014/main" id="{B65ED596-FC94-4B02-95FA-D554CB1D114E}"/>
              </a:ext>
            </a:extLst>
          </p:cNvPr>
          <p:cNvSpPr>
            <a:spLocks noGrp="1"/>
          </p:cNvSpPr>
          <p:nvPr>
            <p:ph type="body" sz="quarter" idx="13"/>
          </p:nvPr>
        </p:nvSpPr>
        <p:spPr/>
        <p:txBody>
          <a:bodyPr/>
          <a:lstStyle/>
          <a:p>
            <a:r>
              <a:rPr lang="en-US" dirty="0">
                <a:solidFill>
                  <a:srgbClr val="103D7D"/>
                </a:solidFill>
              </a:rPr>
              <a:t>Task 17: PV &amp; Transport</a:t>
            </a:r>
            <a:endParaRPr lang="en-US" sz="1800" dirty="0">
              <a:solidFill>
                <a:srgbClr val="103D7D"/>
              </a:solidFill>
            </a:endParaRPr>
          </a:p>
        </p:txBody>
      </p:sp>
      <p:sp>
        <p:nvSpPr>
          <p:cNvPr id="17" name="Espace réservé du texte 16">
            <a:extLst>
              <a:ext uri="{FF2B5EF4-FFF2-40B4-BE49-F238E27FC236}">
                <a16:creationId xmlns:a16="http://schemas.microsoft.com/office/drawing/2014/main" id="{08D567FD-ABEF-4093-94E5-6AB99A8C56A1}"/>
              </a:ext>
            </a:extLst>
          </p:cNvPr>
          <p:cNvSpPr>
            <a:spLocks noGrp="1"/>
          </p:cNvSpPr>
          <p:nvPr>
            <p:ph type="body" sz="quarter" idx="14"/>
          </p:nvPr>
        </p:nvSpPr>
        <p:spPr/>
        <p:txBody>
          <a:bodyPr/>
          <a:lstStyle/>
          <a:p>
            <a:r>
              <a:rPr lang="en-US" dirty="0"/>
              <a:t>October 2024</a:t>
            </a:r>
            <a:endParaRPr lang="en-US" sz="1800" dirty="0"/>
          </a:p>
        </p:txBody>
      </p:sp>
      <p:pic>
        <p:nvPicPr>
          <p:cNvPr id="7" name="Image 6">
            <a:extLst>
              <a:ext uri="{FF2B5EF4-FFF2-40B4-BE49-F238E27FC236}">
                <a16:creationId xmlns:a16="http://schemas.microsoft.com/office/drawing/2014/main" id="{CDAC53F0-DD70-FA66-9E34-48A3009EDDE1}"/>
              </a:ext>
            </a:extLst>
          </p:cNvPr>
          <p:cNvPicPr>
            <a:picLocks noChangeAspect="1"/>
          </p:cNvPicPr>
          <p:nvPr/>
        </p:nvPicPr>
        <p:blipFill>
          <a:blip r:embed="rId2"/>
          <a:stretch>
            <a:fillRect/>
          </a:stretch>
        </p:blipFill>
        <p:spPr>
          <a:xfrm>
            <a:off x="4119535" y="60661"/>
            <a:ext cx="4848002" cy="2682423"/>
          </a:xfrm>
          <a:prstGeom prst="rect">
            <a:avLst/>
          </a:prstGeom>
        </p:spPr>
      </p:pic>
    </p:spTree>
    <p:extLst>
      <p:ext uri="{BB962C8B-B14F-4D97-AF65-F5344CB8AC3E}">
        <p14:creationId xmlns:p14="http://schemas.microsoft.com/office/powerpoint/2010/main" val="8175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B8F383-B28E-C2E3-DE5C-2D06F15810A7}"/>
              </a:ext>
            </a:extLst>
          </p:cNvPr>
          <p:cNvSpPr>
            <a:spLocks noGrp="1"/>
          </p:cNvSpPr>
          <p:nvPr>
            <p:ph type="body" sz="quarter" idx="12"/>
          </p:nvPr>
        </p:nvSpPr>
        <p:spPr/>
        <p:txBody>
          <a:bodyPr/>
          <a:lstStyle/>
          <a:p>
            <a:r>
              <a:rPr lang="fr-FR" dirty="0" err="1"/>
              <a:t>Context</a:t>
            </a:r>
            <a:r>
              <a:rPr lang="fr-FR" dirty="0"/>
              <a:t> and objectives</a:t>
            </a:r>
          </a:p>
        </p:txBody>
      </p:sp>
      <p:sp>
        <p:nvSpPr>
          <p:cNvPr id="3" name="Espace réservé du texte 2">
            <a:extLst>
              <a:ext uri="{FF2B5EF4-FFF2-40B4-BE49-F238E27FC236}">
                <a16:creationId xmlns:a16="http://schemas.microsoft.com/office/drawing/2014/main" id="{152593CE-332B-F3EB-FE69-2814810A6D73}"/>
              </a:ext>
            </a:extLst>
          </p:cNvPr>
          <p:cNvSpPr>
            <a:spLocks noGrp="1"/>
          </p:cNvSpPr>
          <p:nvPr>
            <p:ph type="body" sz="quarter" idx="13"/>
          </p:nvPr>
        </p:nvSpPr>
        <p:spPr>
          <a:xfrm>
            <a:off x="526446" y="889005"/>
            <a:ext cx="4986620" cy="3682492"/>
          </a:xfrm>
        </p:spPr>
        <p:txBody>
          <a:bodyPr/>
          <a:lstStyle/>
          <a:p>
            <a:r>
              <a:rPr lang="fr-FR" sz="1200" dirty="0">
                <a:solidFill>
                  <a:srgbClr val="103D7D"/>
                </a:solidFill>
                <a:latin typeface="Helvetica" pitchFamily="2" charset="0"/>
              </a:rPr>
              <a:t>T</a:t>
            </a:r>
            <a:r>
              <a:rPr lang="fr-FR" sz="1200" dirty="0">
                <a:solidFill>
                  <a:srgbClr val="103D7D"/>
                </a:solidFill>
                <a:effectLst/>
                <a:latin typeface="Helvetica" pitchFamily="2" charset="0"/>
              </a:rPr>
              <a:t>he first report </a:t>
            </a:r>
            <a:r>
              <a:rPr lang="fr-FR" sz="1200" dirty="0" err="1">
                <a:solidFill>
                  <a:srgbClr val="103D7D"/>
                </a:solidFill>
                <a:effectLst/>
                <a:latin typeface="Helvetica" pitchFamily="2" charset="0"/>
              </a:rPr>
              <a:t>published</a:t>
            </a:r>
            <a:r>
              <a:rPr lang="fr-FR" sz="1200" dirty="0">
                <a:solidFill>
                  <a:srgbClr val="103D7D"/>
                </a:solidFill>
                <a:effectLst/>
                <a:latin typeface="Helvetica" pitchFamily="2" charset="0"/>
              </a:rPr>
              <a:t> by IEA </a:t>
            </a:r>
            <a:r>
              <a:rPr lang="fr-FR" sz="1200" dirty="0" err="1">
                <a:solidFill>
                  <a:srgbClr val="103D7D"/>
                </a:solidFill>
                <a:effectLst/>
                <a:latin typeface="Helvetica" pitchFamily="2" charset="0"/>
              </a:rPr>
              <a:t>Task</a:t>
            </a:r>
            <a:r>
              <a:rPr lang="fr-FR" sz="1200" dirty="0">
                <a:solidFill>
                  <a:srgbClr val="103D7D"/>
                </a:solidFill>
                <a:effectLst/>
                <a:latin typeface="Helvetica" pitchFamily="2" charset="0"/>
              </a:rPr>
              <a:t> 17 </a:t>
            </a:r>
            <a:r>
              <a:rPr lang="fr-FR" sz="1200" dirty="0" err="1">
                <a:solidFill>
                  <a:srgbClr val="103D7D"/>
                </a:solidFill>
                <a:effectLst/>
                <a:latin typeface="Helvetica" pitchFamily="2" charset="0"/>
              </a:rPr>
              <a:t>Subtask</a:t>
            </a:r>
            <a:r>
              <a:rPr lang="fr-FR" sz="1200" dirty="0">
                <a:solidFill>
                  <a:srgbClr val="103D7D"/>
                </a:solidFill>
                <a:effectLst/>
                <a:latin typeface="Helvetica" pitchFamily="2" charset="0"/>
              </a:rPr>
              <a:t> 2 highlights the main </a:t>
            </a:r>
            <a:r>
              <a:rPr lang="fr-FR" sz="1200" dirty="0" err="1">
                <a:solidFill>
                  <a:srgbClr val="103D7D"/>
                </a:solidFill>
                <a:effectLst/>
                <a:latin typeface="Helvetica" pitchFamily="2" charset="0"/>
              </a:rPr>
              <a:t>requirements</a:t>
            </a:r>
            <a:r>
              <a:rPr lang="fr-FR" sz="1200" dirty="0">
                <a:solidFill>
                  <a:srgbClr val="103D7D"/>
                </a:solidFill>
                <a:effectLst/>
                <a:latin typeface="Helvetica" pitchFamily="2" charset="0"/>
              </a:rPr>
              <a:t> and </a:t>
            </a:r>
            <a:r>
              <a:rPr lang="fr-FR" sz="1200" dirty="0" err="1">
                <a:solidFill>
                  <a:srgbClr val="103D7D"/>
                </a:solidFill>
                <a:effectLst/>
                <a:latin typeface="Helvetica" pitchFamily="2" charset="0"/>
              </a:rPr>
              <a:t>feasibility</a:t>
            </a:r>
            <a:r>
              <a:rPr lang="fr-FR" sz="1200" dirty="0">
                <a:solidFill>
                  <a:srgbClr val="103D7D"/>
                </a:solidFill>
                <a:effectLst/>
                <a:latin typeface="Helvetica" pitchFamily="2" charset="0"/>
              </a:rPr>
              <a:t> conditions for </a:t>
            </a:r>
            <a:r>
              <a:rPr lang="fr-FR" sz="1200" dirty="0" err="1">
                <a:solidFill>
                  <a:srgbClr val="103D7D"/>
                </a:solidFill>
                <a:effectLst/>
                <a:latin typeface="Helvetica" pitchFamily="2" charset="0"/>
              </a:rPr>
              <a:t>increasing</a:t>
            </a:r>
            <a:r>
              <a:rPr lang="fr-FR" sz="1200" dirty="0">
                <a:solidFill>
                  <a:srgbClr val="103D7D"/>
                </a:solidFill>
                <a:effectLst/>
                <a:latin typeface="Helvetica" pitchFamily="2" charset="0"/>
              </a:rPr>
              <a:t> the </a:t>
            </a:r>
            <a:r>
              <a:rPr lang="fr-FR" sz="1200" dirty="0" err="1">
                <a:solidFill>
                  <a:srgbClr val="103D7D"/>
                </a:solidFill>
                <a:effectLst/>
                <a:latin typeface="Helvetica" pitchFamily="2" charset="0"/>
              </a:rPr>
              <a:t>benefits</a:t>
            </a:r>
            <a:r>
              <a:rPr lang="fr-FR" sz="1200" dirty="0">
                <a:solidFill>
                  <a:srgbClr val="103D7D"/>
                </a:solidFill>
                <a:effectLst/>
                <a:latin typeface="Helvetica" pitchFamily="2" charset="0"/>
              </a:rPr>
              <a:t> of </a:t>
            </a:r>
            <a:r>
              <a:rPr lang="fr-FR" sz="1200" dirty="0" err="1">
                <a:solidFill>
                  <a:srgbClr val="103D7D"/>
                </a:solidFill>
                <a:effectLst/>
                <a:latin typeface="Helvetica" pitchFamily="2" charset="0"/>
              </a:rPr>
              <a:t>photovoltaic</a:t>
            </a:r>
            <a:r>
              <a:rPr lang="fr-FR" sz="1200" dirty="0">
                <a:solidFill>
                  <a:srgbClr val="103D7D"/>
                </a:solidFill>
                <a:effectLst/>
                <a:latin typeface="Helvetica" pitchFamily="2" charset="0"/>
              </a:rPr>
              <a:t> (PV) </a:t>
            </a:r>
            <a:r>
              <a:rPr lang="fr-FR" sz="1200" dirty="0" err="1">
                <a:solidFill>
                  <a:srgbClr val="103D7D"/>
                </a:solidFill>
                <a:effectLst/>
                <a:latin typeface="Helvetica" pitchFamily="2" charset="0"/>
              </a:rPr>
              <a:t>energy</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through</a:t>
            </a:r>
            <a:r>
              <a:rPr lang="fr-FR" sz="1200" dirty="0">
                <a:solidFill>
                  <a:srgbClr val="103D7D"/>
                </a:solidFill>
                <a:effectLst/>
                <a:latin typeface="Helvetica" pitchFamily="2" charset="0"/>
              </a:rPr>
              <a:t> PV-</a:t>
            </a:r>
            <a:r>
              <a:rPr lang="fr-FR" sz="1200" dirty="0" err="1">
                <a:solidFill>
                  <a:srgbClr val="103D7D"/>
                </a:solidFill>
                <a:effectLst/>
                <a:latin typeface="Helvetica" pitchFamily="2" charset="0"/>
              </a:rPr>
              <a:t>powered</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charging</a:t>
            </a:r>
            <a:r>
              <a:rPr lang="fr-FR" sz="1200" dirty="0">
                <a:solidFill>
                  <a:srgbClr val="103D7D"/>
                </a:solidFill>
                <a:effectLst/>
                <a:latin typeface="Helvetica" pitchFamily="2" charset="0"/>
              </a:rPr>
              <a:t> stations (PVCS).</a:t>
            </a:r>
          </a:p>
          <a:p>
            <a:r>
              <a:rPr lang="fr-FR" sz="1200" dirty="0">
                <a:solidFill>
                  <a:srgbClr val="103D7D"/>
                </a:solidFill>
                <a:effectLst/>
                <a:latin typeface="Helvetica" pitchFamily="2" charset="0"/>
              </a:rPr>
              <a:t>This second report </a:t>
            </a:r>
            <a:r>
              <a:rPr lang="fr-FR" sz="1200" dirty="0" err="1">
                <a:solidFill>
                  <a:srgbClr val="103D7D"/>
                </a:solidFill>
                <a:effectLst/>
                <a:latin typeface="Helvetica" pitchFamily="2" charset="0"/>
              </a:rPr>
              <a:t>delves</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into</a:t>
            </a:r>
            <a:r>
              <a:rPr lang="fr-FR" sz="1200" dirty="0">
                <a:solidFill>
                  <a:srgbClr val="103D7D"/>
                </a:solidFill>
                <a:effectLst/>
                <a:latin typeface="Helvetica" pitchFamily="2" charset="0"/>
              </a:rPr>
              <a:t> the </a:t>
            </a:r>
            <a:r>
              <a:rPr lang="fr-FR" sz="1200" dirty="0" err="1">
                <a:solidFill>
                  <a:srgbClr val="103D7D"/>
                </a:solidFill>
                <a:effectLst/>
                <a:latin typeface="Helvetica" pitchFamily="2" charset="0"/>
              </a:rPr>
              <a:t>technical</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economic</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environmental</a:t>
            </a:r>
            <a:r>
              <a:rPr lang="fr-FR" sz="1200" dirty="0">
                <a:solidFill>
                  <a:srgbClr val="103D7D"/>
                </a:solidFill>
                <a:effectLst/>
                <a:latin typeface="Helvetica" pitchFamily="2" charset="0"/>
              </a:rPr>
              <a:t>, and social dimensions of EV </a:t>
            </a:r>
            <a:r>
              <a:rPr lang="fr-FR" sz="1200" dirty="0" err="1">
                <a:solidFill>
                  <a:srgbClr val="103D7D"/>
                </a:solidFill>
                <a:effectLst/>
                <a:latin typeface="Helvetica" pitchFamily="2" charset="0"/>
              </a:rPr>
              <a:t>charging</a:t>
            </a:r>
            <a:r>
              <a:rPr lang="fr-FR" sz="1200" dirty="0">
                <a:solidFill>
                  <a:srgbClr val="103D7D"/>
                </a:solidFill>
                <a:effectLst/>
                <a:latin typeface="Helvetica" pitchFamily="2" charset="0"/>
              </a:rPr>
              <a:t> infrastructure, </a:t>
            </a:r>
            <a:r>
              <a:rPr lang="fr-FR" sz="1200" dirty="0" err="1">
                <a:solidFill>
                  <a:srgbClr val="103D7D"/>
                </a:solidFill>
                <a:effectLst/>
                <a:latin typeface="Helvetica" pitchFamily="2" charset="0"/>
              </a:rPr>
              <a:t>with</a:t>
            </a:r>
            <a:r>
              <a:rPr lang="fr-FR" sz="1200" dirty="0">
                <a:solidFill>
                  <a:srgbClr val="103D7D"/>
                </a:solidFill>
                <a:effectLst/>
                <a:latin typeface="Helvetica" pitchFamily="2" charset="0"/>
              </a:rPr>
              <a:t> a </a:t>
            </a:r>
            <a:r>
              <a:rPr lang="fr-FR" sz="1200" dirty="0" err="1">
                <a:solidFill>
                  <a:srgbClr val="103D7D"/>
                </a:solidFill>
                <a:effectLst/>
                <a:latin typeface="Helvetica" pitchFamily="2" charset="0"/>
              </a:rPr>
              <a:t>particular</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emphasis</a:t>
            </a:r>
            <a:r>
              <a:rPr lang="fr-FR" sz="1200" dirty="0">
                <a:solidFill>
                  <a:srgbClr val="103D7D"/>
                </a:solidFill>
                <a:effectLst/>
                <a:latin typeface="Helvetica" pitchFamily="2" charset="0"/>
              </a:rPr>
              <a:t> on the smart </a:t>
            </a:r>
            <a:r>
              <a:rPr lang="fr-FR" sz="1200" dirty="0" err="1">
                <a:solidFill>
                  <a:srgbClr val="103D7D"/>
                </a:solidFill>
                <a:effectLst/>
                <a:latin typeface="Helvetica" pitchFamily="2" charset="0"/>
              </a:rPr>
              <a:t>energy</a:t>
            </a:r>
            <a:r>
              <a:rPr lang="fr-FR" sz="1200" dirty="0">
                <a:solidFill>
                  <a:srgbClr val="103D7D"/>
                </a:solidFill>
                <a:effectLst/>
                <a:latin typeface="Helvetica" pitchFamily="2" charset="0"/>
              </a:rPr>
              <a:t> management of PVCS. </a:t>
            </a:r>
            <a:r>
              <a:rPr lang="fr-FR" sz="1200" dirty="0" err="1">
                <a:solidFill>
                  <a:srgbClr val="103D7D"/>
                </a:solidFill>
                <a:effectLst/>
                <a:latin typeface="Helvetica" pitchFamily="2" charset="0"/>
              </a:rPr>
              <a:t>Furthermore</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it</a:t>
            </a:r>
            <a:r>
              <a:rPr lang="fr-FR" sz="1200" dirty="0">
                <a:solidFill>
                  <a:srgbClr val="103D7D"/>
                </a:solidFill>
                <a:effectLst/>
                <a:latin typeface="Helvetica" pitchFamily="2" charset="0"/>
              </a:rPr>
              <a:t> explores the socio-</a:t>
            </a:r>
            <a:r>
              <a:rPr lang="fr-FR" sz="1200" dirty="0" err="1">
                <a:solidFill>
                  <a:srgbClr val="103D7D"/>
                </a:solidFill>
                <a:effectLst/>
                <a:latin typeface="Helvetica" pitchFamily="2" charset="0"/>
              </a:rPr>
              <a:t>technical</a:t>
            </a:r>
            <a:r>
              <a:rPr lang="fr-FR" sz="1200" dirty="0">
                <a:solidFill>
                  <a:srgbClr val="103D7D"/>
                </a:solidFill>
                <a:effectLst/>
                <a:latin typeface="Helvetica" pitchFamily="2" charset="0"/>
              </a:rPr>
              <a:t> challenges </a:t>
            </a:r>
            <a:r>
              <a:rPr lang="fr-FR" sz="1200" dirty="0" err="1">
                <a:solidFill>
                  <a:srgbClr val="103D7D"/>
                </a:solidFill>
                <a:effectLst/>
                <a:latin typeface="Helvetica" pitchFamily="2" charset="0"/>
              </a:rPr>
              <a:t>surrounding</a:t>
            </a:r>
            <a:r>
              <a:rPr lang="fr-FR" sz="1200" dirty="0">
                <a:solidFill>
                  <a:srgbClr val="103D7D"/>
                </a:solidFill>
                <a:effectLst/>
                <a:latin typeface="Helvetica" pitchFamily="2" charset="0"/>
              </a:rPr>
              <a:t> user acceptance and the social </a:t>
            </a:r>
            <a:r>
              <a:rPr lang="fr-FR" sz="1200" dirty="0" err="1">
                <a:solidFill>
                  <a:srgbClr val="103D7D"/>
                </a:solidFill>
                <a:effectLst/>
                <a:latin typeface="Helvetica" pitchFamily="2" charset="0"/>
              </a:rPr>
              <a:t>acceptability</a:t>
            </a:r>
            <a:r>
              <a:rPr lang="fr-FR" sz="1200" dirty="0">
                <a:solidFill>
                  <a:srgbClr val="103D7D"/>
                </a:solidFill>
                <a:effectLst/>
                <a:latin typeface="Helvetica" pitchFamily="2" charset="0"/>
              </a:rPr>
              <a:t> of PVCS, </a:t>
            </a:r>
            <a:r>
              <a:rPr lang="fr-FR" sz="1200" dirty="0" err="1">
                <a:solidFill>
                  <a:srgbClr val="103D7D"/>
                </a:solidFill>
                <a:effectLst/>
                <a:latin typeface="Helvetica" pitchFamily="2" charset="0"/>
              </a:rPr>
              <a:t>reflecting</a:t>
            </a:r>
            <a:r>
              <a:rPr lang="fr-FR" sz="1200" dirty="0">
                <a:solidFill>
                  <a:srgbClr val="103D7D"/>
                </a:solidFill>
                <a:effectLst/>
                <a:latin typeface="Helvetica" pitchFamily="2" charset="0"/>
              </a:rPr>
              <a:t> on how </a:t>
            </a:r>
            <a:r>
              <a:rPr lang="fr-FR" sz="1200" dirty="0" err="1">
                <a:solidFill>
                  <a:srgbClr val="103D7D"/>
                </a:solidFill>
                <a:effectLst/>
                <a:latin typeface="Helvetica" pitchFamily="2" charset="0"/>
              </a:rPr>
              <a:t>these</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factors</a:t>
            </a:r>
            <a:r>
              <a:rPr lang="fr-FR" sz="1200" dirty="0">
                <a:solidFill>
                  <a:srgbClr val="103D7D"/>
                </a:solidFill>
                <a:effectLst/>
                <a:latin typeface="Helvetica" pitchFamily="2" charset="0"/>
              </a:rPr>
              <a:t> impact the </a:t>
            </a:r>
            <a:r>
              <a:rPr lang="fr-FR" sz="1200" dirty="0" err="1">
                <a:solidFill>
                  <a:srgbClr val="103D7D"/>
                </a:solidFill>
                <a:effectLst/>
                <a:latin typeface="Helvetica" pitchFamily="2" charset="0"/>
              </a:rPr>
              <a:t>successful</a:t>
            </a:r>
            <a:r>
              <a:rPr lang="fr-FR" sz="1200" dirty="0">
                <a:solidFill>
                  <a:srgbClr val="103D7D"/>
                </a:solidFill>
                <a:effectLst/>
                <a:latin typeface="Helvetica" pitchFamily="2" charset="0"/>
              </a:rPr>
              <a:t> </a:t>
            </a:r>
            <a:r>
              <a:rPr lang="fr-FR" sz="1200" dirty="0" err="1">
                <a:solidFill>
                  <a:srgbClr val="103D7D"/>
                </a:solidFill>
                <a:effectLst/>
                <a:latin typeface="Helvetica" pitchFamily="2" charset="0"/>
              </a:rPr>
              <a:t>implementation</a:t>
            </a:r>
            <a:r>
              <a:rPr lang="fr-FR" sz="1200" dirty="0">
                <a:solidFill>
                  <a:srgbClr val="103D7D"/>
                </a:solidFill>
                <a:effectLst/>
                <a:latin typeface="Helvetica" pitchFamily="2" charset="0"/>
              </a:rPr>
              <a:t> of </a:t>
            </a:r>
            <a:r>
              <a:rPr lang="fr-FR" sz="1200" dirty="0" err="1">
                <a:solidFill>
                  <a:srgbClr val="103D7D"/>
                </a:solidFill>
                <a:effectLst/>
                <a:latin typeface="Helvetica" pitchFamily="2" charset="0"/>
              </a:rPr>
              <a:t>electromobility</a:t>
            </a:r>
            <a:r>
              <a:rPr lang="fr-FR" sz="1200" dirty="0">
                <a:solidFill>
                  <a:srgbClr val="103D7D"/>
                </a:solidFill>
                <a:latin typeface="Helvetica" pitchFamily="2" charset="0"/>
              </a:rPr>
              <a:t> </a:t>
            </a:r>
            <a:r>
              <a:rPr lang="fr-FR" sz="1200" dirty="0">
                <a:solidFill>
                  <a:srgbClr val="103D7D"/>
                </a:solidFill>
                <a:effectLst/>
                <a:latin typeface="Helvetica" pitchFamily="2" charset="0"/>
              </a:rPr>
              <a:t>solutions.</a:t>
            </a:r>
          </a:p>
          <a:p>
            <a:endParaRPr lang="fr-FR" sz="1200" dirty="0">
              <a:solidFill>
                <a:srgbClr val="103D7D"/>
              </a:solidFill>
            </a:endParaRPr>
          </a:p>
        </p:txBody>
      </p:sp>
      <p:pic>
        <p:nvPicPr>
          <p:cNvPr id="8" name="Image 7">
            <a:extLst>
              <a:ext uri="{FF2B5EF4-FFF2-40B4-BE49-F238E27FC236}">
                <a16:creationId xmlns:a16="http://schemas.microsoft.com/office/drawing/2014/main" id="{F686E3BB-7F13-ADE2-0C2E-6CAB3DF4EE77}"/>
              </a:ext>
            </a:extLst>
          </p:cNvPr>
          <p:cNvPicPr>
            <a:picLocks noChangeAspect="1"/>
          </p:cNvPicPr>
          <p:nvPr/>
        </p:nvPicPr>
        <p:blipFill>
          <a:blip r:embed="rId2"/>
          <a:stretch>
            <a:fillRect/>
          </a:stretch>
        </p:blipFill>
        <p:spPr>
          <a:xfrm>
            <a:off x="5513066" y="3171123"/>
            <a:ext cx="2910912" cy="1753561"/>
          </a:xfrm>
          <a:prstGeom prst="rect">
            <a:avLst/>
          </a:prstGeom>
        </p:spPr>
      </p:pic>
      <p:pic>
        <p:nvPicPr>
          <p:cNvPr id="9" name="Picture 17">
            <a:extLst>
              <a:ext uri="{FF2B5EF4-FFF2-40B4-BE49-F238E27FC236}">
                <a16:creationId xmlns:a16="http://schemas.microsoft.com/office/drawing/2014/main" id="{B41E6B5A-9C39-05BC-AE0D-A61323E4C1BC}"/>
              </a:ext>
            </a:extLst>
          </p:cNvPr>
          <p:cNvPicPr>
            <a:picLocks noChangeAspect="1"/>
          </p:cNvPicPr>
          <p:nvPr/>
        </p:nvPicPr>
        <p:blipFill>
          <a:blip r:embed="rId3"/>
          <a:stretch>
            <a:fillRect/>
          </a:stretch>
        </p:blipFill>
        <p:spPr>
          <a:xfrm>
            <a:off x="1378899" y="3241128"/>
            <a:ext cx="3281713" cy="1683556"/>
          </a:xfrm>
          <a:prstGeom prst="rect">
            <a:avLst/>
          </a:prstGeom>
        </p:spPr>
      </p:pic>
      <p:pic>
        <p:nvPicPr>
          <p:cNvPr id="7" name="Image 6">
            <a:extLst>
              <a:ext uri="{FF2B5EF4-FFF2-40B4-BE49-F238E27FC236}">
                <a16:creationId xmlns:a16="http://schemas.microsoft.com/office/drawing/2014/main" id="{E1252BD5-D0B3-72E0-4488-EC6EE30CED18}"/>
              </a:ext>
            </a:extLst>
          </p:cNvPr>
          <p:cNvPicPr>
            <a:picLocks noChangeAspect="1"/>
          </p:cNvPicPr>
          <p:nvPr/>
        </p:nvPicPr>
        <p:blipFill>
          <a:blip r:embed="rId4"/>
          <a:stretch>
            <a:fillRect/>
          </a:stretch>
        </p:blipFill>
        <p:spPr>
          <a:xfrm>
            <a:off x="5709178" y="889005"/>
            <a:ext cx="2714800" cy="2025450"/>
          </a:xfrm>
          <a:prstGeom prst="rect">
            <a:avLst/>
          </a:prstGeom>
        </p:spPr>
      </p:pic>
    </p:spTree>
    <p:extLst>
      <p:ext uri="{BB962C8B-B14F-4D97-AF65-F5344CB8AC3E}">
        <p14:creationId xmlns:p14="http://schemas.microsoft.com/office/powerpoint/2010/main" val="2288724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69D544-0DA0-9820-0E96-A857E3BBD59A}"/>
              </a:ext>
            </a:extLst>
          </p:cNvPr>
          <p:cNvSpPr>
            <a:spLocks noGrp="1"/>
          </p:cNvSpPr>
          <p:nvPr>
            <p:ph type="body" sz="quarter" idx="12"/>
          </p:nvPr>
        </p:nvSpPr>
        <p:spPr/>
        <p:txBody>
          <a:bodyPr/>
          <a:lstStyle/>
          <a:p>
            <a:r>
              <a:rPr lang="fr-FR" dirty="0"/>
              <a:t>Key </a:t>
            </a:r>
            <a:r>
              <a:rPr lang="fr-FR" dirty="0" err="1"/>
              <a:t>results</a:t>
            </a:r>
            <a:r>
              <a:rPr lang="fr-FR" dirty="0"/>
              <a:t> </a:t>
            </a:r>
          </a:p>
          <a:p>
            <a:endParaRPr lang="fr-FR" dirty="0"/>
          </a:p>
        </p:txBody>
      </p:sp>
      <p:sp>
        <p:nvSpPr>
          <p:cNvPr id="3" name="Espace réservé du texte 2">
            <a:extLst>
              <a:ext uri="{FF2B5EF4-FFF2-40B4-BE49-F238E27FC236}">
                <a16:creationId xmlns:a16="http://schemas.microsoft.com/office/drawing/2014/main" id="{A8C913CF-8A0B-3622-5A8A-E43EF5018B16}"/>
              </a:ext>
            </a:extLst>
          </p:cNvPr>
          <p:cNvSpPr>
            <a:spLocks noGrp="1"/>
          </p:cNvSpPr>
          <p:nvPr>
            <p:ph type="body" sz="quarter" idx="13"/>
          </p:nvPr>
        </p:nvSpPr>
        <p:spPr/>
        <p:txBody>
          <a:bodyPr/>
          <a:lstStyle/>
          <a:p>
            <a:pPr algn="just"/>
            <a:r>
              <a:rPr lang="en-US" sz="1200" b="1" dirty="0"/>
              <a:t>Public grid impact </a:t>
            </a:r>
          </a:p>
          <a:p>
            <a:pPr lvl="1" algn="just"/>
            <a:r>
              <a:rPr lang="en-US" sz="1000" dirty="0"/>
              <a:t>Considering the possibility that 10% of 5 million EVs could simultaneously use rapid charging (50kW), the grid must allocate at least 19% of its total installed power. Smart charging is essential and must go beyond the usual reduction of power available at charging terminals.</a:t>
            </a:r>
          </a:p>
          <a:p>
            <a:pPr algn="just"/>
            <a:r>
              <a:rPr lang="en-US" sz="1200" b="1" dirty="0"/>
              <a:t>Optimized Energy Use</a:t>
            </a:r>
          </a:p>
          <a:p>
            <a:pPr lvl="1" algn="just"/>
            <a:r>
              <a:rPr lang="en-US" sz="1000" dirty="0"/>
              <a:t>Based on users' forecasted departure times, real-time control is able to fully recharge EV batteries while maximizing the use of PV energy during recharging. Depending on departure times, most EVs can be charged with more than 80% PV energy.</a:t>
            </a:r>
          </a:p>
          <a:p>
            <a:pPr lvl="1" algn="just"/>
            <a:r>
              <a:rPr lang="en-US" sz="1050" dirty="0"/>
              <a:t>Using real parking occupancy data over a full year, smart charging for a PV-powered parking lot near a suburban train station on the outskirts of Lisbon, Portugal, revealed a significant reduction in electricity imports from the grid (by more than 35%).</a:t>
            </a:r>
          </a:p>
          <a:p>
            <a:pPr algn="just"/>
            <a:r>
              <a:rPr lang="en-US" sz="1200" b="1" dirty="0"/>
              <a:t>Global Cost and Carbon Impact Assessment</a:t>
            </a:r>
          </a:p>
          <a:p>
            <a:pPr lvl="1" algn="just"/>
            <a:r>
              <a:rPr lang="fr-FR" sz="1000" dirty="0"/>
              <a:t>For a 30-year life cycle for PVCS</a:t>
            </a:r>
          </a:p>
          <a:p>
            <a:pPr lvl="2" algn="just"/>
            <a:r>
              <a:rPr lang="en-US" sz="800" dirty="0"/>
              <a:t>Global cost includes approximately 40% investment costs and 49% maintenance costs.</a:t>
            </a:r>
          </a:p>
          <a:p>
            <a:pPr lvl="2" algn="just"/>
            <a:r>
              <a:rPr lang="en-US" sz="800" dirty="0"/>
              <a:t>Compared to traditional charging stations powered by grid electricity, the PVCS carbon impact is between 1,5 and 10 times smaller, depending on the energy mix implemented in the electricity grid.</a:t>
            </a:r>
          </a:p>
          <a:p>
            <a:pPr algn="just"/>
            <a:r>
              <a:rPr lang="en-US" sz="1200" b="1" dirty="0"/>
              <a:t>Social acceptance </a:t>
            </a:r>
          </a:p>
          <a:p>
            <a:pPr lvl="2" algn="just"/>
            <a:r>
              <a:rPr lang="en-US" sz="1000" dirty="0"/>
              <a:t>The PVCS is socially acceptable to a large majority, although aspects such as location, business model, and design require careful consideration. Notably, more than 83% of the 864 respondents agree with the V2G service. The main obstacles to the use of PVCS are often related to PV panel efficiency, the recycling process, and pollution during the production phase.</a:t>
            </a:r>
          </a:p>
          <a:p>
            <a:pPr lvl="1" algn="just"/>
            <a:endParaRPr lang="en-US" sz="1200" dirty="0"/>
          </a:p>
          <a:p>
            <a:endParaRPr lang="en-US" dirty="0"/>
          </a:p>
        </p:txBody>
      </p:sp>
    </p:spTree>
    <p:extLst>
      <p:ext uri="{BB962C8B-B14F-4D97-AF65-F5344CB8AC3E}">
        <p14:creationId xmlns:p14="http://schemas.microsoft.com/office/powerpoint/2010/main" val="41128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5F1C47A-B179-9673-B946-C23ACCBC99A1}"/>
              </a:ext>
            </a:extLst>
          </p:cNvPr>
          <p:cNvSpPr>
            <a:spLocks noGrp="1"/>
          </p:cNvSpPr>
          <p:nvPr>
            <p:ph type="body" sz="quarter" idx="12"/>
          </p:nvPr>
        </p:nvSpPr>
        <p:spPr/>
        <p:txBody>
          <a:bodyPr/>
          <a:lstStyle/>
          <a:p>
            <a:r>
              <a:rPr lang="fr-FR" dirty="0"/>
              <a:t>Key </a:t>
            </a:r>
            <a:r>
              <a:rPr lang="en-US" dirty="0"/>
              <a:t>recommendations</a:t>
            </a:r>
          </a:p>
        </p:txBody>
      </p:sp>
      <p:sp>
        <p:nvSpPr>
          <p:cNvPr id="3" name="Espace réservé du texte 2">
            <a:extLst>
              <a:ext uri="{FF2B5EF4-FFF2-40B4-BE49-F238E27FC236}">
                <a16:creationId xmlns:a16="http://schemas.microsoft.com/office/drawing/2014/main" id="{91D3A295-C36A-93ED-8B1F-68F6C53C4D67}"/>
              </a:ext>
            </a:extLst>
          </p:cNvPr>
          <p:cNvSpPr>
            <a:spLocks noGrp="1"/>
          </p:cNvSpPr>
          <p:nvPr>
            <p:ph type="body" sz="quarter" idx="13"/>
          </p:nvPr>
        </p:nvSpPr>
        <p:spPr>
          <a:xfrm>
            <a:off x="525600" y="889200"/>
            <a:ext cx="7600872" cy="3854680"/>
          </a:xfrm>
        </p:spPr>
        <p:txBody>
          <a:bodyPr/>
          <a:lstStyle/>
          <a:p>
            <a:pPr algn="just"/>
            <a:r>
              <a:rPr lang="en-US" sz="1200" b="1" dirty="0"/>
              <a:t>Public grid impact </a:t>
            </a:r>
          </a:p>
          <a:p>
            <a:pPr lvl="1" algn="just"/>
            <a:r>
              <a:rPr lang="en-US" sz="1000" dirty="0"/>
              <a:t>Using PV sources during daytime EV charging can reduce stress and energy allocation from the power grid.</a:t>
            </a:r>
          </a:p>
          <a:p>
            <a:pPr algn="just"/>
            <a:r>
              <a:rPr lang="en-US" sz="1200" b="1" dirty="0"/>
              <a:t>Optimized Energy Use</a:t>
            </a:r>
          </a:p>
          <a:p>
            <a:pPr lvl="1" algn="just"/>
            <a:r>
              <a:rPr lang="en-US" sz="1000" dirty="0"/>
              <a:t>Based on human-system interfaces for PVCS and real-time control, smart charging adjusts the charging power and timing based on PV energy availability, grid conditions, and user preferences, ensuring efficient use of PV energy.</a:t>
            </a:r>
          </a:p>
          <a:p>
            <a:pPr lvl="1" algn="just"/>
            <a:r>
              <a:rPr lang="en-US" sz="1000" dirty="0"/>
              <a:t>PVCS with intelligent control implemented near a commuter train station significantly reduces electricity imports from the grid.</a:t>
            </a:r>
          </a:p>
          <a:p>
            <a:pPr algn="just"/>
            <a:r>
              <a:rPr lang="fr-FR" sz="1200" b="1" dirty="0"/>
              <a:t>Global </a:t>
            </a:r>
            <a:r>
              <a:rPr lang="fr-FR" sz="1200" b="1" dirty="0" err="1"/>
              <a:t>Cost</a:t>
            </a:r>
            <a:r>
              <a:rPr lang="fr-FR" sz="1200" b="1" dirty="0"/>
              <a:t> and Carbon Impact </a:t>
            </a:r>
            <a:r>
              <a:rPr lang="fr-FR" sz="1200" b="1" dirty="0" err="1"/>
              <a:t>Assessment</a:t>
            </a:r>
            <a:endParaRPr lang="fr-FR" sz="1200" b="1" dirty="0"/>
          </a:p>
          <a:p>
            <a:pPr lvl="1" algn="just"/>
            <a:r>
              <a:rPr lang="en-US" sz="1000" dirty="0"/>
              <a:t>Based on the LCA, a specific calculation methodology is necessary to assess the overall cost and carbon impact of PVCS.</a:t>
            </a:r>
          </a:p>
          <a:p>
            <a:pPr lvl="1" algn="just"/>
            <a:r>
              <a:rPr lang="en-US" sz="1000" dirty="0"/>
              <a:t>To reduce the carbon impact of PVCS, it is necessary to use PV panels with the lowest possible carbon impact. The carbon impact of PV panels strongly depends on the electricity mix used during their production. </a:t>
            </a:r>
          </a:p>
          <a:p>
            <a:pPr algn="just"/>
            <a:r>
              <a:rPr lang="fr-FR" sz="1200" b="1" dirty="0"/>
              <a:t>Social acceptance </a:t>
            </a:r>
          </a:p>
          <a:p>
            <a:pPr lvl="2" algn="just"/>
            <a:r>
              <a:rPr lang="en-US" sz="1000" dirty="0"/>
              <a:t>To increase the social acceptance of PVCS, the choice of PV panels must be judicious in terms of efficiency, recycling and pollution during the production phase.</a:t>
            </a:r>
          </a:p>
          <a:p>
            <a:pPr lvl="1" algn="just"/>
            <a:endParaRPr lang="en-US" sz="1000" dirty="0"/>
          </a:p>
        </p:txBody>
      </p:sp>
    </p:spTree>
    <p:extLst>
      <p:ext uri="{BB962C8B-B14F-4D97-AF65-F5344CB8AC3E}">
        <p14:creationId xmlns:p14="http://schemas.microsoft.com/office/powerpoint/2010/main" val="208665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019961A-1A6A-B897-A7EC-3EE8BB457A7C}"/>
              </a:ext>
            </a:extLst>
          </p:cNvPr>
          <p:cNvSpPr>
            <a:spLocks noGrp="1"/>
          </p:cNvSpPr>
          <p:nvPr>
            <p:ph type="body" sz="quarter" idx="12"/>
          </p:nvPr>
        </p:nvSpPr>
        <p:spPr/>
        <p:txBody>
          <a:bodyPr/>
          <a:lstStyle/>
          <a:p>
            <a:r>
              <a:rPr lang="en-US"/>
              <a:t>The way forward</a:t>
            </a:r>
          </a:p>
        </p:txBody>
      </p:sp>
      <p:sp>
        <p:nvSpPr>
          <p:cNvPr id="3" name="Espace réservé du texte 2">
            <a:extLst>
              <a:ext uri="{FF2B5EF4-FFF2-40B4-BE49-F238E27FC236}">
                <a16:creationId xmlns:a16="http://schemas.microsoft.com/office/drawing/2014/main" id="{CB9B90BA-C2EA-E4BA-67B4-3EAEDC93C7CF}"/>
              </a:ext>
            </a:extLst>
          </p:cNvPr>
          <p:cNvSpPr>
            <a:spLocks noGrp="1"/>
          </p:cNvSpPr>
          <p:nvPr>
            <p:ph type="body" sz="quarter" idx="13"/>
          </p:nvPr>
        </p:nvSpPr>
        <p:spPr>
          <a:xfrm>
            <a:off x="525601" y="889200"/>
            <a:ext cx="8192138" cy="3682492"/>
          </a:xfrm>
        </p:spPr>
        <p:txBody>
          <a:bodyPr/>
          <a:lstStyle/>
          <a:p>
            <a:pPr algn="just"/>
            <a:r>
              <a:rPr lang="en-US" sz="1200" dirty="0"/>
              <a:t>PVCS offer significant benefits to drivers and make an important contribution to the energy transition. Their large-scale implementation will require technical and sizing optimization of the system, including stationary storage and grid connection, as well as changes in driver behavior.</a:t>
            </a:r>
          </a:p>
          <a:p>
            <a:pPr algn="just"/>
            <a:r>
              <a:rPr lang="en-US" sz="1200" dirty="0"/>
              <a:t>Long parking times for EV charging (several hours), short driving distances (around 45 km), and slow charging modes are the most realistic requirements for maximizing the benefits of PVCS. </a:t>
            </a:r>
          </a:p>
          <a:p>
            <a:pPr algn="just"/>
            <a:r>
              <a:rPr lang="en-US" sz="1200" dirty="0"/>
              <a:t> Real-time control of EV charging, which allows intelligent communication between operators and end-users based on powerful optimization algorithms, remains essential for increasing PV benefits and reducing total energy costs.</a:t>
            </a:r>
          </a:p>
          <a:p>
            <a:pPr algn="just"/>
            <a:r>
              <a:rPr lang="en-US" sz="1200" dirty="0"/>
              <a:t>PVCS have a smaller carbon impact than public grid charging stations. To implement PVCS effectively, techno-economic and environmental approaches, including life cycle analysis, are necessary.</a:t>
            </a:r>
          </a:p>
          <a:p>
            <a:pPr algn="just"/>
            <a:r>
              <a:rPr lang="en-US" sz="1200" dirty="0"/>
              <a:t>Key questions include how to directly use and manage PV electricity for different types of PVCS, driving profiles, and locations with varying solar irradiance, and how to integrate PVCS components while maintaining mechanical and physical reliability, safety, and standardization. These are critical first steps for the real-world deployment of PVCS.</a:t>
            </a:r>
          </a:p>
          <a:p>
            <a:pPr algn="just"/>
            <a:r>
              <a:rPr lang="en-US" sz="1200" dirty="0"/>
              <a:t>Regarding the social acceptance of PVCS and V2G/V2H services, results indicate that PVCS are widely accepted by the majority, although factors such as location, business model, and design require careful consideration</a:t>
            </a:r>
          </a:p>
        </p:txBody>
      </p:sp>
    </p:spTree>
    <p:extLst>
      <p:ext uri="{BB962C8B-B14F-4D97-AF65-F5344CB8AC3E}">
        <p14:creationId xmlns:p14="http://schemas.microsoft.com/office/powerpoint/2010/main" val="21797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9D2B259C-1E4E-49E2-8894-BD2796DC32F1}"/>
              </a:ext>
            </a:extLst>
          </p:cNvPr>
          <p:cNvSpPr>
            <a:spLocks noGrp="1"/>
          </p:cNvSpPr>
          <p:nvPr>
            <p:ph type="body" sz="quarter" idx="12"/>
          </p:nvPr>
        </p:nvSpPr>
        <p:spPr>
          <a:xfrm>
            <a:off x="250831" y="1600322"/>
            <a:ext cx="8316913" cy="519694"/>
          </a:xfrm>
        </p:spPr>
        <p:txBody>
          <a:bodyPr/>
          <a:lstStyle/>
          <a:p>
            <a:endParaRPr lang="en-US" dirty="0"/>
          </a:p>
        </p:txBody>
      </p:sp>
      <p:sp>
        <p:nvSpPr>
          <p:cNvPr id="5" name="Espace réservé du texte 4">
            <a:extLst>
              <a:ext uri="{FF2B5EF4-FFF2-40B4-BE49-F238E27FC236}">
                <a16:creationId xmlns:a16="http://schemas.microsoft.com/office/drawing/2014/main" id="{4E7EC2B7-BE81-4492-91DA-9D4DB4628200}"/>
              </a:ext>
            </a:extLst>
          </p:cNvPr>
          <p:cNvSpPr>
            <a:spLocks noGrp="1"/>
          </p:cNvSpPr>
          <p:nvPr>
            <p:ph type="body" sz="quarter" idx="13"/>
          </p:nvPr>
        </p:nvSpPr>
        <p:spPr/>
        <p:txBody>
          <a:bodyPr/>
          <a:lstStyle/>
          <a:p>
            <a:pPr algn="l"/>
            <a:r>
              <a:rPr lang="en-US" sz="1800" dirty="0"/>
              <a:t>Manuela SECHILARIU, Task 17</a:t>
            </a:r>
          </a:p>
        </p:txBody>
      </p:sp>
      <p:sp>
        <p:nvSpPr>
          <p:cNvPr id="6" name="Espace réservé du texte 5">
            <a:extLst>
              <a:ext uri="{FF2B5EF4-FFF2-40B4-BE49-F238E27FC236}">
                <a16:creationId xmlns:a16="http://schemas.microsoft.com/office/drawing/2014/main" id="{A9B3DFFC-B98B-4D65-9E63-4D8134753C13}"/>
              </a:ext>
            </a:extLst>
          </p:cNvPr>
          <p:cNvSpPr>
            <a:spLocks noGrp="1"/>
          </p:cNvSpPr>
          <p:nvPr>
            <p:ph type="body" sz="quarter" idx="14"/>
          </p:nvPr>
        </p:nvSpPr>
        <p:spPr/>
        <p:txBody>
          <a:bodyPr/>
          <a:lstStyle/>
          <a:p>
            <a:r>
              <a:rPr lang="en-US" sz="1800" err="1"/>
              <a:t>manuela</a:t>
            </a:r>
            <a:r>
              <a:rPr lang="en-US" sz="1800"/>
              <a:t>.sechilariu</a:t>
            </a:r>
            <a:r>
              <a:rPr lang="en-US" sz="1800" dirty="0" err="1"/>
              <a:t>@utc.fr</a:t>
            </a:r>
            <a:endParaRPr lang="en-US" sz="1800" dirty="0"/>
          </a:p>
        </p:txBody>
      </p:sp>
    </p:spTree>
    <p:extLst>
      <p:ext uri="{BB962C8B-B14F-4D97-AF65-F5344CB8AC3E}">
        <p14:creationId xmlns:p14="http://schemas.microsoft.com/office/powerpoint/2010/main" val="1540546089"/>
      </p:ext>
    </p:extLst>
  </p:cSld>
  <p:clrMapOvr>
    <a:masterClrMapping/>
  </p:clrMapOvr>
</p:sld>
</file>

<file path=ppt/theme/theme1.xml><?xml version="1.0" encoding="utf-8"?>
<a:theme xmlns:a="http://schemas.openxmlformats.org/drawingml/2006/main" name="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B9F65AAC46BB499695796D298682BC" ma:contentTypeVersion="10" ma:contentTypeDescription="Create a new document." ma:contentTypeScope="" ma:versionID="3f60f478062d6342e0715769ba1d08b9">
  <xsd:schema xmlns:xsd="http://www.w3.org/2001/XMLSchema" xmlns:xs="http://www.w3.org/2001/XMLSchema" xmlns:p="http://schemas.microsoft.com/office/2006/metadata/properties" xmlns:ns2="2994a967-0afa-4556-b055-8e1d038ed839" targetNamespace="http://schemas.microsoft.com/office/2006/metadata/properties" ma:root="true" ma:fieldsID="507f239008345f4b6857d4bd37f2b66c" ns2:_="">
    <xsd:import namespace="2994a967-0afa-4556-b055-8e1d038ed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4a967-0afa-4556-b055-8e1d038ed8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527C48-C186-4439-92AB-7AE3A0938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94a967-0afa-4556-b055-8e1d038ed8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6E8DF-2419-40F3-81F8-DB83427705A6}">
  <ds:schemaRefs>
    <ds:schemaRef ds:uri="http://schemas.microsoft.com/sharepoint/v3/contenttype/forms"/>
  </ds:schemaRefs>
</ds:datastoreItem>
</file>

<file path=customXml/itemProps3.xml><?xml version="1.0" encoding="utf-8"?>
<ds:datastoreItem xmlns:ds="http://schemas.openxmlformats.org/officeDocument/2006/customXml" ds:itemID="{827FD505-DBDB-4AB0-BFDC-027F98D2A72C}">
  <ds:schemaRef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2994a967-0afa-4556-b055-8e1d038ed83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550</TotalTime>
  <Words>831</Words>
  <Application>Microsoft Macintosh PowerPoint</Application>
  <PresentationFormat>Affichage à l'écran (16:9)</PresentationFormat>
  <Paragraphs>38</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Arial Nova</vt:lpstr>
      <vt:lpstr>Calibri</vt:lpstr>
      <vt:lpstr>Helvetica</vt:lpstr>
      <vt:lpstr>Segoe UI</vt:lpstr>
      <vt:lpstr>GB - New branding v5 (2)</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Manuela Sechilariu</cp:lastModifiedBy>
  <cp:revision>130</cp:revision>
  <cp:lastPrinted>2017-08-30T14:17:09Z</cp:lastPrinted>
  <dcterms:created xsi:type="dcterms:W3CDTF">2019-06-05T15:43:42Z</dcterms:created>
  <dcterms:modified xsi:type="dcterms:W3CDTF">2025-01-26T12:20:46Z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0x0101009BB9F65AAC46BB499695796D298682BC</vt:lpwstr>
  </property>
  <property fmtid="{D5CDD505-2E9C-101B-9397-08002B2CF9AE}" pid="3" name="Order">
    <vt:r8>1000</vt:r8>
  </property>
</Properties>
</file>