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0"/>
  </p:notesMasterIdLst>
  <p:handoutMasterIdLst>
    <p:handoutMasterId r:id="rId11"/>
  </p:handoutMasterIdLst>
  <p:sldIdLst>
    <p:sldId id="257" r:id="rId5"/>
    <p:sldId id="622" r:id="rId6"/>
    <p:sldId id="624" r:id="rId7"/>
    <p:sldId id="623" r:id="rId8"/>
    <p:sldId id="616" r:id="rId9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4944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pos="56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D7D"/>
    <a:srgbClr val="DBE2EB"/>
    <a:srgbClr val="003C7D"/>
    <a:srgbClr val="376192"/>
    <a:srgbClr val="E0EEF8"/>
    <a:srgbClr val="EDEEF8"/>
    <a:srgbClr val="184481"/>
    <a:srgbClr val="F4821F"/>
    <a:srgbClr val="10307D"/>
    <a:srgbClr val="E88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57" autoAdjust="0"/>
    <p:restoredTop sz="88451" autoAdjust="0"/>
  </p:normalViewPr>
  <p:slideViewPr>
    <p:cSldViewPr snapToGrid="0" showGuides="1">
      <p:cViewPr>
        <p:scale>
          <a:sx n="100" d="100"/>
          <a:sy n="100" d="100"/>
        </p:scale>
        <p:origin x="1356" y="582"/>
      </p:cViewPr>
      <p:guideLst>
        <p:guide orient="horz" pos="3140"/>
        <p:guide pos="4944"/>
        <p:guide orient="horz" pos="1720"/>
        <p:guide orient="horz" pos="1620"/>
        <p:guide pos="5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720" y="108"/>
      </p:cViewPr>
      <p:guideLst>
        <p:guide orient="horz" pos="3126"/>
        <p:guide pos="2100"/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Mitchell" userId="11969bd735cfd59e" providerId="LiveId" clId="{BB553518-E7F4-437B-A9D7-5CAA110E4C0C}"/>
    <pc:docChg chg="custSel modSld">
      <pc:chgData name="Emily Mitchell" userId="11969bd735cfd59e" providerId="LiveId" clId="{BB553518-E7F4-437B-A9D7-5CAA110E4C0C}" dt="2022-05-27T01:00:18.080" v="6" actId="14100"/>
      <pc:docMkLst>
        <pc:docMk/>
      </pc:docMkLst>
      <pc:sldChg chg="addSp delSp modSp mod">
        <pc:chgData name="Emily Mitchell" userId="11969bd735cfd59e" providerId="LiveId" clId="{BB553518-E7F4-437B-A9D7-5CAA110E4C0C}" dt="2022-05-27T01:00:18.080" v="6" actId="14100"/>
        <pc:sldMkLst>
          <pc:docMk/>
          <pc:sldMk cId="817572157" sldId="257"/>
        </pc:sldMkLst>
        <pc:spChg chg="add mod ord">
          <ac:chgData name="Emily Mitchell" userId="11969bd735cfd59e" providerId="LiveId" clId="{BB553518-E7F4-437B-A9D7-5CAA110E4C0C}" dt="2022-05-27T01:00:07.187" v="4" actId="1076"/>
          <ac:spMkLst>
            <pc:docMk/>
            <pc:sldMk cId="817572157" sldId="257"/>
            <ac:spMk id="2" creationId="{23EF5A30-9EDF-0F8C-C18D-30E540A258FB}"/>
          </ac:spMkLst>
        </pc:spChg>
        <pc:spChg chg="mod">
          <ac:chgData name="Emily Mitchell" userId="11969bd735cfd59e" providerId="LiveId" clId="{BB553518-E7F4-437B-A9D7-5CAA110E4C0C}" dt="2022-05-27T01:00:18.080" v="6" actId="14100"/>
          <ac:spMkLst>
            <pc:docMk/>
            <pc:sldMk cId="817572157" sldId="257"/>
            <ac:spMk id="8" creationId="{2CCC1520-6F8A-4F41-9BBD-3128BEDBF60D}"/>
          </ac:spMkLst>
        </pc:spChg>
        <pc:picChg chg="del mod">
          <ac:chgData name="Emily Mitchell" userId="11969bd735cfd59e" providerId="LiveId" clId="{BB553518-E7F4-437B-A9D7-5CAA110E4C0C}" dt="2022-05-27T00:59:59.926" v="2" actId="478"/>
          <ac:picMkLst>
            <pc:docMk/>
            <pc:sldMk cId="817572157" sldId="257"/>
            <ac:picMk id="7" creationId="{3F741DBE-675E-454C-BCC4-75BC61A5B33F}"/>
          </ac:picMkLst>
        </pc:picChg>
      </pc:sldChg>
    </pc:docChg>
  </pc:docChgLst>
  <pc:docChgLst>
    <pc:chgData name="Emily Mitchell" userId="11969bd735cfd59e" providerId="LiveId" clId="{1FD6DEE3-FED5-49C5-AB3D-7B2984A9CAA6}"/>
    <pc:docChg chg="addSld delSld modSld">
      <pc:chgData name="Emily Mitchell" userId="11969bd735cfd59e" providerId="LiveId" clId="{1FD6DEE3-FED5-49C5-AB3D-7B2984A9CAA6}" dt="2022-08-16T07:19:04.645" v="55" actId="2890"/>
      <pc:docMkLst>
        <pc:docMk/>
      </pc:docMkLst>
      <pc:sldChg chg="modSp mod">
        <pc:chgData name="Emily Mitchell" userId="11969bd735cfd59e" providerId="LiveId" clId="{1FD6DEE3-FED5-49C5-AB3D-7B2984A9CAA6}" dt="2022-08-16T07:18:29.901" v="52" actId="14100"/>
        <pc:sldMkLst>
          <pc:docMk/>
          <pc:sldMk cId="817572157" sldId="257"/>
        </pc:sldMkLst>
        <pc:spChg chg="mod">
          <ac:chgData name="Emily Mitchell" userId="11969bd735cfd59e" providerId="LiveId" clId="{1FD6DEE3-FED5-49C5-AB3D-7B2984A9CAA6}" dt="2022-08-16T07:18:29.901" v="52" actId="14100"/>
          <ac:spMkLst>
            <pc:docMk/>
            <pc:sldMk cId="817572157" sldId="257"/>
            <ac:spMk id="2" creationId="{23EF5A30-9EDF-0F8C-C18D-30E540A258FB}"/>
          </ac:spMkLst>
        </pc:spChg>
        <pc:spChg chg="mod">
          <ac:chgData name="Emily Mitchell" userId="11969bd735cfd59e" providerId="LiveId" clId="{1FD6DEE3-FED5-49C5-AB3D-7B2984A9CAA6}" dt="2022-08-16T07:17:26.847" v="14" actId="20577"/>
          <ac:spMkLst>
            <pc:docMk/>
            <pc:sldMk cId="817572157" sldId="257"/>
            <ac:spMk id="15" creationId="{39918276-8203-417F-BCD4-DD500BC36BCA}"/>
          </ac:spMkLst>
        </pc:spChg>
        <pc:spChg chg="mod">
          <ac:chgData name="Emily Mitchell" userId="11969bd735cfd59e" providerId="LiveId" clId="{1FD6DEE3-FED5-49C5-AB3D-7B2984A9CAA6}" dt="2022-08-16T07:17:46.943" v="35" actId="20577"/>
          <ac:spMkLst>
            <pc:docMk/>
            <pc:sldMk cId="817572157" sldId="257"/>
            <ac:spMk id="16" creationId="{B65ED596-FC94-4B02-95FA-D554CB1D114E}"/>
          </ac:spMkLst>
        </pc:spChg>
        <pc:spChg chg="mod">
          <ac:chgData name="Emily Mitchell" userId="11969bd735cfd59e" providerId="LiveId" clId="{1FD6DEE3-FED5-49C5-AB3D-7B2984A9CAA6}" dt="2022-08-16T07:18:19.794" v="51" actId="20577"/>
          <ac:spMkLst>
            <pc:docMk/>
            <pc:sldMk cId="817572157" sldId="257"/>
            <ac:spMk id="17" creationId="{08D567FD-ABEF-4093-94E5-6AB99A8C56A1}"/>
          </ac:spMkLst>
        </pc:spChg>
      </pc:sldChg>
      <pc:sldChg chg="del">
        <pc:chgData name="Emily Mitchell" userId="11969bd735cfd59e" providerId="LiveId" clId="{1FD6DEE3-FED5-49C5-AB3D-7B2984A9CAA6}" dt="2022-08-16T07:18:42.032" v="53" actId="47"/>
        <pc:sldMkLst>
          <pc:docMk/>
          <pc:sldMk cId="3802315532" sldId="615"/>
        </pc:sldMkLst>
      </pc:sldChg>
      <pc:sldChg chg="del">
        <pc:chgData name="Emily Mitchell" userId="11969bd735cfd59e" providerId="LiveId" clId="{1FD6DEE3-FED5-49C5-AB3D-7B2984A9CAA6}" dt="2022-08-16T07:18:43.378" v="54" actId="47"/>
        <pc:sldMkLst>
          <pc:docMk/>
          <pc:sldMk cId="1484121309" sldId="621"/>
        </pc:sldMkLst>
      </pc:sldChg>
      <pc:sldChg chg="add">
        <pc:chgData name="Emily Mitchell" userId="11969bd735cfd59e" providerId="LiveId" clId="{1FD6DEE3-FED5-49C5-AB3D-7B2984A9CAA6}" dt="2022-08-16T07:19:04.645" v="55" actId="2890"/>
        <pc:sldMkLst>
          <pc:docMk/>
          <pc:sldMk cId="3270114511" sldId="6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2" y="3078039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 dirty="0"/>
              <a:t>Title Slide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Location &amp; date of presentation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8910-3997-4186-A545-A8CE55D63B8A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115815-0F41-46F9-BB8D-BD27EDE65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D94CB0-C6F5-442C-A11F-801B15C89173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91FF45-0F7D-4F07-B6E4-5EA937F39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3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46" y="889005"/>
            <a:ext cx="8440119" cy="368249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7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41BF8-9BAF-43B4-B220-52ADAFDF68B7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 dirty="0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FA058-395C-41E3-81A3-9BF3DDBEB86D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7CED54-1D9F-4D17-B816-3FBB5510AC75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ACD180F0-DF58-4D42-98CD-411CBBA27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5603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 kern="1200" baseline="0" dirty="0">
                <a:solidFill>
                  <a:srgbClr val="003C7D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kern="1200" dirty="0">
                <a:solidFill>
                  <a:srgbClr val="003C7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9F1FF97-645E-4048-9065-9182BF663448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 dirty="0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8A4C11-F344-4FAA-81B6-12046C2A66E7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6CDB6413-C17C-4DB3-8430-8DAFF8093974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F1276EED-63C0-4779-9B0A-6D56E5AB2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603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 dirty="0">
                <a:solidFill>
                  <a:srgbClr val="F482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ctr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Name, Task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email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8FBD9B-28A2-42C7-8E45-0732AA2F8749}"/>
              </a:ext>
            </a:extLst>
          </p:cNvPr>
          <p:cNvSpPr txBox="1"/>
          <p:nvPr userDrawn="1"/>
        </p:nvSpPr>
        <p:spPr>
          <a:xfrm>
            <a:off x="11292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latin typeface="Arial Nova" panose="020B0504020202020204" pitchFamily="34" charset="0"/>
              </a:rPr>
              <a:t>www.iea-pvps.org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4DEAC-5DC1-4765-8A8E-073D29527C02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1B272-5B9D-4754-BD11-72667CB3D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F1928-C522-45E0-99E5-0999082285CA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201AD07-F73F-4811-ACB6-618B74B00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129176"/>
            <a:ext cx="2196767" cy="1104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703" r:id="rId3"/>
    <p:sldLayoutId id="2147483708" r:id="rId4"/>
  </p:sldLayoutIdLst>
  <p:hf hdr="0" ftr="0" dt="0"/>
  <p:txStyles>
    <p:titleStyle>
      <a:lvl1pPr algn="l" defTabSz="685749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" indent="-161988" algn="l" defTabSz="685749" rtl="0" eaLnBrk="1" latinLnBrk="0" hangingPunct="1">
        <a:spcBef>
          <a:spcPts val="165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 rtl="0" eaLnBrk="1" latinLnBrk="0" hangingPunct="1">
        <a:spcBef>
          <a:spcPts val="375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 rtl="0" eaLnBrk="1" latinLnBrk="0" hangingPunct="1">
        <a:spcBef>
          <a:spcPts val="375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∙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9918276-8203-417F-BCD4-DD500BC36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3" y="3023988"/>
            <a:ext cx="8316913" cy="519694"/>
          </a:xfrm>
        </p:spPr>
        <p:txBody>
          <a:bodyPr/>
          <a:lstStyle/>
          <a:p>
            <a:r>
              <a:rPr lang="en-US" dirty="0" smtClean="0"/>
              <a:t>Irradiance and Temperature Uniformity on vehicle roof</a:t>
            </a:r>
            <a:endParaRPr lang="en-US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5ED596-FC94-4B02-95FA-D554CB1D1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4" y="3519430"/>
            <a:ext cx="8316912" cy="306684"/>
          </a:xfrm>
        </p:spPr>
        <p:txBody>
          <a:bodyPr/>
          <a:lstStyle/>
          <a:p>
            <a:r>
              <a:rPr lang="en-US" sz="1800" dirty="0">
                <a:solidFill>
                  <a:srgbClr val="103D7D"/>
                </a:solidFill>
              </a:rPr>
              <a:t>Task </a:t>
            </a:r>
            <a:r>
              <a:rPr lang="en-US" dirty="0" smtClean="0">
                <a:solidFill>
                  <a:srgbClr val="103D7D"/>
                </a:solidFill>
              </a:rPr>
              <a:t>17</a:t>
            </a:r>
            <a:r>
              <a:rPr lang="en-US" sz="1800" dirty="0" smtClean="0">
                <a:solidFill>
                  <a:srgbClr val="103D7D"/>
                </a:solidFill>
              </a:rPr>
              <a:t>: PV &amp; Transport</a:t>
            </a:r>
            <a:endParaRPr lang="en-US" sz="1800" dirty="0">
              <a:solidFill>
                <a:srgbClr val="103D7D"/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8D567FD-ABEF-4093-94E5-6AB99A8C5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24" y="3981719"/>
            <a:ext cx="8316912" cy="67967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sz="1200" dirty="0"/>
              <a:t>Bertrand </a:t>
            </a:r>
            <a:r>
              <a:rPr lang="en-US" sz="1200" dirty="0" err="1"/>
              <a:t>Chambion</a:t>
            </a:r>
            <a:r>
              <a:rPr lang="en-US" sz="1200" dirty="0"/>
              <a:t>, Shehrazade </a:t>
            </a:r>
            <a:r>
              <a:rPr lang="en-US" sz="1200" dirty="0" err="1"/>
              <a:t>Nassibi</a:t>
            </a:r>
            <a:r>
              <a:rPr lang="en-US" sz="1200" dirty="0"/>
              <a:t>, Lionel Serra, Aurélien Raddenzati, Ya-Brigitte </a:t>
            </a:r>
            <a:r>
              <a:rPr lang="en-US" sz="1200" dirty="0" err="1" smtClean="0"/>
              <a:t>Assoa</a:t>
            </a:r>
            <a:r>
              <a:rPr lang="en-US" sz="1200" dirty="0" smtClean="0"/>
              <a:t>, CEA, France</a:t>
            </a:r>
          </a:p>
          <a:p>
            <a:pPr marL="0" indent="0">
              <a:spcBef>
                <a:spcPts val="600"/>
              </a:spcBef>
            </a:pPr>
            <a:r>
              <a:rPr lang="en-US" sz="1200" dirty="0" smtClean="0"/>
              <a:t>October</a:t>
            </a:r>
            <a:r>
              <a:rPr lang="en-US" sz="1200" dirty="0" smtClean="0"/>
              <a:t> 2024</a:t>
            </a:r>
            <a:endParaRPr lang="en-US" sz="1200" dirty="0"/>
          </a:p>
        </p:txBody>
      </p:sp>
      <p:pic>
        <p:nvPicPr>
          <p:cNvPr id="7" name="Image 6" descr="\\katmandou\Share\130-LITEN\130.5-DTS\130.5.12-Médiathèque-DTS-INES\09-Mobilite\2021-KIT-SOLARISATION-INES2S-credit-CEA-0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39" y="162563"/>
            <a:ext cx="4933334" cy="286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57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8" y="130324"/>
            <a:ext cx="7289701" cy="434767"/>
          </a:xfrm>
        </p:spPr>
        <p:txBody>
          <a:bodyPr/>
          <a:lstStyle/>
          <a:p>
            <a:r>
              <a:rPr lang="fr-BE" dirty="0" err="1" smtClean="0"/>
              <a:t>Context</a:t>
            </a:r>
            <a:r>
              <a:rPr lang="fr-BE" dirty="0" smtClean="0"/>
              <a:t>, Objectives, </a:t>
            </a:r>
            <a:r>
              <a:rPr lang="fr-BE" dirty="0" err="1" smtClean="0"/>
              <a:t>Methodology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214" y="675154"/>
            <a:ext cx="8440119" cy="3682492"/>
          </a:xfrm>
        </p:spPr>
        <p:txBody>
          <a:bodyPr/>
          <a:lstStyle/>
          <a:p>
            <a:r>
              <a:rPr lang="en-US" sz="1600" u="sng" dirty="0" smtClean="0"/>
              <a:t>Context</a:t>
            </a:r>
            <a:r>
              <a:rPr lang="en-US" sz="1600" dirty="0" smtClean="0"/>
              <a:t>: VIPV Energy prediction model and roof curvature influence on energy collection</a:t>
            </a:r>
          </a:p>
          <a:p>
            <a:r>
              <a:rPr lang="en-US" sz="1600" u="sng" dirty="0" smtClean="0"/>
              <a:t>Objectives</a:t>
            </a:r>
            <a:r>
              <a:rPr lang="en-US" sz="1600" dirty="0" smtClean="0"/>
              <a:t>: Characterization of Irradiance and Temperature Uniformity on real roof, and compare with the standard  x% loss approach used due to PV surface curvature</a:t>
            </a:r>
          </a:p>
          <a:p>
            <a:r>
              <a:rPr lang="en-US" sz="1600" u="sng" dirty="0" smtClean="0"/>
              <a:t>Methodology</a:t>
            </a:r>
            <a:r>
              <a:rPr lang="en-US" sz="1600" dirty="0" smtClean="0"/>
              <a:t>: Specific and curved PV roof, with data monitoring and processing during one week, in Le Bourget du Lac, France</a:t>
            </a:r>
            <a:endParaRPr lang="en-US" sz="1600" dirty="0" smtClean="0"/>
          </a:p>
          <a:p>
            <a:endParaRPr lang="en-US" sz="16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87698" y="2324671"/>
            <a:ext cx="4220051" cy="2534923"/>
            <a:chOff x="250828" y="2324671"/>
            <a:chExt cx="4220051" cy="2534923"/>
          </a:xfrm>
        </p:grpSpPr>
        <p:grpSp>
          <p:nvGrpSpPr>
            <p:cNvPr id="7" name="Groupe 6"/>
            <p:cNvGrpSpPr/>
            <p:nvPr/>
          </p:nvGrpSpPr>
          <p:grpSpPr>
            <a:xfrm>
              <a:off x="423706" y="2324671"/>
              <a:ext cx="4047173" cy="2534923"/>
              <a:chOff x="467951" y="2450032"/>
              <a:chExt cx="4047173" cy="2534923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951" y="2450032"/>
                <a:ext cx="4047173" cy="2534923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67951" y="2450032"/>
                <a:ext cx="947894" cy="374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2304244" y="4628762"/>
              <a:ext cx="175560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/>
                <a:t>Specific PV module : 5x5 matrix</a:t>
              </a:r>
              <a:endParaRPr lang="en-US" sz="900" i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75325" y="3912915"/>
              <a:ext cx="5902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chemeClr val="tx2">
                      <a:lumMod val="50000"/>
                    </a:schemeClr>
                  </a:solidFill>
                </a:rPr>
                <a:t>PV Cells</a:t>
              </a:r>
              <a:endParaRPr lang="en-US" sz="900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1" name="Connecteur droit avec flèche 10"/>
            <p:cNvCxnSpPr>
              <a:stCxn id="9" idx="3"/>
            </p:cNvCxnSpPr>
            <p:nvPr/>
          </p:nvCxnSpPr>
          <p:spPr>
            <a:xfrm>
              <a:off x="1065551" y="4028331"/>
              <a:ext cx="984475" cy="115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9" idx="3"/>
            </p:cNvCxnSpPr>
            <p:nvPr/>
          </p:nvCxnSpPr>
          <p:spPr>
            <a:xfrm>
              <a:off x="1065551" y="4028331"/>
              <a:ext cx="947604" cy="4071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250828" y="2412422"/>
              <a:ext cx="1266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chemeClr val="tx2">
                      <a:lumMod val="50000"/>
                    </a:schemeClr>
                  </a:solidFill>
                </a:rPr>
                <a:t>Data monitoring :</a:t>
              </a:r>
            </a:p>
            <a:p>
              <a:r>
                <a:rPr lang="en-US" sz="900" i="1" dirty="0" smtClean="0">
                  <a:solidFill>
                    <a:schemeClr val="tx2">
                      <a:lumMod val="50000"/>
                    </a:schemeClr>
                  </a:solidFill>
                </a:rPr>
                <a:t>Cells temp, Irradiance</a:t>
              </a:r>
              <a:endParaRPr lang="en-US" sz="900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6" name="Connecteur droit avec flèche 15"/>
            <p:cNvCxnSpPr>
              <a:stCxn id="14" idx="2"/>
            </p:cNvCxnSpPr>
            <p:nvPr/>
          </p:nvCxnSpPr>
          <p:spPr>
            <a:xfrm>
              <a:off x="884175" y="2781754"/>
              <a:ext cx="288322" cy="466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5044119" y="2370584"/>
            <a:ext cx="3337882" cy="2607368"/>
            <a:chOff x="5044119" y="2370584"/>
            <a:chExt cx="3337882" cy="2607368"/>
          </a:xfrm>
        </p:grpSpPr>
        <p:pic>
          <p:nvPicPr>
            <p:cNvPr id="24" name="Image 2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7"/>
            <a:stretch/>
          </p:blipFill>
          <p:spPr>
            <a:xfrm>
              <a:off x="5133331" y="2370584"/>
              <a:ext cx="2799786" cy="2238036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5044119" y="4608620"/>
              <a:ext cx="2978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smtClean="0"/>
                <a:t>5x5 matrix setup on levelled vehicle roof (radius of curvature ~ 3 m)</a:t>
              </a:r>
              <a:endParaRPr lang="en-US" sz="900" i="1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903267" y="2550922"/>
              <a:ext cx="4787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smtClean="0"/>
                <a:t>South</a:t>
              </a:r>
              <a:endParaRPr lang="en-US" sz="900" i="1" dirty="0"/>
            </a:p>
          </p:txBody>
        </p:sp>
        <p:sp>
          <p:nvSpPr>
            <p:cNvPr id="27" name="Flèche vers le bas 26"/>
            <p:cNvSpPr/>
            <p:nvPr/>
          </p:nvSpPr>
          <p:spPr>
            <a:xfrm rot="10800000">
              <a:off x="8040458" y="2395222"/>
              <a:ext cx="166254" cy="184666"/>
            </a:xfrm>
            <a:prstGeom prst="downArrow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80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8" y="130324"/>
            <a:ext cx="7289701" cy="434767"/>
          </a:xfrm>
        </p:spPr>
        <p:txBody>
          <a:bodyPr/>
          <a:lstStyle/>
          <a:p>
            <a:r>
              <a:rPr lang="fr-BE" dirty="0" err="1" smtClean="0"/>
              <a:t>Results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214" y="675154"/>
            <a:ext cx="9052235" cy="3682492"/>
          </a:xfrm>
        </p:spPr>
        <p:txBody>
          <a:bodyPr/>
          <a:lstStyle/>
          <a:p>
            <a:r>
              <a:rPr lang="en-US" sz="1600" u="sng" dirty="0" smtClean="0"/>
              <a:t>Data collection</a:t>
            </a:r>
            <a:r>
              <a:rPr lang="en-US" sz="1600" dirty="0" smtClean="0"/>
              <a:t>: Individual cell Irradiance (G) &amp; Temperature (T), every minute </a:t>
            </a:r>
          </a:p>
          <a:p>
            <a:r>
              <a:rPr lang="en-US" sz="1600" u="sng" dirty="0" smtClean="0"/>
              <a:t>Data processing</a:t>
            </a:r>
            <a:r>
              <a:rPr lang="en-US" sz="1600" dirty="0" smtClean="0"/>
              <a:t>: </a:t>
            </a:r>
            <a:r>
              <a:rPr lang="en-US" sz="1600" dirty="0">
                <a:sym typeface="Wingdings" panose="05000000000000000000" pitchFamily="2" charset="2"/>
              </a:rPr>
              <a:t>Irradiance </a:t>
            </a:r>
            <a:r>
              <a:rPr lang="en-US" sz="1600" dirty="0" smtClean="0">
                <a:sym typeface="Wingdings" panose="05000000000000000000" pitchFamily="2" charset="2"/>
              </a:rPr>
              <a:t>non-uniformity </a:t>
            </a:r>
            <a:r>
              <a:rPr lang="en-US" sz="1600" dirty="0" err="1" smtClean="0">
                <a:sym typeface="Wingdings" panose="05000000000000000000" pitchFamily="2" charset="2"/>
              </a:rPr>
              <a:t>G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max</a:t>
            </a:r>
            <a:r>
              <a:rPr lang="en-US" sz="1600" dirty="0" err="1" smtClean="0">
                <a:sym typeface="Wingdings" panose="05000000000000000000" pitchFamily="2" charset="2"/>
              </a:rPr>
              <a:t>-G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min</a:t>
            </a:r>
            <a:r>
              <a:rPr lang="en-US" sz="1600" baseline="-25000" dirty="0" smtClean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,Temperature non-uniformity </a:t>
            </a:r>
            <a:r>
              <a:rPr lang="en-US" sz="1600" dirty="0" err="1">
                <a:sym typeface="Wingdings" panose="05000000000000000000" pitchFamily="2" charset="2"/>
              </a:rPr>
              <a:t>T</a:t>
            </a:r>
            <a:r>
              <a:rPr lang="en-US" sz="1600" baseline="-25000" dirty="0" err="1">
                <a:sym typeface="Wingdings" panose="05000000000000000000" pitchFamily="2" charset="2"/>
              </a:rPr>
              <a:t>max</a:t>
            </a:r>
            <a:r>
              <a:rPr lang="en-US" sz="1600" dirty="0" err="1">
                <a:sym typeface="Wingdings" panose="05000000000000000000" pitchFamily="2" charset="2"/>
              </a:rPr>
              <a:t>-T</a:t>
            </a:r>
            <a:r>
              <a:rPr lang="en-US" sz="1600" baseline="-25000" dirty="0" err="1">
                <a:sym typeface="Wingdings" panose="05000000000000000000" pitchFamily="2" charset="2"/>
              </a:rPr>
              <a:t>min</a:t>
            </a:r>
            <a:endParaRPr lang="en-US" sz="2000" baseline="-25000" dirty="0">
              <a:sym typeface="Wingdings" panose="05000000000000000000" pitchFamily="2" charset="2"/>
            </a:endParaRPr>
          </a:p>
          <a:p>
            <a:r>
              <a:rPr lang="en-US" sz="1600" u="sng" dirty="0" smtClean="0"/>
              <a:t>Energy collection projection </a:t>
            </a:r>
            <a:r>
              <a:rPr lang="en-US" sz="1600" dirty="0" smtClean="0"/>
              <a:t>(hypothesis : all cells in serial connection) : for each day, integration of 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 (t) for real curved module to predict PV energy collection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35" y="2200547"/>
            <a:ext cx="4369564" cy="252463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7" y="2101850"/>
            <a:ext cx="1972704" cy="145513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12" y="3551477"/>
            <a:ext cx="2051669" cy="1427429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3446650" y="2476978"/>
            <a:ext cx="277625" cy="885347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Connecteur droit avec flèche 24"/>
          <p:cNvCxnSpPr>
            <a:stCxn id="23" idx="2"/>
          </p:cNvCxnSpPr>
          <p:nvPr/>
        </p:nvCxnSpPr>
        <p:spPr>
          <a:xfrm flipH="1" flipV="1">
            <a:off x="2209800" y="2733675"/>
            <a:ext cx="1236850" cy="185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5770750" y="3830755"/>
            <a:ext cx="277625" cy="461304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8" name="Connecteur droit avec flèche 27"/>
          <p:cNvCxnSpPr>
            <a:stCxn id="26" idx="2"/>
          </p:cNvCxnSpPr>
          <p:nvPr/>
        </p:nvCxnSpPr>
        <p:spPr>
          <a:xfrm flipH="1">
            <a:off x="2066926" y="4061407"/>
            <a:ext cx="3703824" cy="377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5C43002-AC8D-4A36-9EC7-815616578110}"/>
              </a:ext>
            </a:extLst>
          </p:cNvPr>
          <p:cNvSpPr txBox="1">
            <a:spLocks/>
          </p:cNvSpPr>
          <p:nvPr/>
        </p:nvSpPr>
        <p:spPr>
          <a:xfrm>
            <a:off x="7124898" y="2862182"/>
            <a:ext cx="2067551" cy="2145816"/>
          </a:xfrm>
          <a:prstGeom prst="rect">
            <a:avLst/>
          </a:prstGeom>
        </p:spPr>
        <p:txBody>
          <a:bodyPr lIns="0"/>
          <a:lstStyle>
            <a:lvl1pPr marL="269981" indent="-134532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7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314" indent="-13453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75034" indent="-13572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9940" indent="-134991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Due to curvature:</a:t>
            </a:r>
          </a:p>
          <a:p>
            <a:pPr lvl="1"/>
            <a:r>
              <a:rPr lang="en-US" sz="1200" dirty="0" smtClean="0"/>
              <a:t>Up to 261 W/m² mismatch</a:t>
            </a:r>
          </a:p>
          <a:p>
            <a:pPr lvl="1"/>
            <a:r>
              <a:rPr lang="en-US" sz="1200" dirty="0" smtClean="0"/>
              <a:t>Up to 13 °C difference</a:t>
            </a:r>
          </a:p>
          <a:p>
            <a:pPr marL="269979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318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 smtClean="0"/>
              <a:t>Key </a:t>
            </a:r>
            <a:r>
              <a:rPr lang="fr-BE" dirty="0" err="1" smtClean="0"/>
              <a:t>Takeaways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521" y="1050930"/>
            <a:ext cx="8655654" cy="3682492"/>
          </a:xfrm>
        </p:spPr>
        <p:txBody>
          <a:bodyPr/>
          <a:lstStyle/>
          <a:p>
            <a:r>
              <a:rPr lang="en-US" dirty="0" smtClean="0"/>
              <a:t>Curved PV roof for VIPV triggers Irradiance and Temperature non-uniformity                (respectively up to 261W/m² and 13°C)</a:t>
            </a:r>
          </a:p>
          <a:p>
            <a:r>
              <a:rPr lang="en-US" dirty="0" smtClean="0"/>
              <a:t>In case of cells standard serial connection, it results in 17% (sunny day) and 6% (rainy day) energy loss compared to a flat PV surface</a:t>
            </a:r>
          </a:p>
          <a:p>
            <a:endParaRPr lang="en-US" dirty="0" smtClean="0"/>
          </a:p>
          <a:p>
            <a:pPr marL="135449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In order to optimize VIPV energy collection : </a:t>
            </a:r>
          </a:p>
          <a:p>
            <a:pPr lvl="2"/>
            <a:r>
              <a:rPr lang="en-US" dirty="0" smtClean="0"/>
              <a:t>Increase the number of MPPT channels / PV curved surfaces  (cost issues)</a:t>
            </a:r>
          </a:p>
          <a:p>
            <a:pPr lvl="2"/>
            <a:r>
              <a:rPr lang="en-US" dirty="0" smtClean="0"/>
              <a:t>Think about flat PV surface to naturally optimize the energy collection (aesthetic issues)</a:t>
            </a:r>
          </a:p>
          <a:p>
            <a:pPr lvl="2"/>
            <a:endParaRPr lang="en-US" dirty="0" smtClean="0"/>
          </a:p>
          <a:p>
            <a:pPr marL="135449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11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2B259C-1E4E-49E2-8894-BD2796DC3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31" y="1600322"/>
            <a:ext cx="8316913" cy="519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7EC2B7-BE81-4492-91DA-9D4DB4628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1800" dirty="0" smtClean="0"/>
              <a:t>Bertrand </a:t>
            </a:r>
            <a:r>
              <a:rPr lang="en-US" sz="1800" dirty="0" err="1" smtClean="0"/>
              <a:t>Chambion</a:t>
            </a:r>
            <a:r>
              <a:rPr lang="en-US" dirty="0" smtClean="0"/>
              <a:t>, </a:t>
            </a:r>
            <a:r>
              <a:rPr lang="en-US" sz="1800" dirty="0" smtClean="0"/>
              <a:t>T17</a:t>
            </a:r>
            <a:endParaRPr lang="en-US" sz="18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B3DFFC-B98B-4D65-9E63-4D8134753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sz="1800" dirty="0" smtClean="0"/>
              <a:t>ertrand.chambion@cea.fr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0546089"/>
      </p:ext>
    </p:extLst>
  </p:cSld>
  <p:clrMapOvr>
    <a:masterClrMapping/>
  </p:clrMapOvr>
</p:sld>
</file>

<file path=ppt/theme/theme1.xml><?xml version="1.0" encoding="utf-8"?>
<a:theme xmlns:a="http://schemas.openxmlformats.org/drawingml/2006/main" name="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9F65AAC46BB499695796D298682BC" ma:contentTypeVersion="10" ma:contentTypeDescription="Create a new document." ma:contentTypeScope="" ma:versionID="3f60f478062d6342e0715769ba1d08b9">
  <xsd:schema xmlns:xsd="http://www.w3.org/2001/XMLSchema" xmlns:xs="http://www.w3.org/2001/XMLSchema" xmlns:p="http://schemas.microsoft.com/office/2006/metadata/properties" xmlns:ns2="2994a967-0afa-4556-b055-8e1d038ed839" targetNamespace="http://schemas.microsoft.com/office/2006/metadata/properties" ma:root="true" ma:fieldsID="507f239008345f4b6857d4bd37f2b66c" ns2:_="">
    <xsd:import namespace="2994a967-0afa-4556-b055-8e1d038ed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4a967-0afa-4556-b055-8e1d038ed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7FD505-DBDB-4AB0-BFDC-027F98D2A72C}">
  <ds:schemaRefs>
    <ds:schemaRef ds:uri="2994a967-0afa-4556-b055-8e1d038ed83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527C48-C186-4439-92AB-7AE3A0938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94a967-0afa-4556-b055-8e1d038ed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56E8DF-2419-40F3-81F8-DB83427705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302</Words>
  <Application>Microsoft Office PowerPoint</Application>
  <PresentationFormat>Affichage à l'écran (16:9)</PresentationFormat>
  <Paragraphs>30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Arial Nova</vt:lpstr>
      <vt:lpstr>Calibri</vt:lpstr>
      <vt:lpstr>Segoe UI</vt:lpstr>
      <vt:lpstr>Wingdings</vt:lpstr>
      <vt:lpstr>GB - New branding v5 (2)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OLC</dc:creator>
  <cp:lastModifiedBy>CHAMBION Bertrand 243901</cp:lastModifiedBy>
  <cp:revision>107</cp:revision>
  <cp:lastPrinted>2017-08-30T14:17:09Z</cp:lastPrinted>
  <dcterms:created xsi:type="dcterms:W3CDTF">2019-06-05T15:43:42Z</dcterms:created>
  <dcterms:modified xsi:type="dcterms:W3CDTF">2024-10-21T08:37:09Z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0x0101009BB9F65AAC46BB499695796D298682BC</vt:lpwstr>
  </property>
  <property fmtid="{D5CDD505-2E9C-101B-9397-08002B2CF9AE}" pid="3" name="Order">
    <vt:r8>1000</vt:r8>
  </property>
</Properties>
</file>