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0"/>
  </p:notesMasterIdLst>
  <p:sldIdLst>
    <p:sldId id="4677" r:id="rId5"/>
    <p:sldId id="4671" r:id="rId6"/>
    <p:sldId id="12001" r:id="rId7"/>
    <p:sldId id="12002" r:id="rId8"/>
    <p:sldId id="12004" r:id="rId9"/>
  </p:sldIdLst>
  <p:sldSz cx="9144000" cy="5143500" type="screen16x9"/>
  <p:notesSz cx="51435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549A60-B1A3-B523-E296-657EE536F9B6}" name="Gibson, Jenny" initials="GJ" userId="S::jenny.gibson@ise.fraunhofer.de::1e5f5407-9a1a-44b5-af2b-9e6708059651" providerId="AD"/>
  <p188:author id="{CAC55CBD-B569-5112-591D-12F8FCBB0A53}" name="Özdemir, Özal Emre" initials="ÖÖE" userId="S::oezal.emre.oezdemir@ise.fraunhofer.de::5c1c5fd9-ffb8-4305-bd08-5b993e5f6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9746C-85DC-710E-F270-FE995B5BBE47}">
  <a:tblStyle styleId="{34B9746C-85DC-710E-F270-FE995B5BBE4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ro Campana" userId="S::pietro.campana_mdh.se#ext#@fraunhofer.onmicrosoft.com::ac95a23d-66b3-49d4-abf9-e0d7a5c62cb9" providerId="AD" clId="Web-{56CA9EC0-E1DD-313F-B2A7-E7B7B1C729A3}"/>
    <pc:docChg chg="modSld">
      <pc:chgData name="Pietro Campana" userId="S::pietro.campana_mdh.se#ext#@fraunhofer.onmicrosoft.com::ac95a23d-66b3-49d4-abf9-e0d7a5c62cb9" providerId="AD" clId="Web-{56CA9EC0-E1DD-313F-B2A7-E7B7B1C729A3}" dt="2025-02-03T05:54:31.098" v="10" actId="20577"/>
      <pc:docMkLst>
        <pc:docMk/>
      </pc:docMkLst>
      <pc:sldChg chg="addSp delSp modSp">
        <pc:chgData name="Pietro Campana" userId="S::pietro.campana_mdh.se#ext#@fraunhofer.onmicrosoft.com::ac95a23d-66b3-49d4-abf9-e0d7a5c62cb9" providerId="AD" clId="Web-{56CA9EC0-E1DD-313F-B2A7-E7B7B1C729A3}" dt="2025-02-03T05:54:31.098" v="10" actId="20577"/>
        <pc:sldMkLst>
          <pc:docMk/>
          <pc:sldMk cId="833036909" sldId="12001"/>
        </pc:sldMkLst>
        <pc:spChg chg="mod">
          <ac:chgData name="Pietro Campana" userId="S::pietro.campana_mdh.se#ext#@fraunhofer.onmicrosoft.com::ac95a23d-66b3-49d4-abf9-e0d7a5c62cb9" providerId="AD" clId="Web-{56CA9EC0-E1DD-313F-B2A7-E7B7B1C729A3}" dt="2025-02-03T05:54:31.098" v="10" actId="20577"/>
          <ac:spMkLst>
            <pc:docMk/>
            <pc:sldMk cId="833036909" sldId="12001"/>
            <ac:spMk id="6" creationId="{67D7545D-6CB9-E52F-4FD2-5C2F85C92FBE}"/>
          </ac:spMkLst>
        </pc:spChg>
        <pc:picChg chg="add mod">
          <ac:chgData name="Pietro Campana" userId="S::pietro.campana_mdh.se#ext#@fraunhofer.onmicrosoft.com::ac95a23d-66b3-49d4-abf9-e0d7a5c62cb9" providerId="AD" clId="Web-{56CA9EC0-E1DD-313F-B2A7-E7B7B1C729A3}" dt="2025-02-03T05:53:59.035" v="6" actId="1076"/>
          <ac:picMkLst>
            <pc:docMk/>
            <pc:sldMk cId="833036909" sldId="12001"/>
            <ac:picMk id="5" creationId="{338C983F-82E7-2A60-156A-33E36B9E7808}"/>
          </ac:picMkLst>
        </pc:picChg>
      </pc:sldChg>
    </pc:docChg>
  </pc:docChgLst>
  <pc:docChgLst>
    <pc:chgData name="Jahn, Ulrike" userId="e755dc28-2a91-4eab-bb26-e943cf0d1d94" providerId="ADAL" clId="{9A1EBB75-A917-449A-BE69-1848D1F61D22}"/>
    <pc:docChg chg="modSld">
      <pc:chgData name="Jahn, Ulrike" userId="e755dc28-2a91-4eab-bb26-e943cf0d1d94" providerId="ADAL" clId="{9A1EBB75-A917-449A-BE69-1848D1F61D22}" dt="2025-03-18T15:53:47.985" v="30" actId="20577"/>
      <pc:docMkLst>
        <pc:docMk/>
      </pc:docMkLst>
      <pc:sldChg chg="modSp mod">
        <pc:chgData name="Jahn, Ulrike" userId="e755dc28-2a91-4eab-bb26-e943cf0d1d94" providerId="ADAL" clId="{9A1EBB75-A917-449A-BE69-1848D1F61D22}" dt="2025-03-18T15:53:14.044" v="18" actId="20577"/>
        <pc:sldMkLst>
          <pc:docMk/>
          <pc:sldMk cId="2513182152" sldId="4671"/>
        </pc:sldMkLst>
        <pc:spChg chg="mod">
          <ac:chgData name="Jahn, Ulrike" userId="e755dc28-2a91-4eab-bb26-e943cf0d1d94" providerId="ADAL" clId="{9A1EBB75-A917-449A-BE69-1848D1F61D22}" dt="2025-03-18T15:53:14.044" v="18" actId="20577"/>
          <ac:spMkLst>
            <pc:docMk/>
            <pc:sldMk cId="2513182152" sldId="4671"/>
            <ac:spMk id="3" creationId="{D5C43002-AC8D-4A36-9EC7-815616578110}"/>
          </ac:spMkLst>
        </pc:spChg>
      </pc:sldChg>
      <pc:sldChg chg="modSp mod">
        <pc:chgData name="Jahn, Ulrike" userId="e755dc28-2a91-4eab-bb26-e943cf0d1d94" providerId="ADAL" clId="{9A1EBB75-A917-449A-BE69-1848D1F61D22}" dt="2025-03-18T15:50:49.484" v="4" actId="20577"/>
        <pc:sldMkLst>
          <pc:docMk/>
          <pc:sldMk cId="1064434985" sldId="4677"/>
        </pc:sldMkLst>
        <pc:spChg chg="mod">
          <ac:chgData name="Jahn, Ulrike" userId="e755dc28-2a91-4eab-bb26-e943cf0d1d94" providerId="ADAL" clId="{9A1EBB75-A917-449A-BE69-1848D1F61D22}" dt="2025-03-18T15:50:49.484" v="4" actId="20577"/>
          <ac:spMkLst>
            <pc:docMk/>
            <pc:sldMk cId="1064434985" sldId="4677"/>
            <ac:spMk id="4" creationId="{42C8730E-6763-D657-5E9A-5F58418B73C3}"/>
          </ac:spMkLst>
        </pc:spChg>
      </pc:sldChg>
      <pc:sldChg chg="modSp mod">
        <pc:chgData name="Jahn, Ulrike" userId="e755dc28-2a91-4eab-bb26-e943cf0d1d94" providerId="ADAL" clId="{9A1EBB75-A917-449A-BE69-1848D1F61D22}" dt="2025-03-18T15:53:20.574" v="20" actId="20577"/>
        <pc:sldMkLst>
          <pc:docMk/>
          <pc:sldMk cId="833036909" sldId="12001"/>
        </pc:sldMkLst>
        <pc:spChg chg="mod">
          <ac:chgData name="Jahn, Ulrike" userId="e755dc28-2a91-4eab-bb26-e943cf0d1d94" providerId="ADAL" clId="{9A1EBB75-A917-449A-BE69-1848D1F61D22}" dt="2025-03-18T15:53:20.574" v="20" actId="20577"/>
          <ac:spMkLst>
            <pc:docMk/>
            <pc:sldMk cId="833036909" sldId="12001"/>
            <ac:spMk id="3" creationId="{D5C43002-AC8D-4A36-9EC7-815616578110}"/>
          </ac:spMkLst>
        </pc:spChg>
      </pc:sldChg>
      <pc:sldChg chg="modSp mod">
        <pc:chgData name="Jahn, Ulrike" userId="e755dc28-2a91-4eab-bb26-e943cf0d1d94" providerId="ADAL" clId="{9A1EBB75-A917-449A-BE69-1848D1F61D22}" dt="2025-03-18T15:53:30.493" v="24" actId="20577"/>
        <pc:sldMkLst>
          <pc:docMk/>
          <pc:sldMk cId="2787788073" sldId="12002"/>
        </pc:sldMkLst>
        <pc:spChg chg="mod">
          <ac:chgData name="Jahn, Ulrike" userId="e755dc28-2a91-4eab-bb26-e943cf0d1d94" providerId="ADAL" clId="{9A1EBB75-A917-449A-BE69-1848D1F61D22}" dt="2025-03-18T15:53:30.493" v="24" actId="20577"/>
          <ac:spMkLst>
            <pc:docMk/>
            <pc:sldMk cId="2787788073" sldId="12002"/>
            <ac:spMk id="3" creationId="{D5C43002-AC8D-4A36-9EC7-815616578110}"/>
          </ac:spMkLst>
        </pc:spChg>
        <pc:spChg chg="mod">
          <ac:chgData name="Jahn, Ulrike" userId="e755dc28-2a91-4eab-bb26-e943cf0d1d94" providerId="ADAL" clId="{9A1EBB75-A917-449A-BE69-1848D1F61D22}" dt="2025-03-18T15:51:20.910" v="8" actId="20577"/>
          <ac:spMkLst>
            <pc:docMk/>
            <pc:sldMk cId="2787788073" sldId="12002"/>
            <ac:spMk id="7" creationId="{EC756743-330A-DF84-CCE6-094B76954A69}"/>
          </ac:spMkLst>
        </pc:spChg>
      </pc:sldChg>
      <pc:sldChg chg="modSp mod">
        <pc:chgData name="Jahn, Ulrike" userId="e755dc28-2a91-4eab-bb26-e943cf0d1d94" providerId="ADAL" clId="{9A1EBB75-A917-449A-BE69-1848D1F61D22}" dt="2025-03-18T15:53:47.985" v="30" actId="20577"/>
        <pc:sldMkLst>
          <pc:docMk/>
          <pc:sldMk cId="352076152" sldId="12004"/>
        </pc:sldMkLst>
        <pc:spChg chg="mod">
          <ac:chgData name="Jahn, Ulrike" userId="e755dc28-2a91-4eab-bb26-e943cf0d1d94" providerId="ADAL" clId="{9A1EBB75-A917-449A-BE69-1848D1F61D22}" dt="2025-03-18T15:51:39.044" v="10" actId="120"/>
          <ac:spMkLst>
            <pc:docMk/>
            <pc:sldMk cId="352076152" sldId="12004"/>
            <ac:spMk id="8" creationId="{23BC5CE8-1DBC-C8C5-D500-E1271E71F995}"/>
          </ac:spMkLst>
        </pc:spChg>
        <pc:spChg chg="mod">
          <ac:chgData name="Jahn, Ulrike" userId="e755dc28-2a91-4eab-bb26-e943cf0d1d94" providerId="ADAL" clId="{9A1EBB75-A917-449A-BE69-1848D1F61D22}" dt="2025-03-18T15:53:47.985" v="30" actId="20577"/>
          <ac:spMkLst>
            <pc:docMk/>
            <pc:sldMk cId="352076152" sldId="12004"/>
            <ac:spMk id="17" creationId="{14933CA7-0570-0B4F-7612-A4CE3C6F4D2E}"/>
          </ac:spMkLst>
        </pc:spChg>
        <pc:spChg chg="mod">
          <ac:chgData name="Jahn, Ulrike" userId="e755dc28-2a91-4eab-bb26-e943cf0d1d94" providerId="ADAL" clId="{9A1EBB75-A917-449A-BE69-1848D1F61D22}" dt="2025-03-18T15:51:58.730" v="16" actId="20577"/>
          <ac:spMkLst>
            <pc:docMk/>
            <pc:sldMk cId="352076152" sldId="12004"/>
            <ac:spMk id="20" creationId="{5F50DC4F-15B6-17AE-B8F3-38B8ABD573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72E4AE-A23F-4D9F-B4EF-A6ED45CEC049}" type="datetimeFigureOut">
              <a:rPr lang="en-GB"/>
              <a:t>18/03/2025</a:t>
            </a:fld>
            <a:endParaRPr lang="en-GB"/>
          </a:p>
        </p:txBody>
      </p:sp>
      <p:sp>
        <p:nvSpPr>
          <p:cNvPr id="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7949" y="739775"/>
            <a:ext cx="6581774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649404-AEEE-4B4E-B616-1BC6E4EEEF5D}" type="slidenum">
              <a:rPr lang="en-GB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1208565"/>
            <a:ext cx="8440119" cy="336293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1070799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25458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2D3FA0-B7DE-4E16-8CD9-972489CE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EDE1-E9A9-4B4A-A7FC-09CBD41BA678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083AC-AE53-4130-99C4-AD0CF8C6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FEAE61-15BF-416D-8E56-D890C57B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CA85-FF79-4D0F-AF38-7213FC7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04A3-47B0-49A1-BD13-1C1471973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D114EF-2DED-4EA3-A72D-3E6CF8BC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B6304-C17E-4F65-80E5-886B54A3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639B-2937-4F58-973C-6F4EB4DDFE24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BDEF4-F9F2-4AD1-9F09-E1B70BC6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994BA-C693-46D6-A67E-EA0E9C4F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7B57-6F80-4829-A834-1A611074FD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426" y="251100"/>
            <a:ext cx="8425959" cy="276999"/>
          </a:xfrm>
        </p:spPr>
        <p:txBody>
          <a:bodyPr wrap="square">
            <a:spAutoFit/>
          </a:bodyPr>
          <a:lstStyle>
            <a:lvl1pPr marL="0" indent="0" defTabSz="378000">
              <a:defRPr baseline="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427" y="1329928"/>
            <a:ext cx="8425958" cy="318611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–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83741"/>
            <a:ext cx="8424863" cy="239200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48F117-35B0-48AA-A219-3A65D069DF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569" y="1275160"/>
            <a:ext cx="8424862" cy="3213497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0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3" y="3189970"/>
            <a:ext cx="8316913" cy="519694"/>
          </a:xfrm>
        </p:spPr>
        <p:txBody>
          <a:bodyPr lIns="0" tIns="45720" rIns="91440" bIns="45720" anchor="b" anchorCtr="0">
            <a:noAutofit/>
          </a:bodyPr>
          <a:lstStyle/>
          <a:p>
            <a:pPr marL="161925" indent="-161925">
              <a:lnSpc>
                <a:spcPts val="2800"/>
              </a:lnSpc>
              <a:spcBef>
                <a:spcPts val="600"/>
              </a:spcBef>
            </a:pPr>
            <a:r>
              <a:rPr lang="en-US" sz="2000" dirty="0">
                <a:latin typeface="Arial"/>
                <a:cs typeface="Arial"/>
              </a:rPr>
              <a:t>	Dual Land Use for Agriculture and Solar Power Production: Overview and Performance of Agrivoltaic Systems</a:t>
            </a:r>
            <a:endParaRPr lang="en-US" sz="2000" dirty="0"/>
          </a:p>
        </p:txBody>
      </p:sp>
      <p:pic>
        <p:nvPicPr>
          <p:cNvPr id="2" name="Grafik 1" descr="Ein Bild, das Baum, draußen, Kran enthält.&#10;&#10;Automatisch generierte Beschreibung">
            <a:extLst>
              <a:ext uri="{FF2B5EF4-FFF2-40B4-BE49-F238E27FC236}">
                <a16:creationId xmlns:a16="http://schemas.microsoft.com/office/drawing/2014/main" id="{B46F2864-C6C8-5267-1214-F0B4E1C08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>
          <a:xfrm>
            <a:off x="4114800" y="263419"/>
            <a:ext cx="4537710" cy="250399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C8730E-6763-D657-5E9A-5F58418B7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33" y="3772008"/>
            <a:ext cx="8316912" cy="3066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	Max Trommsdorff, Fraunhofer ISE; Pietro Elia Campana, </a:t>
            </a:r>
            <a:r>
              <a:rPr lang="de-DE" dirty="0" err="1"/>
              <a:t>Mälardalen</a:t>
            </a:r>
            <a:r>
              <a:rPr lang="de-DE" dirty="0"/>
              <a:t> University;</a:t>
            </a:r>
          </a:p>
          <a:p>
            <a:pPr>
              <a:spcBef>
                <a:spcPts val="600"/>
              </a:spcBef>
            </a:pPr>
            <a:r>
              <a:rPr lang="de-DE" dirty="0"/>
              <a:t>	Ulrike Jahn, Fraunhofer CSP, Germany; March 2025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2AACBFF5-6041-8CC2-43F5-CAC0352AD21A}"/>
              </a:ext>
            </a:extLst>
          </p:cNvPr>
          <p:cNvSpPr txBox="1">
            <a:spLocks/>
          </p:cNvSpPr>
          <p:nvPr/>
        </p:nvSpPr>
        <p:spPr>
          <a:xfrm>
            <a:off x="5328444" y="4644176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rgbClr val="F4821F"/>
                </a:solidFill>
              </a:rPr>
              <a:t>Task 13 </a:t>
            </a:r>
            <a:r>
              <a:rPr lang="de-DE" sz="1100" dirty="0" err="1">
                <a:solidFill>
                  <a:schemeClr val="bg1"/>
                </a:solidFill>
              </a:rPr>
              <a:t>Reliability</a:t>
            </a:r>
            <a:r>
              <a:rPr lang="de-DE" sz="1100" dirty="0">
                <a:solidFill>
                  <a:schemeClr val="bg1"/>
                </a:solidFill>
              </a:rPr>
              <a:t> and Performance </a:t>
            </a:r>
            <a:r>
              <a:rPr lang="de-DE" sz="1100" dirty="0" err="1">
                <a:solidFill>
                  <a:schemeClr val="bg1"/>
                </a:solidFill>
              </a:rPr>
              <a:t>of</a:t>
            </a:r>
            <a:r>
              <a:rPr lang="de-DE" sz="1100" dirty="0">
                <a:solidFill>
                  <a:schemeClr val="bg1"/>
                </a:solidFill>
              </a:rPr>
              <a:t> PV Systems</a:t>
            </a:r>
          </a:p>
        </p:txBody>
      </p:sp>
    </p:spTree>
    <p:extLst>
      <p:ext uri="{BB962C8B-B14F-4D97-AF65-F5344CB8AC3E}">
        <p14:creationId xmlns:p14="http://schemas.microsoft.com/office/powerpoint/2010/main" val="10644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Dual Land Use for Agriculture and Solar Power Production: Overview and Performance of Agrivoltaic Systems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4" y="1242193"/>
            <a:ext cx="6105526" cy="3682492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Overview of Agrivoltaics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A dual land use for agriculture and solar power production provides several possible co-benefits. 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Dynamic development of the concept in the last years worldwide.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There are different definitions of agrivoltaics highlighting the need for communication efforts between involved stakeholders. </a:t>
            </a:r>
          </a:p>
          <a:p>
            <a:pPr marL="269875" indent="-133985"/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A904E9-76BB-134A-A9F3-71F06D2C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" t="2225" r="2123" b="515"/>
          <a:stretch/>
        </p:blipFill>
        <p:spPr>
          <a:xfrm>
            <a:off x="6810702" y="1209633"/>
            <a:ext cx="2015664" cy="28667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E8DAB85-7DE6-846F-9707-BD7EB91FCED9}"/>
              </a:ext>
            </a:extLst>
          </p:cNvPr>
          <p:cNvSpPr txBox="1"/>
          <p:nvPr/>
        </p:nvSpPr>
        <p:spPr>
          <a:xfrm>
            <a:off x="6299941" y="4167222"/>
            <a:ext cx="4603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Report IEA-PVPS T13-29:2025</a:t>
            </a:r>
            <a:endParaRPr lang="de-DE" sz="1400" dirty="0"/>
          </a:p>
        </p:txBody>
      </p:sp>
      <p:pic>
        <p:nvPicPr>
          <p:cNvPr id="8" name="Picture 26" descr="Timeline&#10;&#10;Description automatically generated">
            <a:extLst>
              <a:ext uri="{FF2B5EF4-FFF2-40B4-BE49-F238E27FC236}">
                <a16:creationId xmlns:a16="http://schemas.microsoft.com/office/drawing/2014/main" id="{E8320200-FA3E-ED1D-A388-107EC7102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5" b="21196"/>
          <a:stretch/>
        </p:blipFill>
        <p:spPr bwMode="auto">
          <a:xfrm>
            <a:off x="649843" y="3458687"/>
            <a:ext cx="5696455" cy="168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B46E0B5-38F4-F830-9AFC-92C63D83F6DE}"/>
              </a:ext>
            </a:extLst>
          </p:cNvPr>
          <p:cNvSpPr txBox="1"/>
          <p:nvPr/>
        </p:nvSpPr>
        <p:spPr>
          <a:xfrm>
            <a:off x="759412" y="3181634"/>
            <a:ext cx="5453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Timeline of agrivoltaics development</a:t>
            </a:r>
            <a:endParaRPr lang="de-DE" sz="1400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CFDFDD3-DB00-4D03-0132-157C20538ECD}"/>
              </a:ext>
            </a:extLst>
          </p:cNvPr>
          <p:cNvSpPr txBox="1"/>
          <p:nvPr/>
        </p:nvSpPr>
        <p:spPr>
          <a:xfrm>
            <a:off x="5994939" y="4923218"/>
            <a:ext cx="1035645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©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251318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Dual Land Use for Agriculture and Solar Power Production: Overview and Performance of Agrivoltaic Systems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941" y="1245760"/>
            <a:ext cx="8438821" cy="3682492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Modelling and Simulation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Modelling and simulation represents an important task to reliably predict agricultural and electrical performance and to optimize system design.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In several countries, the prediction of the agricultural yield is crucial for proving that the project meets the respective legal standards for agrivoltaics.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There is still a lack of comprehensive simulation tools that simultaneously analyze PV performance, and microclimatic factors, and their effects on crop yield. </a:t>
            </a:r>
          </a:p>
          <a:p>
            <a:pPr marL="269875" indent="-133985"/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D7545D-6CB9-E52F-4FD2-5C2F85C92FBE}"/>
              </a:ext>
            </a:extLst>
          </p:cNvPr>
          <p:cNvSpPr txBox="1"/>
          <p:nvPr/>
        </p:nvSpPr>
        <p:spPr>
          <a:xfrm>
            <a:off x="1382869" y="3489411"/>
            <a:ext cx="1306893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Simplified</a:t>
            </a:r>
            <a:endParaRPr lang="de-DE" sz="1400" dirty="0">
              <a:latin typeface="Segoe UI"/>
              <a:cs typeface="Segoe UI"/>
            </a:endParaRPr>
          </a:p>
          <a:p>
            <a:r>
              <a:rPr lang="en-US" sz="1400" dirty="0">
                <a:latin typeface="Arial"/>
                <a:cs typeface="Arial"/>
              </a:rPr>
              <a:t>workflow for </a:t>
            </a:r>
            <a:r>
              <a:rPr lang="en-US" sz="1400" dirty="0" err="1">
                <a:latin typeface="Arial"/>
                <a:cs typeface="Arial"/>
              </a:rPr>
              <a:t>agrivoltaic</a:t>
            </a:r>
            <a:r>
              <a:rPr lang="en-US" sz="1400" dirty="0">
                <a:latin typeface="Arial"/>
                <a:cs typeface="Arial"/>
              </a:rPr>
              <a:t> systems simulation</a:t>
            </a:r>
            <a:endParaRPr lang="de-DE" sz="1400">
              <a:cs typeface="Segoe UI"/>
            </a:endParaRPr>
          </a:p>
        </p:txBody>
      </p:sp>
      <p:pic>
        <p:nvPicPr>
          <p:cNvPr id="5" name="Picture 4" descr="A diagram of a crop microclimate&#10;&#10;AI-generated content may be incorrect.">
            <a:extLst>
              <a:ext uri="{FF2B5EF4-FFF2-40B4-BE49-F238E27FC236}">
                <a16:creationId xmlns:a16="http://schemas.microsoft.com/office/drawing/2014/main" id="{338C983F-82E7-2A60-156A-33E36B9E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65" y="3403830"/>
            <a:ext cx="4985525" cy="16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3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835526-A4EE-EED3-0685-1C38C86C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35" y="2756744"/>
            <a:ext cx="4036708" cy="225414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Dual Land Use for Agriculture and Solar Power Production: Overview and Performance of Agrivoltaic Systems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544" y="1251698"/>
            <a:ext cx="8256690" cy="1063988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Monitoring and Operation and Maintenance (O&amp;M)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Monitoring microclimatic parameters and the agricultural and PV performance is key to better understand interactions and synergies between the agricultural and PV land use. </a:t>
            </a:r>
          </a:p>
          <a:p>
            <a:pPr marL="269875" indent="-133985"/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756743-330A-DF84-CCE6-094B76954A69}"/>
              </a:ext>
            </a:extLst>
          </p:cNvPr>
          <p:cNvSpPr txBox="1"/>
          <p:nvPr/>
        </p:nvSpPr>
        <p:spPr>
          <a:xfrm>
            <a:off x="4362485" y="2315686"/>
            <a:ext cx="4683125" cy="22775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9875" indent="-133985" defTabSz="685749" rtl="0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3C7D"/>
                </a:solidFill>
                <a:latin typeface="Arial"/>
                <a:cs typeface="Arial"/>
              </a:rPr>
              <a:t>Main O&amp;M aspects are soiling and increased damages or corrosivity of PV components due to farming activities and plant protection agents.</a:t>
            </a:r>
          </a:p>
          <a:p>
            <a:pPr marL="269875" indent="-133985" defTabSz="685749" rtl="0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3C7D"/>
                </a:solidFill>
                <a:latin typeface="Arial"/>
                <a:cs typeface="Arial"/>
              </a:rPr>
              <a:t>Due to the few performed R&amp;D works on existing projects and the resulting thin database, many questions remain still open:</a:t>
            </a:r>
          </a:p>
          <a:p>
            <a:pPr marL="727075" lvl="1" indent="-133985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Courier New" panose="020B0604020202020204" pitchFamily="34" charset="0"/>
              <a:buChar char="o"/>
            </a:pPr>
            <a:r>
              <a:rPr lang="en-US" sz="1100" kern="1200" dirty="0">
                <a:solidFill>
                  <a:srgbClr val="003C7D"/>
                </a:solidFill>
                <a:latin typeface="Arial"/>
                <a:cs typeface="Arial"/>
              </a:rPr>
              <a:t>Effects of shading on crop properties and qualities</a:t>
            </a:r>
            <a:endParaRPr lang="en-US" sz="1100" dirty="0">
              <a:solidFill>
                <a:srgbClr val="F4821F"/>
              </a:solidFill>
              <a:latin typeface="Segoe UI"/>
              <a:cs typeface="Segoe UI"/>
            </a:endParaRPr>
          </a:p>
          <a:p>
            <a:pPr marL="727075" lvl="1" indent="-133985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Courier New" panose="020B0604020202020204" pitchFamily="34" charset="0"/>
              <a:buChar char="o"/>
            </a:pPr>
            <a:r>
              <a:rPr lang="en-US" sz="1100" kern="1200" dirty="0">
                <a:solidFill>
                  <a:srgbClr val="003C7D"/>
                </a:solidFill>
                <a:latin typeface="Arial"/>
                <a:cs typeface="Arial"/>
              </a:rPr>
              <a:t>Synergies between crop development and PV performances.</a:t>
            </a:r>
            <a:endParaRPr lang="en-US" sz="1100" dirty="0">
              <a:cs typeface="Segoe U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01D4A7-5C80-FD42-BD06-3AF19A9F9DDB}"/>
              </a:ext>
            </a:extLst>
          </p:cNvPr>
          <p:cNvSpPr txBox="1"/>
          <p:nvPr/>
        </p:nvSpPr>
        <p:spPr>
          <a:xfrm>
            <a:off x="456435" y="2315686"/>
            <a:ext cx="41493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Physical interactions within an agrivoltaic system </a:t>
            </a:r>
            <a:endParaRPr lang="de-DE" sz="14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F09E1DB-234F-94E7-7D80-5514F5EBAD1B}"/>
              </a:ext>
            </a:extLst>
          </p:cNvPr>
          <p:cNvSpPr txBox="1"/>
          <p:nvPr/>
        </p:nvSpPr>
        <p:spPr>
          <a:xfrm>
            <a:off x="4604268" y="4681517"/>
            <a:ext cx="36355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J. Vernier, “A coupling method using CFD, radiative models and a surface model to simulate the micro-climate.,” Master Thesis, Engineering Mechanics, School of Engineering Sciences (SCI)., KTH, 2023. Accessed: October 2024. [Online]. Available: https:// www.diva-portal.org / smash/ </a:t>
            </a:r>
            <a:r>
              <a:rPr lang="en-US" sz="600" dirty="0" err="1">
                <a:solidFill>
                  <a:srgbClr val="222222"/>
                </a:solidFill>
                <a:latin typeface="Arial"/>
                <a:cs typeface="Arial"/>
              </a:rPr>
              <a:t>record.jsf</a:t>
            </a:r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? </a:t>
            </a:r>
            <a:r>
              <a:rPr lang="en-US" sz="600" dirty="0" err="1">
                <a:solidFill>
                  <a:srgbClr val="222222"/>
                </a:solidFill>
                <a:latin typeface="Arial"/>
                <a:cs typeface="Arial"/>
              </a:rPr>
              <a:t>pid</a:t>
            </a:r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= diva2%3A1819058&amp; </a:t>
            </a:r>
            <a:r>
              <a:rPr lang="en-US" sz="600" dirty="0" err="1">
                <a:solidFill>
                  <a:srgbClr val="222222"/>
                </a:solidFill>
                <a:latin typeface="Arial"/>
                <a:cs typeface="Arial"/>
              </a:rPr>
              <a:t>dswid</a:t>
            </a:r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= 7740</a:t>
            </a:r>
          </a:p>
        </p:txBody>
      </p:sp>
    </p:spTree>
    <p:extLst>
      <p:ext uri="{BB962C8B-B14F-4D97-AF65-F5344CB8AC3E}">
        <p14:creationId xmlns:p14="http://schemas.microsoft.com/office/powerpoint/2010/main" val="278778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>
            <a:extLst>
              <a:ext uri="{FF2B5EF4-FFF2-40B4-BE49-F238E27FC236}">
                <a16:creationId xmlns:a16="http://schemas.microsoft.com/office/drawing/2014/main" id="{446CA51C-B055-107E-5828-AACD39ECB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r="6881" b="5381"/>
          <a:stretch/>
        </p:blipFill>
        <p:spPr bwMode="auto">
          <a:xfrm>
            <a:off x="5281685" y="2205855"/>
            <a:ext cx="3600177" cy="17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3BC5CE8-1DBC-C8C5-D500-E1271E71F995}"/>
              </a:ext>
            </a:extLst>
          </p:cNvPr>
          <p:cNvSpPr txBox="1"/>
          <p:nvPr/>
        </p:nvSpPr>
        <p:spPr>
          <a:xfrm>
            <a:off x="5521163" y="3981806"/>
            <a:ext cx="3117394" cy="592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200" dirty="0">
                <a:latin typeface="Arial"/>
                <a:cs typeface="Arial"/>
              </a:rPr>
              <a:t>Revenue shares of agriculture and PV production. </a:t>
            </a:r>
            <a:r>
              <a:rPr lang="en-US" sz="1200" dirty="0" err="1">
                <a:latin typeface="Arial"/>
                <a:cs typeface="Arial"/>
              </a:rPr>
              <a:t>Coloured</a:t>
            </a:r>
            <a:r>
              <a:rPr lang="en-US" sz="1200" dirty="0">
                <a:latin typeface="Arial"/>
                <a:cs typeface="Arial"/>
              </a:rPr>
              <a:t> lines indicate variations for the considered countries.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964752-8737-5DEC-8A21-D3D9D4772852}"/>
              </a:ext>
            </a:extLst>
          </p:cNvPr>
          <p:cNvSpPr txBox="1"/>
          <p:nvPr/>
        </p:nvSpPr>
        <p:spPr>
          <a:xfrm>
            <a:off x="3835730" y="4711859"/>
            <a:ext cx="4541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215900"/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Source: Trommsdorff et al. (2024):</a:t>
            </a:r>
            <a:r>
              <a:rPr lang="en-IE" sz="600" dirty="0">
                <a:solidFill>
                  <a:srgbClr val="222222"/>
                </a:solidFill>
                <a:latin typeface="Arial"/>
                <a:cs typeface="Arial"/>
              </a:rPr>
              <a:t> Economic performance of agrivoltaic systems: A comprehensive analysis. In: Agrivoltaics: Technical, ecological, commercial and legal aspects. Institution of Engineering and Technology, United Kingdom. ISBN 9781839537974. Book DOI: 10.1049/PBPO245E, Chapter DOI: 10.1049/PBPO245E, ISBN: 9781839537974</a:t>
            </a:r>
            <a:endParaRPr lang="de-DE" dirty="0">
              <a:cs typeface="Segoe UI"/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5131646-0AD5-4257-5FEC-2EF0F4698294}"/>
              </a:ext>
            </a:extLst>
          </p:cNvPr>
          <p:cNvSpPr txBox="1">
            <a:spLocks/>
          </p:cNvSpPr>
          <p:nvPr/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685749" rtl="0" eaLnBrk="1" latinLnBrk="0" hangingPunct="1">
              <a:spcBef>
                <a:spcPts val="165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Dual Land Use for Agriculture and Solar Power Production: Overview and Performance of Agrivoltaic Systems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14933CA7-0570-0B4F-7612-A4CE3C6F4D2E}"/>
              </a:ext>
            </a:extLst>
          </p:cNvPr>
          <p:cNvSpPr txBox="1">
            <a:spLocks/>
          </p:cNvSpPr>
          <p:nvPr/>
        </p:nvSpPr>
        <p:spPr>
          <a:xfrm>
            <a:off x="293544" y="1251698"/>
            <a:ext cx="8256690" cy="1063988"/>
          </a:xfrm>
          <a:prstGeom prst="rect">
            <a:avLst/>
          </a:prstGeom>
        </p:spPr>
        <p:txBody>
          <a:bodyPr lIns="0" tIns="45720" rIns="91440" bIns="45720" anchor="t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Legal </a:t>
            </a:r>
            <a:r>
              <a:rPr lang="en-US" sz="1500" b="1">
                <a:latin typeface="Arial"/>
                <a:cs typeface="Arial"/>
              </a:rPr>
              <a:t>and Socio-Economic </a:t>
            </a:r>
            <a:r>
              <a:rPr lang="en-US" sz="1500" b="1" dirty="0">
                <a:latin typeface="Arial"/>
                <a:cs typeface="Arial"/>
              </a:rPr>
              <a:t>Aspects 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Relevant identified key drivers for successful project implementation are stakeholder involvement in an early stage, a supportive policy environment and incentive programs, and transparent performance standards. </a:t>
            </a:r>
          </a:p>
          <a:p>
            <a:pPr marL="269875" indent="-133985"/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F50DC4F-15B6-17AE-B8F3-38B8ABD57349}"/>
              </a:ext>
            </a:extLst>
          </p:cNvPr>
          <p:cNvSpPr txBox="1">
            <a:spLocks/>
          </p:cNvSpPr>
          <p:nvPr/>
        </p:nvSpPr>
        <p:spPr>
          <a:xfrm>
            <a:off x="293543" y="2463490"/>
            <a:ext cx="5166357" cy="1063988"/>
          </a:xfrm>
          <a:prstGeom prst="rect">
            <a:avLst/>
          </a:prstGeom>
        </p:spPr>
        <p:txBody>
          <a:bodyPr lIns="0" tIns="45720" rIns="91440" bIns="45720" anchor="t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33985"/>
            <a:r>
              <a:rPr lang="en-US" sz="1500" dirty="0">
                <a:latin typeface="Arial"/>
                <a:cs typeface="Arial"/>
              </a:rPr>
              <a:t>The increasing importance of societal acceptance underpins the need to address existing limitations, gaps, and future opportunities of socio-economic and legal frameworks in the field of agrivoltaics.</a:t>
            </a:r>
            <a:endParaRPr lang="en-US" sz="1500" dirty="0">
              <a:solidFill>
                <a:srgbClr val="F4821F"/>
              </a:solidFill>
              <a:latin typeface="Arial"/>
              <a:cs typeface="Arial"/>
            </a:endParaRP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While - compared to PV - revenues of the agricultural activity are neglectable for arable and permanent grassland farming, applications in horticulture and cash crops make up a relevant share of the overall cashflows. </a:t>
            </a:r>
            <a:endParaRPr lang="en-US" sz="1500" dirty="0">
              <a:solidFill>
                <a:srgbClr val="F4821F"/>
              </a:solidFill>
              <a:latin typeface="Arial"/>
              <a:cs typeface="Arial"/>
            </a:endParaRPr>
          </a:p>
          <a:p>
            <a:pPr marL="269875" indent="-133985"/>
            <a:endParaRPr lang="en-US" sz="1500" dirty="0">
              <a:solidFill>
                <a:srgbClr val="F4821F"/>
              </a:solidFill>
            </a:endParaRPr>
          </a:p>
          <a:p>
            <a:pPr marL="269875" indent="-133985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2076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a6927-6998-4ff6-93f9-472b5ddef5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5CB6F85F73647953D1642A5D820CC" ma:contentTypeVersion="12" ma:contentTypeDescription="Ein neues Dokument erstellen." ma:contentTypeScope="" ma:versionID="f6bc098c7fafd3476a3da58b9491ccf5">
  <xsd:schema xmlns:xsd="http://www.w3.org/2001/XMLSchema" xmlns:xs="http://www.w3.org/2001/XMLSchema" xmlns:p="http://schemas.microsoft.com/office/2006/metadata/properties" xmlns:ns2="983a6927-6998-4ff6-93f9-472b5ddef582" targetNamespace="http://schemas.microsoft.com/office/2006/metadata/properties" ma:root="true" ma:fieldsID="941419a7b3d56b6483c1a37dc7ad5f72" ns2:_="">
    <xsd:import namespace="983a6927-6998-4ff6-93f9-472b5ddef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927-6998-4ff6-93f9-472b5ddef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DE528-7FB1-4B05-953B-E13A6D0A661A}">
  <ds:schemaRefs>
    <ds:schemaRef ds:uri="http://purl.org/dc/dcmitype/"/>
    <ds:schemaRef ds:uri="bb3c1d79-18c6-4632-a437-906b397dca21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a95e9d8-7e96-4a26-bb09-e8e0ff8b7a08"/>
    <ds:schemaRef ds:uri="http://schemas.microsoft.com/office/2006/metadata/properties"/>
    <ds:schemaRef ds:uri="983a6927-6998-4ff6-93f9-472b5ddef582"/>
  </ds:schemaRefs>
</ds:datastoreItem>
</file>

<file path=customXml/itemProps2.xml><?xml version="1.0" encoding="utf-8"?>
<ds:datastoreItem xmlns:ds="http://schemas.openxmlformats.org/officeDocument/2006/customXml" ds:itemID="{C136BBDB-1F39-44C6-92A3-4262E3847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F5C82-2E30-4FCF-92AC-C48CEBAE0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a6927-6998-4ff6-93f9-472b5ddef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Bildschirmpräsentation (16:9)</PresentationFormat>
  <Paragraphs>41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Nova</vt:lpstr>
      <vt:lpstr>Calibri</vt:lpstr>
      <vt:lpstr>Courier New</vt:lpstr>
      <vt:lpstr>Segoe UI</vt:lpstr>
      <vt:lpstr>GB - New branding v5 (2)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OLC</dc:creator>
  <cp:keywords/>
  <dc:description/>
  <cp:lastModifiedBy>Jahn, Ulrike</cp:lastModifiedBy>
  <cp:revision>117</cp:revision>
  <dcterms:created xsi:type="dcterms:W3CDTF">2019-06-05T15:43:42Z</dcterms:created>
  <dcterms:modified xsi:type="dcterms:W3CDTF">2025-03-18T15:53:49Z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0x01010019D5CB6F85F73647953D1642A5D820CC</vt:lpwstr>
  </property>
  <property fmtid="{D5CDD505-2E9C-101B-9397-08002B2CF9AE}" pid="3" name="MediaServiceImageTags">
    <vt:lpwstr/>
  </property>
</Properties>
</file>