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8"/>
  </p:notesMasterIdLst>
  <p:handoutMasterIdLst>
    <p:handoutMasterId r:id="rId9"/>
  </p:handoutMasterIdLst>
  <p:sldIdLst>
    <p:sldId id="257" r:id="rId2"/>
    <p:sldId id="687" r:id="rId3"/>
    <p:sldId id="688" r:id="rId4"/>
    <p:sldId id="686" r:id="rId5"/>
    <p:sldId id="685" r:id="rId6"/>
    <p:sldId id="659" r:id="rId7"/>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0" userDrawn="1">
          <p15:clr>
            <a:srgbClr val="A4A3A4"/>
          </p15:clr>
        </p15:guide>
        <p15:guide id="2" pos="4944" userDrawn="1">
          <p15:clr>
            <a:srgbClr val="A4A3A4"/>
          </p15:clr>
        </p15:guide>
        <p15:guide id="3" orient="horz" pos="1720" userDrawn="1">
          <p15:clr>
            <a:srgbClr val="A4A3A4"/>
          </p15:clr>
        </p15:guide>
        <p15:guide id="4" orient="horz" pos="1620" userDrawn="1">
          <p15:clr>
            <a:srgbClr val="A4A3A4"/>
          </p15:clr>
        </p15:guide>
        <p15:guide id="5" pos="5603" userDrawn="1">
          <p15:clr>
            <a:srgbClr val="A4A3A4"/>
          </p15:clr>
        </p15:guide>
      </p15:sldGuideLst>
    </p:ext>
    <p:ext uri="{2D200454-40CA-4A62-9FC3-DE9A4176ACB9}">
      <p15:notesGuideLst xmlns:p15="http://schemas.microsoft.com/office/powerpoint/2012/main">
        <p15:guide id="1" orient="horz" pos="3124" userDrawn="1">
          <p15:clr>
            <a:srgbClr val="A4A3A4"/>
          </p15:clr>
        </p15:guide>
        <p15:guide id="2" pos="2081" userDrawn="1">
          <p15:clr>
            <a:srgbClr val="A4A3A4"/>
          </p15:clr>
        </p15:guide>
        <p15:guide id="3" orient="horz" pos="3107" userDrawn="1">
          <p15:clr>
            <a:srgbClr val="A4A3A4"/>
          </p15:clr>
        </p15:guide>
        <p15:guide id="4"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D"/>
    <a:srgbClr val="376192"/>
    <a:srgbClr val="616161"/>
    <a:srgbClr val="000000"/>
    <a:srgbClr val="DBE2EB"/>
    <a:srgbClr val="E0EEF8"/>
    <a:srgbClr val="EDEEF8"/>
    <a:srgbClr val="184481"/>
    <a:srgbClr val="F4821F"/>
    <a:srgbClr val="103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83" autoAdjust="0"/>
    <p:restoredTop sz="96408" autoAdjust="0"/>
  </p:normalViewPr>
  <p:slideViewPr>
    <p:cSldViewPr snapToGrid="0" showGuides="1">
      <p:cViewPr varScale="1">
        <p:scale>
          <a:sx n="126" d="100"/>
          <a:sy n="126" d="100"/>
        </p:scale>
        <p:origin x="686" y="77"/>
      </p:cViewPr>
      <p:guideLst>
        <p:guide orient="horz" pos="3140"/>
        <p:guide pos="4944"/>
        <p:guide orient="horz" pos="1720"/>
        <p:guide orient="horz" pos="1620"/>
        <p:guide pos="560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720" y="108"/>
      </p:cViewPr>
      <p:guideLst>
        <p:guide orient="horz" pos="3124"/>
        <p:guide pos="2081"/>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1065" tIns="45533" rIns="91065" bIns="45533" rtlCol="0"/>
          <a:lstStyle>
            <a:lvl1pPr algn="l">
              <a:defRPr sz="1200"/>
            </a:lvl1pPr>
          </a:lstStyle>
          <a:p>
            <a:endParaRPr lang="en-US"/>
          </a:p>
        </p:txBody>
      </p:sp>
      <p:sp>
        <p:nvSpPr>
          <p:cNvPr id="3" name="Date Placeholder 2"/>
          <p:cNvSpPr>
            <a:spLocks noGrp="1"/>
          </p:cNvSpPr>
          <p:nvPr>
            <p:ph type="dt" sz="quarter" idx="1"/>
          </p:nvPr>
        </p:nvSpPr>
        <p:spPr>
          <a:xfrm>
            <a:off x="3815375" y="0"/>
            <a:ext cx="2918830" cy="493316"/>
          </a:xfrm>
          <a:prstGeom prst="rect">
            <a:avLst/>
          </a:prstGeom>
        </p:spPr>
        <p:txBody>
          <a:bodyPr vert="horz" lIns="91065" tIns="45533" rIns="91065" bIns="45533" rtlCol="0"/>
          <a:lstStyle>
            <a:lvl1pPr algn="r">
              <a:defRPr sz="1200"/>
            </a:lvl1pPr>
          </a:lstStyle>
          <a:p>
            <a:fld id="{402B6714-7BAF-4DAF-8232-AA0EFD3D7F80}" type="datetimeFigureOut">
              <a:rPr lang="en-US" smtClean="0"/>
              <a:t>8/18/2025</a:t>
            </a:fld>
            <a:endParaRPr lang="en-US"/>
          </a:p>
        </p:txBody>
      </p:sp>
      <p:sp>
        <p:nvSpPr>
          <p:cNvPr id="4" name="Footer Placeholder 3"/>
          <p:cNvSpPr>
            <a:spLocks noGrp="1"/>
          </p:cNvSpPr>
          <p:nvPr>
            <p:ph type="ftr" sz="quarter" idx="2"/>
          </p:nvPr>
        </p:nvSpPr>
        <p:spPr>
          <a:xfrm>
            <a:off x="1" y="9371285"/>
            <a:ext cx="2918830" cy="493316"/>
          </a:xfrm>
          <a:prstGeom prst="rect">
            <a:avLst/>
          </a:prstGeom>
        </p:spPr>
        <p:txBody>
          <a:bodyPr vert="horz" lIns="91065" tIns="45533" rIns="91065" bIns="45533"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85"/>
            <a:ext cx="2918830" cy="493316"/>
          </a:xfrm>
          <a:prstGeom prst="rect">
            <a:avLst/>
          </a:prstGeom>
        </p:spPr>
        <p:txBody>
          <a:bodyPr vert="horz" lIns="91065" tIns="45533" rIns="91065" bIns="45533" rtlCol="0" anchor="b"/>
          <a:lstStyle>
            <a:lvl1pPr algn="r">
              <a:defRPr sz="1200"/>
            </a:lvl1pPr>
          </a:lstStyle>
          <a:p>
            <a:fld id="{C71C4779-9F3B-4023-9A64-72230967F0CF}" type="slidenum">
              <a:rPr lang="en-US" smtClean="0"/>
              <a:t>‹#›</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1065" tIns="45533" rIns="91065" bIns="45533" rtlCol="0"/>
          <a:lstStyle>
            <a:lvl1pPr algn="l">
              <a:defRPr sz="1200"/>
            </a:lvl1pPr>
          </a:lstStyle>
          <a:p>
            <a:endParaRPr lang="en-GB"/>
          </a:p>
        </p:txBody>
      </p:sp>
      <p:sp>
        <p:nvSpPr>
          <p:cNvPr id="3" name="Date Placeholder 2"/>
          <p:cNvSpPr>
            <a:spLocks noGrp="1"/>
          </p:cNvSpPr>
          <p:nvPr>
            <p:ph type="dt" idx="1"/>
          </p:nvPr>
        </p:nvSpPr>
        <p:spPr>
          <a:xfrm>
            <a:off x="3815375" y="0"/>
            <a:ext cx="2918830" cy="493316"/>
          </a:xfrm>
          <a:prstGeom prst="rect">
            <a:avLst/>
          </a:prstGeom>
        </p:spPr>
        <p:txBody>
          <a:bodyPr vert="horz" lIns="91065" tIns="45533" rIns="91065" bIns="45533" rtlCol="0"/>
          <a:lstStyle>
            <a:lvl1pPr algn="r">
              <a:defRPr sz="1200"/>
            </a:lvl1pPr>
          </a:lstStyle>
          <a:p>
            <a:fld id="{7272E4AE-A23F-4D9F-B4EF-A6ED45CEC049}" type="datetimeFigureOut">
              <a:rPr lang="en-GB" smtClean="0"/>
              <a:t>18/08/2025</a:t>
            </a:fld>
            <a:endParaRPr lang="en-GB"/>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065" tIns="45533" rIns="91065" bIns="45533"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5"/>
            <a:ext cx="2918830" cy="493316"/>
          </a:xfrm>
          <a:prstGeom prst="rect">
            <a:avLst/>
          </a:prstGeom>
        </p:spPr>
        <p:txBody>
          <a:bodyPr vert="horz" lIns="91065" tIns="45533" rIns="91065" bIns="45533" rtlCol="0" anchor="b"/>
          <a:lstStyle>
            <a:lvl1pPr algn="l">
              <a:defRPr sz="1200"/>
            </a:lvl1pPr>
          </a:lstStyle>
          <a:p>
            <a:endParaRPr lang="en-GB"/>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1065" tIns="45533" rIns="91065" bIns="45533" rtlCol="0" anchor="b"/>
          <a:lstStyle>
            <a:lvl1pPr algn="r">
              <a:defRPr sz="1200"/>
            </a:lvl1pPr>
          </a:lstStyle>
          <a:p>
            <a:fld id="{E0649404-AEEE-4B4E-B616-1BC6E4EEEF5D}" type="slidenum">
              <a:rPr lang="en-GB" smtClean="0"/>
              <a:t>‹#›</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649404-AEEE-4B4E-B616-1BC6E4EEEF5D}" type="slidenum">
              <a:rPr lang="en-GB" smtClean="0"/>
              <a:t>1</a:t>
            </a:fld>
            <a:endParaRPr lang="en-GB"/>
          </a:p>
        </p:txBody>
      </p:sp>
    </p:spTree>
    <p:extLst>
      <p:ext uri="{BB962C8B-B14F-4D97-AF65-F5344CB8AC3E}">
        <p14:creationId xmlns:p14="http://schemas.microsoft.com/office/powerpoint/2010/main" val="321108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649404-AEEE-4B4E-B616-1BC6E4EEEF5D}" type="slidenum">
              <a:rPr lang="en-GB" smtClean="0"/>
              <a:t>2</a:t>
            </a:fld>
            <a:endParaRPr lang="en-GB"/>
          </a:p>
        </p:txBody>
      </p:sp>
    </p:spTree>
    <p:extLst>
      <p:ext uri="{BB962C8B-B14F-4D97-AF65-F5344CB8AC3E}">
        <p14:creationId xmlns:p14="http://schemas.microsoft.com/office/powerpoint/2010/main" val="26754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649404-AEEE-4B4E-B616-1BC6E4EEEF5D}" type="slidenum">
              <a:rPr lang="en-GB" smtClean="0"/>
              <a:t>3</a:t>
            </a:fld>
            <a:endParaRPr lang="en-GB"/>
          </a:p>
        </p:txBody>
      </p:sp>
    </p:spTree>
    <p:extLst>
      <p:ext uri="{BB962C8B-B14F-4D97-AF65-F5344CB8AC3E}">
        <p14:creationId xmlns:p14="http://schemas.microsoft.com/office/powerpoint/2010/main" val="204093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649404-AEEE-4B4E-B616-1BC6E4EEEF5D}" type="slidenum">
              <a:rPr lang="en-GB" smtClean="0"/>
              <a:t>4</a:t>
            </a:fld>
            <a:endParaRPr lang="en-GB"/>
          </a:p>
        </p:txBody>
      </p:sp>
    </p:spTree>
    <p:extLst>
      <p:ext uri="{BB962C8B-B14F-4D97-AF65-F5344CB8AC3E}">
        <p14:creationId xmlns:p14="http://schemas.microsoft.com/office/powerpoint/2010/main" val="213123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649404-AEEE-4B4E-B616-1BC6E4EEEF5D}" type="slidenum">
              <a:rPr lang="en-GB" smtClean="0"/>
              <a:t>5</a:t>
            </a:fld>
            <a:endParaRPr lang="en-GB"/>
          </a:p>
        </p:txBody>
      </p:sp>
    </p:spTree>
    <p:extLst>
      <p:ext uri="{BB962C8B-B14F-4D97-AF65-F5344CB8AC3E}">
        <p14:creationId xmlns:p14="http://schemas.microsoft.com/office/powerpoint/2010/main" val="273396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ottom">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32" y="3078039"/>
            <a:ext cx="8316913" cy="519694"/>
          </a:xfrm>
          <a:prstGeom prst="rect">
            <a:avLst/>
          </a:prstGeom>
        </p:spPr>
        <p:txBody>
          <a:bodyPr lIns="0" anchor="b" anchorCtr="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2400" b="1" kern="1200">
                <a:solidFill>
                  <a:schemeClr val="tx1"/>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GB" dirty="0"/>
              <a:t>Title Slide </a:t>
            </a:r>
            <a:endParaRPr lang="en-US" dirty="0"/>
          </a:p>
        </p:txBody>
      </p:sp>
      <p:sp>
        <p:nvSpPr>
          <p:cNvPr id="5" name="Text Placeholder 4"/>
          <p:cNvSpPr>
            <a:spLocks noGrp="1"/>
          </p:cNvSpPr>
          <p:nvPr>
            <p:ph type="body" sz="quarter" idx="13" hasCustomPrompt="1"/>
          </p:nvPr>
        </p:nvSpPr>
        <p:spPr>
          <a:xfrm>
            <a:off x="250825" y="374162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416966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grpSp>
        <p:nvGrpSpPr>
          <p:cNvPr id="7" name="Group 6">
            <a:extLst>
              <a:ext uri="{FF2B5EF4-FFF2-40B4-BE49-F238E27FC236}">
                <a16:creationId xmlns:a16="http://schemas.microsoft.com/office/drawing/2014/main" id="{B0CF8910-3997-4186-A545-A8CE55D63B8A}"/>
              </a:ext>
            </a:extLst>
          </p:cNvPr>
          <p:cNvGrpSpPr/>
          <p:nvPr userDrawn="1"/>
        </p:nvGrpSpPr>
        <p:grpSpPr>
          <a:xfrm>
            <a:off x="0" y="4566602"/>
            <a:ext cx="9144000" cy="576898"/>
            <a:chOff x="0" y="4566602"/>
            <a:chExt cx="9144000" cy="576898"/>
          </a:xfrm>
        </p:grpSpPr>
        <p:pic>
          <p:nvPicPr>
            <p:cNvPr id="8" name="Picture 7">
              <a:extLst>
                <a:ext uri="{FF2B5EF4-FFF2-40B4-BE49-F238E27FC236}">
                  <a16:creationId xmlns:a16="http://schemas.microsoft.com/office/drawing/2014/main" id="{8E115815-0F41-46F9-BB8D-BD27EDE65B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66602"/>
              <a:ext cx="3509963" cy="576897"/>
            </a:xfrm>
            <a:prstGeom prst="rect">
              <a:avLst/>
            </a:prstGeom>
          </p:spPr>
        </p:pic>
        <p:sp>
          <p:nvSpPr>
            <p:cNvPr id="10" name="Rectangle 9">
              <a:extLst>
                <a:ext uri="{FF2B5EF4-FFF2-40B4-BE49-F238E27FC236}">
                  <a16:creationId xmlns:a16="http://schemas.microsoft.com/office/drawing/2014/main" id="{2FD94CB0-C6F5-442C-A11F-801B15C89173}"/>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1" name="Picture 10" descr="A close up of a sign&#10;&#10;Description automatically generated">
            <a:extLst>
              <a:ext uri="{FF2B5EF4-FFF2-40B4-BE49-F238E27FC236}">
                <a16:creationId xmlns:a16="http://schemas.microsoft.com/office/drawing/2014/main" id="{E591FF45-0F7D-4F07-B6E4-5EA937F398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825" y="1714288"/>
            <a:ext cx="2196767" cy="1104605"/>
          </a:xfrm>
          <a:prstGeom prst="rect">
            <a:avLst/>
          </a:prstGeom>
        </p:spPr>
      </p:pic>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9" userDrawn="1">
          <p15:clr>
            <a:srgbClr val="FBAE40"/>
          </p15:clr>
        </p15:guide>
        <p15:guide id="2" orient="horz" pos="826" userDrawn="1">
          <p15:clr>
            <a:srgbClr val="FBAE40"/>
          </p15:clr>
        </p15:guide>
        <p15:guide id="3" pos="5603" userDrawn="1">
          <p15:clr>
            <a:srgbClr val="FBAE40"/>
          </p15:clr>
        </p15:guide>
        <p15:guide id="4" pos="53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8" y="218815"/>
            <a:ext cx="7289701"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526446" y="889005"/>
            <a:ext cx="8440119" cy="3682492"/>
          </a:xfrm>
          <a:prstGeom prst="rect">
            <a:avLst/>
          </a:prstGeom>
        </p:spPr>
        <p:txBody>
          <a:bodyPr lIns="0"/>
          <a:lstStyle>
            <a:lvl1pPr marL="269981" indent="-134532">
              <a:spcBef>
                <a:spcPts val="600"/>
              </a:spcBef>
              <a:spcAft>
                <a:spcPts val="600"/>
              </a:spcAft>
              <a:buClr>
                <a:srgbClr val="003C7D"/>
              </a:buClr>
              <a:buFont typeface="Arial" panose="020B0604020202020204" pitchFamily="34" charset="0"/>
              <a:buChar char="•"/>
              <a:defRPr sz="1800" baseline="0">
                <a:solidFill>
                  <a:srgbClr val="003C7D"/>
                </a:solidFill>
                <a:latin typeface="Arial" panose="020B0604020202020204" pitchFamily="34" charset="0"/>
                <a:cs typeface="Arial" panose="020B0604020202020204" pitchFamily="34" charset="0"/>
              </a:defRPr>
            </a:lvl1pPr>
            <a:lvl2pPr marL="404970" indent="-134991">
              <a:spcBef>
                <a:spcPts val="600"/>
              </a:spcBef>
              <a:spcAft>
                <a:spcPts val="600"/>
              </a:spcAft>
              <a:buClr>
                <a:srgbClr val="003C7D"/>
              </a:buClr>
              <a:buFont typeface="Arial" panose="020B0604020202020204" pitchFamily="34" charset="0"/>
              <a:buChar char="•"/>
              <a:defRPr sz="1700">
                <a:solidFill>
                  <a:srgbClr val="003C7D"/>
                </a:solidFill>
                <a:latin typeface="Arial" panose="020B0604020202020204" pitchFamily="34" charset="0"/>
                <a:cs typeface="Arial" panose="020B0604020202020204" pitchFamily="34" charset="0"/>
              </a:defRPr>
            </a:lvl2pPr>
            <a:lvl3pPr marL="539314" indent="-13453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3pPr>
            <a:lvl4pPr marL="675034" indent="-13572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4pPr>
            <a:lvl5pPr marL="809940" indent="-134991">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5pPr>
          </a:lstStyle>
          <a:p>
            <a:pPr lvl="0"/>
            <a:r>
              <a:rPr lang="en-US" dirty="0"/>
              <a:t>Content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A041BF8-9BAF-43B4-B220-52ADAFDF68B7}"/>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dirty="0">
                <a:solidFill>
                  <a:srgbClr val="F4821F"/>
                </a:solidFill>
                <a:latin typeface="Arial Nova" panose="020B0504020202020204" pitchFamily="34" charset="0"/>
              </a:rPr>
              <a:t>PVPS</a:t>
            </a:r>
            <a:endParaRPr lang="aa-ET" sz="1800" b="1" dirty="0">
              <a:solidFill>
                <a:srgbClr val="F4821F"/>
              </a:solidFill>
              <a:latin typeface="Arial Nova" panose="020B0504020202020204" pitchFamily="34" charset="0"/>
            </a:endParaRPr>
          </a:p>
        </p:txBody>
      </p:sp>
      <p:cxnSp>
        <p:nvCxnSpPr>
          <p:cNvPr id="7" name="Straight Connector 6">
            <a:extLst>
              <a:ext uri="{FF2B5EF4-FFF2-40B4-BE49-F238E27FC236}">
                <a16:creationId xmlns:a16="http://schemas.microsoft.com/office/drawing/2014/main" id="{2ADFA058-395C-41E3-81A3-9BF3DDBEB86D}"/>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8" name="Picture 10" descr="A picture containing clock, fence&#10;&#10;Description automatically generated">
            <a:extLst>
              <a:ext uri="{FF2B5EF4-FFF2-40B4-BE49-F238E27FC236}">
                <a16:creationId xmlns:a16="http://schemas.microsoft.com/office/drawing/2014/main" id="{ACD180F0-DF58-4D42-98CD-411CBBA27E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09528" y="173760"/>
            <a:ext cx="662032" cy="617588"/>
          </a:xfrm>
          <a:prstGeom prst="rect">
            <a:avLst/>
          </a:prstGeom>
        </p:spPr>
      </p:pic>
      <p:sp>
        <p:nvSpPr>
          <p:cNvPr id="9" name="ZoneTexte 1">
            <a:extLst>
              <a:ext uri="{FF2B5EF4-FFF2-40B4-BE49-F238E27FC236}">
                <a16:creationId xmlns:a16="http://schemas.microsoft.com/office/drawing/2014/main" id="{D17CED54-1D9F-4D17-B816-3FBB5510AC75}"/>
              </a:ext>
            </a:extLst>
          </p:cNvPr>
          <p:cNvSpPr txBox="1"/>
          <p:nvPr userDrawn="1"/>
        </p:nvSpPr>
        <p:spPr>
          <a:xfrm>
            <a:off x="8814318" y="4912668"/>
            <a:ext cx="329682" cy="230832"/>
          </a:xfrm>
          <a:prstGeom prst="rect">
            <a:avLst/>
          </a:prstGeom>
          <a:noFill/>
        </p:spPr>
        <p:txBody>
          <a:bodyPr wrap="square" rtlCol="0">
            <a:spAutoFit/>
          </a:bodyPr>
          <a:lstStyle/>
          <a:p>
            <a:pPr algn="r"/>
            <a:fld id="{E6C6F911-DFDC-4B93-962C-66F0D8D51AD1}" type="slidenum">
              <a:rPr lang="en-US" sz="9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663072"/>
      </p:ext>
    </p:extLst>
  </p:cSld>
  <p:clrMapOvr>
    <a:masterClrMapping/>
  </p:clrMapOvr>
  <p:hf hdr="0" ftr="0" dt="0"/>
  <p:extLst>
    <p:ext uri="{DCECCB84-F9BA-43D5-87BE-67443E8EF086}">
      <p15:sldGuideLst xmlns:p15="http://schemas.microsoft.com/office/powerpoint/2012/main">
        <p15:guide id="1" orient="horz" pos="146" userDrawn="1">
          <p15:clr>
            <a:srgbClr val="FBAE40"/>
          </p15:clr>
        </p15:guide>
        <p15:guide id="2" pos="159" userDrawn="1">
          <p15:clr>
            <a:srgbClr val="FBAE40"/>
          </p15:clr>
        </p15:guide>
        <p15:guide id="3" orient="horz" pos="1620" userDrawn="1">
          <p15:clr>
            <a:srgbClr val="FBAE40"/>
          </p15:clr>
        </p15:guide>
        <p15:guide id="4" pos="5603" userDrawn="1">
          <p15:clr>
            <a:srgbClr val="FBAE40"/>
          </p15:clr>
        </p15:guide>
        <p15:guide id="5" pos="5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aph &amp;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9" y="218815"/>
            <a:ext cx="7123096"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416863" y="4420927"/>
            <a:ext cx="6431743" cy="434767"/>
          </a:xfrm>
          <a:prstGeom prst="rect">
            <a:avLst/>
          </a:prstGeom>
        </p:spPr>
        <p:txBody>
          <a:bodyPr lIns="0" anchor="ctr">
            <a:noAutofit/>
          </a:bodyPr>
          <a:lstStyle>
            <a:lvl1pPr marL="0" indent="0">
              <a:buNone/>
              <a:defRPr lang="en-US" sz="1200" b="0" kern="1200" baseline="0" dirty="0">
                <a:solidFill>
                  <a:srgbClr val="003C7D"/>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31" y="728870"/>
            <a:ext cx="8567735" cy="284370"/>
          </a:xfrm>
          <a:prstGeom prst="rect">
            <a:avLst/>
          </a:prstGeom>
        </p:spPr>
        <p:txBody>
          <a:bodyPr/>
          <a:lstStyle>
            <a:lvl1pPr marL="0" indent="0" algn="ctr">
              <a:buNone/>
              <a:defRPr lang="en-US" sz="1200" kern="1200" dirty="0">
                <a:solidFill>
                  <a:srgbClr val="003C7D"/>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Graph title, centered</a:t>
            </a:r>
          </a:p>
        </p:txBody>
      </p:sp>
      <p:sp>
        <p:nvSpPr>
          <p:cNvPr id="3" name="Picture Placeholder 2"/>
          <p:cNvSpPr>
            <a:spLocks noGrp="1"/>
          </p:cNvSpPr>
          <p:nvPr>
            <p:ph type="pic" sz="quarter" idx="15"/>
          </p:nvPr>
        </p:nvSpPr>
        <p:spPr>
          <a:xfrm>
            <a:off x="844501" y="1075576"/>
            <a:ext cx="7576459" cy="305374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10" name="TextBox 5">
            <a:extLst>
              <a:ext uri="{FF2B5EF4-FFF2-40B4-BE49-F238E27FC236}">
                <a16:creationId xmlns:a16="http://schemas.microsoft.com/office/drawing/2014/main" id="{79F1FF97-645E-4048-9065-9182BF663448}"/>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dirty="0">
                <a:solidFill>
                  <a:srgbClr val="F4821F"/>
                </a:solidFill>
                <a:latin typeface="Arial Nova" panose="020B0504020202020204" pitchFamily="34" charset="0"/>
              </a:rPr>
              <a:t>PVPS</a:t>
            </a:r>
            <a:endParaRPr lang="aa-ET" sz="1800" b="1" dirty="0">
              <a:solidFill>
                <a:srgbClr val="F4821F"/>
              </a:solidFill>
              <a:latin typeface="Arial Nova" panose="020B0504020202020204" pitchFamily="34" charset="0"/>
            </a:endParaRPr>
          </a:p>
        </p:txBody>
      </p:sp>
      <p:sp>
        <p:nvSpPr>
          <p:cNvPr id="11" name="ZoneTexte 10">
            <a:extLst>
              <a:ext uri="{FF2B5EF4-FFF2-40B4-BE49-F238E27FC236}">
                <a16:creationId xmlns:a16="http://schemas.microsoft.com/office/drawing/2014/main" id="{2C8A4C11-F344-4FAA-81B6-12046C2A66E7}"/>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a:t>
            </a:fld>
            <a:endParaRPr lang="en-US" sz="1350" dirty="0">
              <a:latin typeface="Arial" panose="020B0604020202020204" pitchFamily="34" charset="0"/>
              <a:cs typeface="Arial" panose="020B0604020202020204" pitchFamily="34" charset="0"/>
            </a:endParaRPr>
          </a:p>
        </p:txBody>
      </p:sp>
      <p:cxnSp>
        <p:nvCxnSpPr>
          <p:cNvPr id="12" name="Straight Connector 6">
            <a:extLst>
              <a:ext uri="{FF2B5EF4-FFF2-40B4-BE49-F238E27FC236}">
                <a16:creationId xmlns:a16="http://schemas.microsoft.com/office/drawing/2014/main" id="{6CDB6413-C17C-4DB3-8430-8DAFF8093974}"/>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13" name="Picture 10" descr="A picture containing clock, fence&#10;&#10;Description automatically generated">
            <a:extLst>
              <a:ext uri="{FF2B5EF4-FFF2-40B4-BE49-F238E27FC236}">
                <a16:creationId xmlns:a16="http://schemas.microsoft.com/office/drawing/2014/main" id="{F1276EED-63C0-4779-9B0A-6D56E5AB22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9" userDrawn="1">
          <p15:clr>
            <a:srgbClr val="FBAE40"/>
          </p15:clr>
        </p15:guide>
        <p15:guide id="2" pos="5603" userDrawn="1">
          <p15:clr>
            <a:srgbClr val="FBAE40"/>
          </p15:clr>
        </p15:guide>
        <p15:guide id="3" orient="horz" pos="146" userDrawn="1">
          <p15:clr>
            <a:srgbClr val="FBAE40"/>
          </p15:clr>
        </p15:guide>
        <p15:guide id="4"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31" y="1700700"/>
            <a:ext cx="8316913" cy="519694"/>
          </a:xfrm>
          <a:prstGeom prst="rect">
            <a:avLst/>
          </a:prstGeom>
        </p:spPr>
        <p:txBody>
          <a:bodyPr lIns="0" anchor="ctr" anchorCtr="1">
            <a:noAutofit/>
          </a:bodyPr>
          <a:lstStyle>
            <a:lvl1pPr marL="0" marR="0" indent="0" algn="ctr" defTabSz="685749" rtl="0" eaLnBrk="1" fontAlgn="auto" latinLnBrk="0" hangingPunct="1">
              <a:lnSpc>
                <a:spcPct val="100000"/>
              </a:lnSpc>
              <a:spcBef>
                <a:spcPts val="0"/>
              </a:spcBef>
              <a:spcAft>
                <a:spcPts val="0"/>
              </a:spcAft>
              <a:buClr>
                <a:schemeClr val="bg1">
                  <a:lumMod val="65000"/>
                </a:schemeClr>
              </a:buClr>
              <a:buSzPct val="100000"/>
              <a:buFont typeface="Calibri" panose="020F0502020204030204" pitchFamily="34" charset="0"/>
              <a:buNone/>
              <a:tabLst/>
              <a:defRPr lang="en-US" sz="2400" b="1" kern="1200" dirty="0">
                <a:solidFill>
                  <a:srgbClr val="F4821F"/>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Thank you</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32" y="2339080"/>
            <a:ext cx="8316913" cy="293284"/>
          </a:xfrm>
          <a:prstGeom prst="rect">
            <a:avLst/>
          </a:prstGeom>
        </p:spPr>
        <p:txBody>
          <a:bodyPr lIns="0">
            <a:noAutofit/>
          </a:bodyPr>
          <a:lstStyle>
            <a:lvl1pPr marL="161988" marR="0" indent="-161988" algn="ctr"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Name, Task</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602" y="2646651"/>
            <a:ext cx="8316913" cy="293284"/>
          </a:xfrm>
          <a:prstGeom prst="rect">
            <a:avLst/>
          </a:prstGeom>
        </p:spPr>
        <p:txBody>
          <a:bodyPr lIns="0">
            <a:noAutofit/>
          </a:bodyPr>
          <a:lstStyle>
            <a:lvl1pPr marL="161988" marR="0" indent="-161988" algn="l"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email</a:t>
            </a:r>
          </a:p>
        </p:txBody>
      </p:sp>
      <p:sp>
        <p:nvSpPr>
          <p:cNvPr id="2" name="ZoneTexte 1">
            <a:extLst>
              <a:ext uri="{FF2B5EF4-FFF2-40B4-BE49-F238E27FC236}">
                <a16:creationId xmlns:a16="http://schemas.microsoft.com/office/drawing/2014/main" id="{948FBD9B-28A2-42C7-8E45-0732AA2F8749}"/>
              </a:ext>
            </a:extLst>
          </p:cNvPr>
          <p:cNvSpPr txBox="1"/>
          <p:nvPr userDrawn="1"/>
        </p:nvSpPr>
        <p:spPr>
          <a:xfrm>
            <a:off x="112927" y="129637"/>
            <a:ext cx="1973943" cy="300082"/>
          </a:xfrm>
          <a:prstGeom prst="rect">
            <a:avLst/>
          </a:prstGeom>
          <a:noFill/>
        </p:spPr>
        <p:txBody>
          <a:bodyPr wrap="square" rtlCol="0">
            <a:spAutoFit/>
          </a:bodyPr>
          <a:lstStyle/>
          <a:p>
            <a:r>
              <a:rPr lang="fr-FR" sz="1350" b="1" dirty="0">
                <a:latin typeface="Arial Nova" panose="020B0504020202020204" pitchFamily="34" charset="0"/>
              </a:rPr>
              <a:t>www.iea-pvps.org</a:t>
            </a:r>
          </a:p>
        </p:txBody>
      </p:sp>
      <p:grpSp>
        <p:nvGrpSpPr>
          <p:cNvPr id="11" name="Group 10">
            <a:extLst>
              <a:ext uri="{FF2B5EF4-FFF2-40B4-BE49-F238E27FC236}">
                <a16:creationId xmlns:a16="http://schemas.microsoft.com/office/drawing/2014/main" id="{FF74DEAC-5DC1-4765-8A8E-073D29527C02}"/>
              </a:ext>
            </a:extLst>
          </p:cNvPr>
          <p:cNvGrpSpPr/>
          <p:nvPr userDrawn="1"/>
        </p:nvGrpSpPr>
        <p:grpSpPr>
          <a:xfrm>
            <a:off x="0" y="4566602"/>
            <a:ext cx="9144000" cy="576898"/>
            <a:chOff x="0" y="4566602"/>
            <a:chExt cx="9144000" cy="576898"/>
          </a:xfrm>
        </p:grpSpPr>
        <p:pic>
          <p:nvPicPr>
            <p:cNvPr id="13" name="Picture 12">
              <a:extLst>
                <a:ext uri="{FF2B5EF4-FFF2-40B4-BE49-F238E27FC236}">
                  <a16:creationId xmlns:a16="http://schemas.microsoft.com/office/drawing/2014/main" id="{C481B272-5B9D-4754-BD11-72667CB3DB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66602"/>
              <a:ext cx="3509963" cy="576897"/>
            </a:xfrm>
            <a:prstGeom prst="rect">
              <a:avLst/>
            </a:prstGeom>
          </p:spPr>
        </p:pic>
        <p:sp>
          <p:nvSpPr>
            <p:cNvPr id="14" name="Rectangle 13">
              <a:extLst>
                <a:ext uri="{FF2B5EF4-FFF2-40B4-BE49-F238E27FC236}">
                  <a16:creationId xmlns:a16="http://schemas.microsoft.com/office/drawing/2014/main" id="{8DFF1928-C522-45E0-99E5-0999082285CA}"/>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5" name="Picture 14" descr="A close up of a sign&#10;&#10;Description automatically generated">
            <a:extLst>
              <a:ext uri="{FF2B5EF4-FFF2-40B4-BE49-F238E27FC236}">
                <a16:creationId xmlns:a16="http://schemas.microsoft.com/office/drawing/2014/main" id="{1201AD07-F73F-4811-ACB6-618B74B00C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62325" y="3129176"/>
            <a:ext cx="2196767" cy="1104605"/>
          </a:xfrm>
          <a:prstGeom prst="rect">
            <a:avLst/>
          </a:prstGeom>
        </p:spPr>
      </p:pic>
    </p:spTree>
  </p:cSld>
  <p:clrMapOvr>
    <a:masterClrMapping/>
  </p:clrMapOvr>
  <p:extLst>
    <p:ext uri="{DCECCB84-F9BA-43D5-87BE-67443E8EF086}">
      <p15:sldGuideLst xmlns:p15="http://schemas.microsoft.com/office/powerpoint/2012/main">
        <p15:guide id="1" pos="159" userDrawn="1">
          <p15:clr>
            <a:srgbClr val="FBAE40"/>
          </p15:clr>
        </p15:guide>
        <p15:guide id="2" pos="539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4" r:id="rId2"/>
    <p:sldLayoutId id="2147483703" r:id="rId3"/>
    <p:sldLayoutId id="2147483708" r:id="rId4"/>
  </p:sldLayoutIdLst>
  <p:hf hdr="0" ftr="0" dt="0"/>
  <p:txStyles>
    <p:titleStyle>
      <a:lvl1pPr algn="l" defTabSz="685749" rtl="0" eaLnBrk="1" latinLnBrk="0" hangingPunct="1">
        <a:spcBef>
          <a:spcPct val="0"/>
        </a:spcBef>
        <a:buNone/>
        <a:defRPr sz="2700" b="1" kern="1200">
          <a:solidFill>
            <a:schemeClr val="tx1"/>
          </a:solidFill>
          <a:latin typeface="+mj-lt"/>
          <a:ea typeface="+mj-ea"/>
          <a:cs typeface="+mj-cs"/>
        </a:defRPr>
      </a:lvl1pPr>
    </p:titleStyle>
    <p:bodyStyle>
      <a:lvl1pPr marL="161988" indent="-161988" algn="l" defTabSz="685749" rtl="0" eaLnBrk="1" latinLnBrk="0" hangingPunct="1">
        <a:spcBef>
          <a:spcPts val="1650"/>
        </a:spcBef>
        <a:buClr>
          <a:schemeClr val="bg1">
            <a:lumMod val="65000"/>
          </a:schemeClr>
        </a:buClr>
        <a:buSzPct val="100000"/>
        <a:buFont typeface="Calibri" panose="020F0502020204030204" pitchFamily="34" charset="0"/>
        <a:buChar char="•"/>
        <a:defRPr sz="1350" kern="1200">
          <a:solidFill>
            <a:schemeClr val="tx1"/>
          </a:solidFill>
          <a:latin typeface="+mn-lt"/>
          <a:ea typeface="+mn-ea"/>
          <a:cs typeface="+mn-cs"/>
        </a:defRPr>
      </a:lvl1pPr>
      <a:lvl2pPr marL="404970" indent="-134991" algn="l" defTabSz="685749" rtl="0" eaLnBrk="1" latinLnBrk="0" hangingPunct="1">
        <a:spcBef>
          <a:spcPts val="375"/>
        </a:spcBef>
        <a:buClr>
          <a:schemeClr val="bg1">
            <a:lumMod val="65000"/>
          </a:schemeClr>
        </a:buClr>
        <a:buSzPct val="100000"/>
        <a:buFont typeface="Segoe UI" panose="020B0502040204020203" pitchFamily="34" charset="0"/>
        <a:buChar char="-"/>
        <a:defRPr sz="1200" kern="1200">
          <a:solidFill>
            <a:schemeClr val="tx1"/>
          </a:solidFill>
          <a:latin typeface="+mn-lt"/>
          <a:ea typeface="+mn-ea"/>
          <a:cs typeface="+mn-cs"/>
        </a:defRPr>
      </a:lvl2pPr>
      <a:lvl3pPr marL="566958" indent="-134991" algn="l" defTabSz="685749" rtl="0" eaLnBrk="1" latinLnBrk="0" hangingPunct="1">
        <a:spcBef>
          <a:spcPts val="375"/>
        </a:spcBef>
        <a:buClr>
          <a:schemeClr val="bg1">
            <a:lumMod val="75000"/>
          </a:schemeClr>
        </a:buClr>
        <a:buFont typeface="Segoe UI" panose="020B0502040204020203" pitchFamily="34" charset="0"/>
        <a:buChar char="-"/>
        <a:defRPr sz="1050" kern="1200">
          <a:solidFill>
            <a:schemeClr val="tx1"/>
          </a:solidFill>
          <a:latin typeface="+mn-lt"/>
          <a:ea typeface="+mn-ea"/>
          <a:cs typeface="+mn-cs"/>
        </a:defRPr>
      </a:lvl3pPr>
      <a:lvl4pPr marL="1200060"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1542935"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39918276-8203-417F-BCD4-DD500BC36BCA}"/>
              </a:ext>
            </a:extLst>
          </p:cNvPr>
          <p:cNvSpPr>
            <a:spLocks noGrp="1"/>
          </p:cNvSpPr>
          <p:nvPr>
            <p:ph type="body" sz="quarter" idx="12"/>
          </p:nvPr>
        </p:nvSpPr>
        <p:spPr>
          <a:xfrm>
            <a:off x="250824" y="2922640"/>
            <a:ext cx="8434365" cy="519694"/>
          </a:xfrm>
        </p:spPr>
        <p:txBody>
          <a:bodyPr anchor="ctr"/>
          <a:lstStyle/>
          <a:p>
            <a:pPr marL="0" indent="0"/>
            <a:r>
              <a:rPr lang="en-US" altLang="ja-JP" sz="2200" dirty="0"/>
              <a:t>Status of PV Module Recycling in IEA PVPS Task 12 Countries</a:t>
            </a:r>
            <a:endParaRPr lang="en-US" sz="2200" dirty="0"/>
          </a:p>
        </p:txBody>
      </p:sp>
      <p:sp>
        <p:nvSpPr>
          <p:cNvPr id="16" name="Espace réservé du texte 15">
            <a:extLst>
              <a:ext uri="{FF2B5EF4-FFF2-40B4-BE49-F238E27FC236}">
                <a16:creationId xmlns:a16="http://schemas.microsoft.com/office/drawing/2014/main" id="{B65ED596-FC94-4B02-95FA-D554CB1D114E}"/>
              </a:ext>
            </a:extLst>
          </p:cNvPr>
          <p:cNvSpPr>
            <a:spLocks noGrp="1"/>
          </p:cNvSpPr>
          <p:nvPr>
            <p:ph type="body" sz="quarter" idx="13"/>
          </p:nvPr>
        </p:nvSpPr>
        <p:spPr>
          <a:xfrm>
            <a:off x="250824" y="3534956"/>
            <a:ext cx="8645526" cy="306684"/>
          </a:xfrm>
        </p:spPr>
        <p:txBody>
          <a:bodyPr/>
          <a:lstStyle/>
          <a:p>
            <a:pPr marL="0" indent="0"/>
            <a:r>
              <a:rPr lang="en-US" sz="1600" dirty="0"/>
              <a:t>K. Komoto, </a:t>
            </a:r>
            <a:r>
              <a:rPr lang="en-US" altLang="ja-JP" sz="1600" dirty="0"/>
              <a:t>C. </a:t>
            </a:r>
            <a:r>
              <a:rPr lang="en-US" altLang="ja-JP" sz="1600" dirty="0" err="1"/>
              <a:t>Agraffeil</a:t>
            </a:r>
            <a:r>
              <a:rPr lang="en-US" altLang="ja-JP" sz="1600" dirty="0"/>
              <a:t>, C. Alonso-Garcia, D. Costa, T. Curtis, A. </a:t>
            </a:r>
            <a:r>
              <a:rPr lang="en-US" altLang="ja-JP" sz="1600" dirty="0" err="1"/>
              <a:t>Danelli</a:t>
            </a:r>
            <a:r>
              <a:rPr lang="en-US" altLang="ja-JP" sz="1600" dirty="0"/>
              <a:t>, R. Deng, N. </a:t>
            </a:r>
            <a:r>
              <a:rPr lang="en-US" altLang="ja-JP" sz="1600" dirty="0" err="1"/>
              <a:t>Defrenne</a:t>
            </a:r>
            <a:r>
              <a:rPr lang="en-US" altLang="ja-JP" sz="1600" dirty="0"/>
              <a:t>, K. </a:t>
            </a:r>
            <a:r>
              <a:rPr lang="en-US" altLang="ja-JP" sz="1600" dirty="0" err="1"/>
              <a:t>Drozdiak</a:t>
            </a:r>
            <a:r>
              <a:rPr lang="en-US" altLang="ja-JP" sz="1600" dirty="0"/>
              <a:t>, B. Ebin, N. Espinosa, A. Gassner, G. Heath, M. Held, J.-S. Lee, C. Libby, F. Lyu, H. </a:t>
            </a:r>
            <a:r>
              <a:rPr lang="en-US" altLang="ja-JP" sz="1600" dirty="0" err="1"/>
              <a:t>Mirletz</a:t>
            </a:r>
            <a:r>
              <a:rPr lang="en-US" altLang="ja-JP" sz="1600" dirty="0"/>
              <a:t>, M. Penn, Y. Shen, L. Smith, M. Stucki, M. Tammaro, M. </a:t>
            </a:r>
            <a:r>
              <a:rPr lang="en-US" altLang="ja-JP" sz="1600" dirty="0" err="1"/>
              <a:t>Theelen</a:t>
            </a:r>
            <a:r>
              <a:rPr lang="en-US" altLang="ja-JP" sz="1600" dirty="0"/>
              <a:t>, M. R. Vogt, </a:t>
            </a:r>
            <a:br>
              <a:rPr lang="en-US" altLang="ja-JP" sz="1600" dirty="0"/>
            </a:br>
            <a:r>
              <a:rPr lang="en-US" altLang="ja-JP" sz="1600" dirty="0"/>
              <a:t>C. Wessendorf, R. Woods-Robinson</a:t>
            </a:r>
          </a:p>
          <a:p>
            <a:pPr marL="0" indent="0"/>
            <a:endParaRPr lang="en-US" sz="1600" dirty="0"/>
          </a:p>
        </p:txBody>
      </p:sp>
      <p:pic>
        <p:nvPicPr>
          <p:cNvPr id="14" name="図 13">
            <a:extLst>
              <a:ext uri="{FF2B5EF4-FFF2-40B4-BE49-F238E27FC236}">
                <a16:creationId xmlns:a16="http://schemas.microsoft.com/office/drawing/2014/main" id="{763870A9-F1F7-095E-20B8-3E917888103B}"/>
              </a:ext>
            </a:extLst>
          </p:cNvPr>
          <p:cNvPicPr>
            <a:picLocks noChangeAspect="1"/>
          </p:cNvPicPr>
          <p:nvPr/>
        </p:nvPicPr>
        <p:blipFill rotWithShape="1">
          <a:blip r:embed="rId3"/>
          <a:srcRect b="10000"/>
          <a:stretch/>
        </p:blipFill>
        <p:spPr>
          <a:xfrm>
            <a:off x="3570310" y="300325"/>
            <a:ext cx="5114879" cy="2406055"/>
          </a:xfrm>
          <a:prstGeom prst="rect">
            <a:avLst/>
          </a:prstGeom>
        </p:spPr>
      </p:pic>
    </p:spTree>
    <p:extLst>
      <p:ext uri="{BB962C8B-B14F-4D97-AF65-F5344CB8AC3E}">
        <p14:creationId xmlns:p14="http://schemas.microsoft.com/office/powerpoint/2010/main" val="81757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240D512-5DD6-447F-9751-93F7B5949549}"/>
              </a:ext>
            </a:extLst>
          </p:cNvPr>
          <p:cNvSpPr>
            <a:spLocks noGrp="1"/>
          </p:cNvSpPr>
          <p:nvPr>
            <p:ph type="body" sz="quarter" idx="13"/>
          </p:nvPr>
        </p:nvSpPr>
        <p:spPr>
          <a:xfrm>
            <a:off x="0" y="698607"/>
            <a:ext cx="9138013" cy="4444894"/>
          </a:xfrm>
        </p:spPr>
        <p:txBody>
          <a:bodyPr>
            <a:normAutofit/>
          </a:bodyPr>
          <a:lstStyle/>
          <a:p>
            <a:pPr lvl="2">
              <a:spcBef>
                <a:spcPts val="0"/>
              </a:spcBef>
              <a:spcAft>
                <a:spcPts val="600"/>
              </a:spcAft>
              <a:buFontTx/>
              <a:buChar char="-"/>
            </a:pPr>
            <a:endParaRPr lang="en-US" altLang="ja-JP" sz="700" dirty="0">
              <a:solidFill>
                <a:srgbClr val="002060"/>
              </a:solidFill>
            </a:endParaRPr>
          </a:p>
          <a:p>
            <a:pPr lvl="2">
              <a:spcBef>
                <a:spcPts val="0"/>
              </a:spcBef>
              <a:spcAft>
                <a:spcPts val="600"/>
              </a:spcAft>
              <a:buFontTx/>
              <a:buChar char="-"/>
            </a:pPr>
            <a:r>
              <a:rPr lang="en-US" altLang="ja-JP" sz="1400" dirty="0">
                <a:solidFill>
                  <a:srgbClr val="002060"/>
                </a:solidFill>
              </a:rPr>
              <a:t>The amount of PV module waste is increasing, relevant regulations have become or are likely to become effective in other regions, and new facilities and equipment for PV module recycling—mainly for delamination—are being operated.</a:t>
            </a:r>
          </a:p>
        </p:txBody>
      </p:sp>
      <p:sp>
        <p:nvSpPr>
          <p:cNvPr id="15" name="Espace réservé du texte 1">
            <a:extLst>
              <a:ext uri="{FF2B5EF4-FFF2-40B4-BE49-F238E27FC236}">
                <a16:creationId xmlns:a16="http://schemas.microsoft.com/office/drawing/2014/main" id="{FE3571BA-99C5-4A52-A4E2-0A87EAE4A509}"/>
              </a:ext>
            </a:extLst>
          </p:cNvPr>
          <p:cNvSpPr>
            <a:spLocks noGrp="1"/>
          </p:cNvSpPr>
          <p:nvPr>
            <p:ph type="body" sz="quarter" idx="12"/>
          </p:nvPr>
        </p:nvSpPr>
        <p:spPr>
          <a:xfrm>
            <a:off x="158045" y="142864"/>
            <a:ext cx="8985955" cy="434767"/>
          </a:xfrm>
        </p:spPr>
        <p:txBody>
          <a:bodyPr/>
          <a:lstStyle/>
          <a:p>
            <a:r>
              <a:rPr lang="en-US" altLang="ja-JP" sz="2100" dirty="0"/>
              <a:t>Status of PV module recycling in IEA PVPS Task12 countries</a:t>
            </a:r>
          </a:p>
        </p:txBody>
      </p:sp>
      <p:pic>
        <p:nvPicPr>
          <p:cNvPr id="4" name="図 3">
            <a:extLst>
              <a:ext uri="{FF2B5EF4-FFF2-40B4-BE49-F238E27FC236}">
                <a16:creationId xmlns:a16="http://schemas.microsoft.com/office/drawing/2014/main" id="{C65083C0-28B0-9ACA-4269-D2B84563C5CC}"/>
              </a:ext>
            </a:extLst>
          </p:cNvPr>
          <p:cNvPicPr>
            <a:picLocks noChangeAspect="1"/>
          </p:cNvPicPr>
          <p:nvPr/>
        </p:nvPicPr>
        <p:blipFill>
          <a:blip r:embed="rId3"/>
          <a:stretch>
            <a:fillRect/>
          </a:stretch>
        </p:blipFill>
        <p:spPr>
          <a:xfrm>
            <a:off x="1197577" y="1678731"/>
            <a:ext cx="6742857" cy="3321905"/>
          </a:xfrm>
          <a:prstGeom prst="rect">
            <a:avLst/>
          </a:prstGeom>
        </p:spPr>
      </p:pic>
    </p:spTree>
    <p:extLst>
      <p:ext uri="{BB962C8B-B14F-4D97-AF65-F5344CB8AC3E}">
        <p14:creationId xmlns:p14="http://schemas.microsoft.com/office/powerpoint/2010/main" val="284224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240D512-5DD6-447F-9751-93F7B5949549}"/>
              </a:ext>
            </a:extLst>
          </p:cNvPr>
          <p:cNvSpPr>
            <a:spLocks noGrp="1"/>
          </p:cNvSpPr>
          <p:nvPr>
            <p:ph type="body" sz="quarter" idx="13"/>
          </p:nvPr>
        </p:nvSpPr>
        <p:spPr>
          <a:xfrm>
            <a:off x="0" y="698607"/>
            <a:ext cx="9138013" cy="4444894"/>
          </a:xfrm>
        </p:spPr>
        <p:txBody>
          <a:bodyPr>
            <a:normAutofit/>
          </a:bodyPr>
          <a:lstStyle/>
          <a:p>
            <a:pPr lvl="2">
              <a:spcBef>
                <a:spcPts val="0"/>
              </a:spcBef>
              <a:spcAft>
                <a:spcPts val="600"/>
              </a:spcAft>
              <a:buFontTx/>
              <a:buChar char="-"/>
            </a:pPr>
            <a:endParaRPr lang="en-US" altLang="ja-JP" sz="700" dirty="0">
              <a:solidFill>
                <a:srgbClr val="002060"/>
              </a:solidFill>
            </a:endParaRPr>
          </a:p>
          <a:p>
            <a:pPr lvl="2">
              <a:spcBef>
                <a:spcPts val="0"/>
              </a:spcBef>
              <a:spcAft>
                <a:spcPts val="600"/>
              </a:spcAft>
              <a:buFontTx/>
              <a:buChar char="-"/>
            </a:pPr>
            <a:r>
              <a:rPr lang="en-US" altLang="ja-JP" sz="1400" dirty="0">
                <a:solidFill>
                  <a:srgbClr val="002060"/>
                </a:solidFill>
              </a:rPr>
              <a:t>A few years ago (2020/2021), although the WEEE Directive in Europe has come into force in the market since the 2010s, specific regulations for PV were not yet introduced in other countries. Since then, in South Korea, a PV EPR regulation has been enforced starting in 2023, and relevant political deliberations are being implemented in Japan, Australia, and the United States.</a:t>
            </a:r>
          </a:p>
        </p:txBody>
      </p:sp>
      <p:sp>
        <p:nvSpPr>
          <p:cNvPr id="15" name="Espace réservé du texte 1">
            <a:extLst>
              <a:ext uri="{FF2B5EF4-FFF2-40B4-BE49-F238E27FC236}">
                <a16:creationId xmlns:a16="http://schemas.microsoft.com/office/drawing/2014/main" id="{FE3571BA-99C5-4A52-A4E2-0A87EAE4A509}"/>
              </a:ext>
            </a:extLst>
          </p:cNvPr>
          <p:cNvSpPr>
            <a:spLocks noGrp="1"/>
          </p:cNvSpPr>
          <p:nvPr>
            <p:ph type="body" sz="quarter" idx="12"/>
          </p:nvPr>
        </p:nvSpPr>
        <p:spPr>
          <a:xfrm>
            <a:off x="158045" y="142864"/>
            <a:ext cx="8985955" cy="434767"/>
          </a:xfrm>
        </p:spPr>
        <p:txBody>
          <a:bodyPr/>
          <a:lstStyle/>
          <a:p>
            <a:r>
              <a:rPr lang="en-US" altLang="ja-JP" sz="2100" dirty="0"/>
              <a:t>Status of PV module recycling in IEA PVPS Task12 countries</a:t>
            </a:r>
          </a:p>
        </p:txBody>
      </p:sp>
      <p:pic>
        <p:nvPicPr>
          <p:cNvPr id="3" name="図 2">
            <a:extLst>
              <a:ext uri="{FF2B5EF4-FFF2-40B4-BE49-F238E27FC236}">
                <a16:creationId xmlns:a16="http://schemas.microsoft.com/office/drawing/2014/main" id="{EA7712ED-1EFA-B217-37FC-2AB89FB63F63}"/>
              </a:ext>
            </a:extLst>
          </p:cNvPr>
          <p:cNvPicPr>
            <a:picLocks noChangeAspect="1"/>
          </p:cNvPicPr>
          <p:nvPr/>
        </p:nvPicPr>
        <p:blipFill>
          <a:blip r:embed="rId3"/>
          <a:stretch>
            <a:fillRect/>
          </a:stretch>
        </p:blipFill>
        <p:spPr>
          <a:xfrm>
            <a:off x="922101" y="1940636"/>
            <a:ext cx="7293809" cy="3060000"/>
          </a:xfrm>
          <a:prstGeom prst="rect">
            <a:avLst/>
          </a:prstGeom>
        </p:spPr>
      </p:pic>
    </p:spTree>
    <p:extLst>
      <p:ext uri="{BB962C8B-B14F-4D97-AF65-F5344CB8AC3E}">
        <p14:creationId xmlns:p14="http://schemas.microsoft.com/office/powerpoint/2010/main" val="424613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
            <a:extLst>
              <a:ext uri="{FF2B5EF4-FFF2-40B4-BE49-F238E27FC236}">
                <a16:creationId xmlns:a16="http://schemas.microsoft.com/office/drawing/2014/main" id="{FE3571BA-99C5-4A52-A4E2-0A87EAE4A509}"/>
              </a:ext>
            </a:extLst>
          </p:cNvPr>
          <p:cNvSpPr>
            <a:spLocks noGrp="1"/>
          </p:cNvSpPr>
          <p:nvPr>
            <p:ph type="body" sz="quarter" idx="12"/>
          </p:nvPr>
        </p:nvSpPr>
        <p:spPr>
          <a:xfrm>
            <a:off x="158045" y="142864"/>
            <a:ext cx="8985955" cy="434767"/>
          </a:xfrm>
        </p:spPr>
        <p:txBody>
          <a:bodyPr/>
          <a:lstStyle/>
          <a:p>
            <a:r>
              <a:rPr lang="en-US" altLang="ja-JP" sz="2100" dirty="0"/>
              <a:t>Status of PV module recycling in IEA PVPS Task12 countries</a:t>
            </a:r>
          </a:p>
        </p:txBody>
      </p:sp>
      <p:sp>
        <p:nvSpPr>
          <p:cNvPr id="4" name="テキスト プレースホルダー 4">
            <a:extLst>
              <a:ext uri="{FF2B5EF4-FFF2-40B4-BE49-F238E27FC236}">
                <a16:creationId xmlns:a16="http://schemas.microsoft.com/office/drawing/2014/main" id="{D240D512-5DD6-447F-9751-93F7B5949549}"/>
              </a:ext>
            </a:extLst>
          </p:cNvPr>
          <p:cNvSpPr txBox="1">
            <a:spLocks/>
          </p:cNvSpPr>
          <p:nvPr/>
        </p:nvSpPr>
        <p:spPr>
          <a:xfrm>
            <a:off x="0" y="699659"/>
            <a:ext cx="9144001" cy="1169551"/>
          </a:xfrm>
          <a:prstGeom prst="rect">
            <a:avLst/>
          </a:prstGeom>
        </p:spPr>
        <p:txBody>
          <a:bodyPr wrap="square" lIns="0">
            <a:spAutoFit/>
          </a:bodyPr>
          <a:lstStyle>
            <a:lvl1pPr marL="269981" indent="-134532" algn="l" defTabSz="685749" rtl="0" eaLnBrk="1" latinLnBrk="0" hangingPunct="1">
              <a:spcBef>
                <a:spcPts val="600"/>
              </a:spcBef>
              <a:spcAft>
                <a:spcPts val="600"/>
              </a:spcAft>
              <a:buClr>
                <a:srgbClr val="003C7D"/>
              </a:buClr>
              <a:buSzPct val="100000"/>
              <a:buFont typeface="Arial" panose="020B0604020202020204" pitchFamily="34" charset="0"/>
              <a:buChar char="•"/>
              <a:defRPr sz="1800" kern="1200" baseline="0">
                <a:solidFill>
                  <a:srgbClr val="003C7D"/>
                </a:solidFill>
                <a:latin typeface="Arial" panose="020B0604020202020204" pitchFamily="34" charset="0"/>
                <a:ea typeface="+mn-ea"/>
                <a:cs typeface="Arial" panose="020B0604020202020204" pitchFamily="34" charset="0"/>
              </a:defRPr>
            </a:lvl1pPr>
            <a:lvl2pPr marL="404970" indent="-134991" algn="l" defTabSz="685749" rtl="0" eaLnBrk="1" latinLnBrk="0" hangingPunct="1">
              <a:spcBef>
                <a:spcPts val="600"/>
              </a:spcBef>
              <a:spcAft>
                <a:spcPts val="600"/>
              </a:spcAft>
              <a:buClr>
                <a:srgbClr val="003C7D"/>
              </a:buClr>
              <a:buSzPct val="100000"/>
              <a:buFont typeface="Arial" panose="020B0604020202020204" pitchFamily="34" charset="0"/>
              <a:buChar char="•"/>
              <a:defRPr sz="1700" kern="1200">
                <a:solidFill>
                  <a:srgbClr val="003C7D"/>
                </a:solidFill>
                <a:latin typeface="Arial" panose="020B0604020202020204" pitchFamily="34" charset="0"/>
                <a:ea typeface="+mn-ea"/>
                <a:cs typeface="Arial" panose="020B0604020202020204" pitchFamily="34" charset="0"/>
              </a:defRPr>
            </a:lvl2pPr>
            <a:lvl3pPr marL="539314" indent="-134532"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3pPr>
            <a:lvl4pPr marL="675034" indent="-135722"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4pPr>
            <a:lvl5pPr marL="809940" indent="-134991"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04782" lvl="2" indent="0">
              <a:spcBef>
                <a:spcPts val="0"/>
              </a:spcBef>
              <a:spcAft>
                <a:spcPts val="0"/>
              </a:spcAft>
              <a:buFont typeface="Arial" panose="020B0604020202020204" pitchFamily="34" charset="0"/>
              <a:buNone/>
            </a:pPr>
            <a:r>
              <a:rPr lang="en-US" altLang="ja-JP" sz="1400" b="1" dirty="0">
                <a:solidFill>
                  <a:srgbClr val="002060"/>
                </a:solidFill>
              </a:rPr>
              <a:t>Technology R&amp;D for PV module recycling</a:t>
            </a:r>
          </a:p>
          <a:p>
            <a:pPr lvl="2">
              <a:spcBef>
                <a:spcPts val="0"/>
              </a:spcBef>
              <a:spcAft>
                <a:spcPts val="0"/>
              </a:spcAft>
              <a:buFontTx/>
              <a:buChar char="-"/>
            </a:pPr>
            <a:r>
              <a:rPr lang="en-US" altLang="ja-JP" sz="1400" dirty="0">
                <a:solidFill>
                  <a:srgbClr val="002060"/>
                </a:solidFill>
              </a:rPr>
              <a:t>Over the past decade, recovery of high-weight components like glass at lower costs was the focus of technical innovations. Now, recovery of low-weight valuable materials for increasing recovery and recycling rates is focused, and improving the quality of recovered materials to improve their secondary use is an issue to be addressed. </a:t>
            </a:r>
          </a:p>
        </p:txBody>
      </p:sp>
      <p:sp>
        <p:nvSpPr>
          <p:cNvPr id="9" name="テキスト プレースホルダー 4">
            <a:extLst>
              <a:ext uri="{FF2B5EF4-FFF2-40B4-BE49-F238E27FC236}">
                <a16:creationId xmlns:a16="http://schemas.microsoft.com/office/drawing/2014/main" id="{9C81862E-E005-BF84-CBFE-B111521D0472}"/>
              </a:ext>
            </a:extLst>
          </p:cNvPr>
          <p:cNvSpPr txBox="1">
            <a:spLocks/>
          </p:cNvSpPr>
          <p:nvPr/>
        </p:nvSpPr>
        <p:spPr>
          <a:xfrm>
            <a:off x="0" y="1792454"/>
            <a:ext cx="3730268" cy="2677656"/>
          </a:xfrm>
          <a:prstGeom prst="rect">
            <a:avLst/>
          </a:prstGeom>
        </p:spPr>
        <p:txBody>
          <a:bodyPr wrap="square" lIns="0">
            <a:spAutoFit/>
          </a:bodyPr>
          <a:lstStyle>
            <a:lvl1pPr marL="269981" indent="-134532" algn="l" defTabSz="685749" rtl="0" eaLnBrk="1" latinLnBrk="0" hangingPunct="1">
              <a:spcBef>
                <a:spcPts val="600"/>
              </a:spcBef>
              <a:spcAft>
                <a:spcPts val="600"/>
              </a:spcAft>
              <a:buClr>
                <a:srgbClr val="003C7D"/>
              </a:buClr>
              <a:buSzPct val="100000"/>
              <a:buFont typeface="Arial" panose="020B0604020202020204" pitchFamily="34" charset="0"/>
              <a:buChar char="•"/>
              <a:defRPr sz="1800" kern="1200" baseline="0">
                <a:solidFill>
                  <a:srgbClr val="003C7D"/>
                </a:solidFill>
                <a:latin typeface="Arial" panose="020B0604020202020204" pitchFamily="34" charset="0"/>
                <a:ea typeface="+mn-ea"/>
                <a:cs typeface="Arial" panose="020B0604020202020204" pitchFamily="34" charset="0"/>
              </a:defRPr>
            </a:lvl1pPr>
            <a:lvl2pPr marL="404970" indent="-134991" algn="l" defTabSz="685749" rtl="0" eaLnBrk="1" latinLnBrk="0" hangingPunct="1">
              <a:spcBef>
                <a:spcPts val="600"/>
              </a:spcBef>
              <a:spcAft>
                <a:spcPts val="600"/>
              </a:spcAft>
              <a:buClr>
                <a:srgbClr val="003C7D"/>
              </a:buClr>
              <a:buSzPct val="100000"/>
              <a:buFont typeface="Arial" panose="020B0604020202020204" pitchFamily="34" charset="0"/>
              <a:buChar char="•"/>
              <a:defRPr sz="1700" kern="1200">
                <a:solidFill>
                  <a:srgbClr val="003C7D"/>
                </a:solidFill>
                <a:latin typeface="Arial" panose="020B0604020202020204" pitchFamily="34" charset="0"/>
                <a:ea typeface="+mn-ea"/>
                <a:cs typeface="Arial" panose="020B0604020202020204" pitchFamily="34" charset="0"/>
              </a:defRPr>
            </a:lvl2pPr>
            <a:lvl3pPr marL="539314" indent="-134532"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3pPr>
            <a:lvl4pPr marL="675034" indent="-135722"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4pPr>
            <a:lvl5pPr marL="809940" indent="-134991"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2">
              <a:spcBef>
                <a:spcPts val="0"/>
              </a:spcBef>
              <a:spcAft>
                <a:spcPts val="0"/>
              </a:spcAft>
              <a:buFontTx/>
              <a:buChar char="-"/>
            </a:pPr>
            <a:r>
              <a:rPr lang="en-US" altLang="ja-JP" sz="1400" dirty="0">
                <a:solidFill>
                  <a:srgbClr val="002060"/>
                </a:solidFill>
              </a:rPr>
              <a:t>Treatment steps for high value recycling and circulating materials are</a:t>
            </a:r>
          </a:p>
          <a:p>
            <a:pPr marL="539312" lvl="3" indent="0">
              <a:spcBef>
                <a:spcPts val="0"/>
              </a:spcBef>
              <a:spcAft>
                <a:spcPts val="0"/>
              </a:spcAft>
              <a:buNone/>
            </a:pPr>
            <a:r>
              <a:rPr lang="en-US" altLang="ja-JP" sz="1400" dirty="0">
                <a:solidFill>
                  <a:srgbClr val="002060"/>
                </a:solidFill>
              </a:rPr>
              <a:t>: delamination,</a:t>
            </a:r>
          </a:p>
          <a:p>
            <a:pPr marL="539312" lvl="3" indent="0">
              <a:spcBef>
                <a:spcPts val="0"/>
              </a:spcBef>
              <a:spcAft>
                <a:spcPts val="0"/>
              </a:spcAft>
              <a:buNone/>
            </a:pPr>
            <a:r>
              <a:rPr lang="en-US" altLang="ja-JP" sz="1400" dirty="0">
                <a:solidFill>
                  <a:srgbClr val="002060"/>
                </a:solidFill>
              </a:rPr>
              <a:t>: metal recovery, and</a:t>
            </a:r>
          </a:p>
          <a:p>
            <a:pPr marL="539312" lvl="3" indent="0">
              <a:spcBef>
                <a:spcPts val="0"/>
              </a:spcBef>
              <a:spcAft>
                <a:spcPts val="0"/>
              </a:spcAft>
              <a:buNone/>
            </a:pPr>
            <a:r>
              <a:rPr lang="en-US" altLang="ja-JP" sz="1400" dirty="0">
                <a:solidFill>
                  <a:srgbClr val="002060"/>
                </a:solidFill>
              </a:rPr>
              <a:t>: preparation of materials for markets.</a:t>
            </a:r>
          </a:p>
          <a:p>
            <a:pPr lvl="2">
              <a:spcBef>
                <a:spcPts val="0"/>
              </a:spcBef>
              <a:spcAft>
                <a:spcPts val="0"/>
              </a:spcAft>
              <a:buFontTx/>
              <a:buChar char="-"/>
            </a:pPr>
            <a:r>
              <a:rPr lang="en-US" altLang="ja-JP" sz="1400" dirty="0">
                <a:solidFill>
                  <a:srgbClr val="002060"/>
                </a:solidFill>
              </a:rPr>
              <a:t>Novel delamination approaches include </a:t>
            </a:r>
          </a:p>
          <a:p>
            <a:pPr marL="539312" lvl="3" indent="0">
              <a:spcBef>
                <a:spcPts val="0"/>
              </a:spcBef>
              <a:spcAft>
                <a:spcPts val="0"/>
              </a:spcAft>
              <a:buNone/>
            </a:pPr>
            <a:r>
              <a:rPr lang="en-US" altLang="ja-JP" sz="1400" dirty="0">
                <a:solidFill>
                  <a:srgbClr val="002060"/>
                </a:solidFill>
              </a:rPr>
              <a:t>: diamond wire,</a:t>
            </a:r>
          </a:p>
          <a:p>
            <a:pPr marL="539312" lvl="3" indent="0">
              <a:spcBef>
                <a:spcPts val="0"/>
              </a:spcBef>
              <a:spcAft>
                <a:spcPts val="0"/>
              </a:spcAft>
              <a:buNone/>
            </a:pPr>
            <a:r>
              <a:rPr lang="en-US" altLang="ja-JP" sz="1400" dirty="0">
                <a:solidFill>
                  <a:srgbClr val="002060"/>
                </a:solidFill>
              </a:rPr>
              <a:t>: water jet, and</a:t>
            </a:r>
          </a:p>
          <a:p>
            <a:pPr marL="539312" lvl="3" indent="0">
              <a:spcBef>
                <a:spcPts val="0"/>
              </a:spcBef>
              <a:spcAft>
                <a:spcPts val="0"/>
              </a:spcAft>
              <a:buNone/>
            </a:pPr>
            <a:r>
              <a:rPr lang="en-US" altLang="ja-JP" sz="1400" dirty="0">
                <a:solidFill>
                  <a:srgbClr val="002060"/>
                </a:solidFill>
              </a:rPr>
              <a:t>: infrared lamps.</a:t>
            </a:r>
          </a:p>
          <a:p>
            <a:pPr lvl="2">
              <a:spcBef>
                <a:spcPts val="0"/>
              </a:spcBef>
              <a:spcAft>
                <a:spcPts val="0"/>
              </a:spcAft>
              <a:buFontTx/>
              <a:buChar char="-"/>
            </a:pPr>
            <a:r>
              <a:rPr lang="en-US" altLang="ja-JP" sz="1400" dirty="0">
                <a:solidFill>
                  <a:srgbClr val="002060"/>
                </a:solidFill>
              </a:rPr>
              <a:t>Advanced chemical approaches for metal include environmentally friendly solvents that can replace acids. </a:t>
            </a:r>
          </a:p>
        </p:txBody>
      </p:sp>
      <p:pic>
        <p:nvPicPr>
          <p:cNvPr id="3" name="図 2">
            <a:extLst>
              <a:ext uri="{FF2B5EF4-FFF2-40B4-BE49-F238E27FC236}">
                <a16:creationId xmlns:a16="http://schemas.microsoft.com/office/drawing/2014/main" id="{C4025D46-EE80-5114-C577-97DF2CD18145}"/>
              </a:ext>
            </a:extLst>
          </p:cNvPr>
          <p:cNvPicPr>
            <a:picLocks noChangeAspect="1"/>
          </p:cNvPicPr>
          <p:nvPr/>
        </p:nvPicPr>
        <p:blipFill>
          <a:blip r:embed="rId3"/>
          <a:stretch>
            <a:fillRect/>
          </a:stretch>
        </p:blipFill>
        <p:spPr>
          <a:xfrm>
            <a:off x="3671903" y="1709392"/>
            <a:ext cx="5460000" cy="3127429"/>
          </a:xfrm>
          <a:prstGeom prst="rect">
            <a:avLst/>
          </a:prstGeom>
        </p:spPr>
      </p:pic>
    </p:spTree>
    <p:extLst>
      <p:ext uri="{BB962C8B-B14F-4D97-AF65-F5344CB8AC3E}">
        <p14:creationId xmlns:p14="http://schemas.microsoft.com/office/powerpoint/2010/main" val="388552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
            <a:extLst>
              <a:ext uri="{FF2B5EF4-FFF2-40B4-BE49-F238E27FC236}">
                <a16:creationId xmlns:a16="http://schemas.microsoft.com/office/drawing/2014/main" id="{FE3571BA-99C5-4A52-A4E2-0A87EAE4A509}"/>
              </a:ext>
            </a:extLst>
          </p:cNvPr>
          <p:cNvSpPr>
            <a:spLocks noGrp="1"/>
          </p:cNvSpPr>
          <p:nvPr>
            <p:ph type="body" sz="quarter" idx="12"/>
          </p:nvPr>
        </p:nvSpPr>
        <p:spPr>
          <a:xfrm>
            <a:off x="158045" y="142864"/>
            <a:ext cx="8985955" cy="434767"/>
          </a:xfrm>
        </p:spPr>
        <p:txBody>
          <a:bodyPr/>
          <a:lstStyle/>
          <a:p>
            <a:r>
              <a:rPr lang="en-US" altLang="ja-JP" sz="2100" dirty="0"/>
              <a:t>Status of PV module recycling in IEA PVPS Task12 countries</a:t>
            </a:r>
          </a:p>
        </p:txBody>
      </p:sp>
      <p:sp>
        <p:nvSpPr>
          <p:cNvPr id="4" name="テキスト プレースホルダー 4">
            <a:extLst>
              <a:ext uri="{FF2B5EF4-FFF2-40B4-BE49-F238E27FC236}">
                <a16:creationId xmlns:a16="http://schemas.microsoft.com/office/drawing/2014/main" id="{D240D512-5DD6-447F-9751-93F7B5949549}"/>
              </a:ext>
            </a:extLst>
          </p:cNvPr>
          <p:cNvSpPr txBox="1">
            <a:spLocks/>
          </p:cNvSpPr>
          <p:nvPr/>
        </p:nvSpPr>
        <p:spPr>
          <a:xfrm>
            <a:off x="0" y="699659"/>
            <a:ext cx="9144001" cy="3970318"/>
          </a:xfrm>
          <a:prstGeom prst="rect">
            <a:avLst/>
          </a:prstGeom>
        </p:spPr>
        <p:txBody>
          <a:bodyPr wrap="square" lIns="0">
            <a:spAutoFit/>
          </a:bodyPr>
          <a:lstStyle>
            <a:lvl1pPr marL="269981" indent="-134532" algn="l" defTabSz="685749" rtl="0" eaLnBrk="1" latinLnBrk="0" hangingPunct="1">
              <a:spcBef>
                <a:spcPts val="600"/>
              </a:spcBef>
              <a:spcAft>
                <a:spcPts val="600"/>
              </a:spcAft>
              <a:buClr>
                <a:srgbClr val="003C7D"/>
              </a:buClr>
              <a:buSzPct val="100000"/>
              <a:buFont typeface="Arial" panose="020B0604020202020204" pitchFamily="34" charset="0"/>
              <a:buChar char="•"/>
              <a:defRPr sz="1800" kern="1200" baseline="0">
                <a:solidFill>
                  <a:srgbClr val="003C7D"/>
                </a:solidFill>
                <a:latin typeface="Arial" panose="020B0604020202020204" pitchFamily="34" charset="0"/>
                <a:ea typeface="+mn-ea"/>
                <a:cs typeface="Arial" panose="020B0604020202020204" pitchFamily="34" charset="0"/>
              </a:defRPr>
            </a:lvl1pPr>
            <a:lvl2pPr marL="404970" indent="-134991" algn="l" defTabSz="685749" rtl="0" eaLnBrk="1" latinLnBrk="0" hangingPunct="1">
              <a:spcBef>
                <a:spcPts val="600"/>
              </a:spcBef>
              <a:spcAft>
                <a:spcPts val="600"/>
              </a:spcAft>
              <a:buClr>
                <a:srgbClr val="003C7D"/>
              </a:buClr>
              <a:buSzPct val="100000"/>
              <a:buFont typeface="Arial" panose="020B0604020202020204" pitchFamily="34" charset="0"/>
              <a:buChar char="•"/>
              <a:defRPr sz="1700" kern="1200">
                <a:solidFill>
                  <a:srgbClr val="003C7D"/>
                </a:solidFill>
                <a:latin typeface="Arial" panose="020B0604020202020204" pitchFamily="34" charset="0"/>
                <a:ea typeface="+mn-ea"/>
                <a:cs typeface="Arial" panose="020B0604020202020204" pitchFamily="34" charset="0"/>
              </a:defRPr>
            </a:lvl2pPr>
            <a:lvl3pPr marL="539314" indent="-134532"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3pPr>
            <a:lvl4pPr marL="675034" indent="-135722"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4pPr>
            <a:lvl5pPr marL="809940" indent="-134991" algn="l" defTabSz="685749" rtl="0" eaLnBrk="1" latinLnBrk="0" hangingPunct="1">
              <a:spcBef>
                <a:spcPts val="300"/>
              </a:spcBef>
              <a:spcAft>
                <a:spcPts val="300"/>
              </a:spcAft>
              <a:buClr>
                <a:srgbClr val="003C7D"/>
              </a:buClr>
              <a:buFont typeface="Arial" panose="020B0604020202020204" pitchFamily="34" charset="0"/>
              <a:buChar char="•"/>
              <a:defRPr sz="1600" kern="1200">
                <a:solidFill>
                  <a:srgbClr val="003C7D"/>
                </a:solidFill>
                <a:latin typeface="Arial" panose="020B0604020202020204" pitchFamily="34" charset="0"/>
                <a:ea typeface="+mn-ea"/>
                <a:cs typeface="Arial" panose="020B0604020202020204" pitchFamily="34" charset="0"/>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04782" lvl="2" indent="0">
              <a:spcBef>
                <a:spcPts val="0"/>
              </a:spcBef>
              <a:spcAft>
                <a:spcPts val="0"/>
              </a:spcAft>
              <a:buFont typeface="Arial" panose="020B0604020202020204" pitchFamily="34" charset="0"/>
              <a:buNone/>
            </a:pPr>
            <a:r>
              <a:rPr lang="en-US" altLang="ja-JP" sz="1400" b="1" dirty="0">
                <a:solidFill>
                  <a:srgbClr val="002060"/>
                </a:solidFill>
              </a:rPr>
              <a:t>Conclusions</a:t>
            </a:r>
          </a:p>
          <a:p>
            <a:pPr lvl="2">
              <a:spcBef>
                <a:spcPts val="0"/>
              </a:spcBef>
              <a:spcAft>
                <a:spcPts val="0"/>
              </a:spcAft>
              <a:buFontTx/>
              <a:buChar char="-"/>
            </a:pPr>
            <a:endParaRPr lang="en-US" altLang="ja-JP" sz="1400" dirty="0">
              <a:solidFill>
                <a:srgbClr val="002060"/>
              </a:solidFill>
            </a:endParaRPr>
          </a:p>
          <a:p>
            <a:pPr lvl="2">
              <a:spcBef>
                <a:spcPts val="0"/>
              </a:spcBef>
              <a:spcAft>
                <a:spcPts val="0"/>
              </a:spcAft>
              <a:buFontTx/>
              <a:buChar char="-"/>
            </a:pPr>
            <a:r>
              <a:rPr lang="en-US" altLang="ja-JP" sz="1400" dirty="0">
                <a:solidFill>
                  <a:srgbClr val="002060"/>
                </a:solidFill>
              </a:rPr>
              <a:t>The EU has adopted the WEEE Directive for PV waste. In other parts of the world, legislative and regulatory frameworks for PV module waste are installed or in preparation. Regardless of whether there are PV-specific waste regulations, many companies are treating PV module waste for proper EOL management and recycling, and the number has increased since the last time IEA PVPS Task 12 surveyed three years ago.</a:t>
            </a:r>
          </a:p>
          <a:p>
            <a:pPr lvl="2">
              <a:spcBef>
                <a:spcPts val="0"/>
              </a:spcBef>
              <a:spcAft>
                <a:spcPts val="0"/>
              </a:spcAft>
              <a:buFontTx/>
              <a:buChar char="-"/>
            </a:pPr>
            <a:endParaRPr lang="en-US" altLang="ja-JP" sz="1400" dirty="0">
              <a:solidFill>
                <a:srgbClr val="002060"/>
              </a:solidFill>
            </a:endParaRPr>
          </a:p>
          <a:p>
            <a:pPr lvl="2">
              <a:spcBef>
                <a:spcPts val="0"/>
              </a:spcBef>
              <a:spcAft>
                <a:spcPts val="0"/>
              </a:spcAft>
              <a:buFontTx/>
              <a:buChar char="-"/>
            </a:pPr>
            <a:r>
              <a:rPr lang="en-US" altLang="ja-JP" sz="1400" dirty="0">
                <a:solidFill>
                  <a:srgbClr val="002060"/>
                </a:solidFill>
              </a:rPr>
              <a:t>The current low volumes, limited recycling technologies, logistics challenges, and underdeveloped markets for recovered materials result in a high-cost, low-revenue scenario for PV module recycling today. Further improvement in the PV recycling capacity and technology is needed to meet future increased demand and to realize the goal of high-value, low-cost recycling.</a:t>
            </a:r>
            <a:r>
              <a:rPr lang="ja-JP" altLang="en-US" sz="1400" dirty="0">
                <a:solidFill>
                  <a:srgbClr val="002060"/>
                </a:solidFill>
              </a:rPr>
              <a:t> </a:t>
            </a:r>
            <a:r>
              <a:rPr lang="en-US" altLang="ja-JP" sz="1400" u="sng" dirty="0">
                <a:solidFill>
                  <a:srgbClr val="002060"/>
                </a:solidFill>
              </a:rPr>
              <a:t>To improve economic aspects of PV module recycling, considering values of recovered materials such as critical minerals would be also necessary.</a:t>
            </a:r>
          </a:p>
          <a:p>
            <a:pPr lvl="2">
              <a:spcBef>
                <a:spcPts val="0"/>
              </a:spcBef>
              <a:spcAft>
                <a:spcPts val="0"/>
              </a:spcAft>
              <a:buFontTx/>
              <a:buChar char="-"/>
            </a:pPr>
            <a:endParaRPr lang="en-US" altLang="ja-JP" sz="1400" dirty="0">
              <a:solidFill>
                <a:srgbClr val="002060"/>
              </a:solidFill>
            </a:endParaRPr>
          </a:p>
          <a:p>
            <a:pPr lvl="2">
              <a:spcBef>
                <a:spcPts val="0"/>
              </a:spcBef>
              <a:spcAft>
                <a:spcPts val="0"/>
              </a:spcAft>
              <a:buFontTx/>
              <a:buChar char="-"/>
            </a:pPr>
            <a:r>
              <a:rPr lang="en-US" altLang="ja-JP" sz="1400" dirty="0">
                <a:solidFill>
                  <a:srgbClr val="002060"/>
                </a:solidFill>
              </a:rPr>
              <a:t>PV module recycling technology is expanding from delamination to metal recovery as well as exploring more valuable markets for recovered materials. Enabling the use of recovered materials in new PV cells/modules and other high-value markets are ultimate targets, whereas impurities and additives remain issues to be solved. Recycled materials from PV module waste could play a significant role in material supply for PV module production and other industries.</a:t>
            </a:r>
          </a:p>
        </p:txBody>
      </p:sp>
      <p:sp>
        <p:nvSpPr>
          <p:cNvPr id="2" name="吹き出し: 角を丸めた四角形 1">
            <a:extLst>
              <a:ext uri="{FF2B5EF4-FFF2-40B4-BE49-F238E27FC236}">
                <a16:creationId xmlns:a16="http://schemas.microsoft.com/office/drawing/2014/main" id="{59D26673-2C5B-077D-43A1-EA7D5EC9358D}"/>
              </a:ext>
            </a:extLst>
          </p:cNvPr>
          <p:cNvSpPr/>
          <p:nvPr/>
        </p:nvSpPr>
        <p:spPr>
          <a:xfrm>
            <a:off x="7569536" y="2113414"/>
            <a:ext cx="1883301" cy="702453"/>
          </a:xfrm>
          <a:prstGeom prst="wedgeRoundRectCallout">
            <a:avLst>
              <a:gd name="adj1" fmla="val -90930"/>
              <a:gd name="adj2" fmla="val 62500"/>
              <a:gd name="adj3" fmla="val 16667"/>
            </a:avLst>
          </a:prstGeom>
          <a:solidFill>
            <a:schemeClr val="bg2">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u="sng" dirty="0">
                <a:solidFill>
                  <a:srgbClr val="002060"/>
                </a:solidFill>
                <a:latin typeface="Segoe UI" panose="020B0502040204020203" pitchFamily="34" charset="0"/>
                <a:cs typeface="Segoe UI" panose="020B0502040204020203" pitchFamily="34" charset="0"/>
              </a:rPr>
              <a:t>Added this sentence based on </a:t>
            </a:r>
            <a:r>
              <a:rPr kumimoji="1" lang="en-US" altLang="ja-JP" sz="1200" u="sng" dirty="0" err="1">
                <a:solidFill>
                  <a:srgbClr val="002060"/>
                </a:solidFill>
                <a:latin typeface="Segoe UI" panose="020B0502040204020203" pitchFamily="34" charset="0"/>
                <a:cs typeface="Segoe UI" panose="020B0502040204020203" pitchFamily="34" charset="0"/>
              </a:rPr>
              <a:t>ExCo</a:t>
            </a:r>
            <a:r>
              <a:rPr kumimoji="1" lang="en-US" altLang="ja-JP" sz="1200" u="sng" dirty="0">
                <a:solidFill>
                  <a:srgbClr val="002060"/>
                </a:solidFill>
                <a:latin typeface="Segoe UI" panose="020B0502040204020203" pitchFamily="34" charset="0"/>
                <a:cs typeface="Segoe UI" panose="020B0502040204020203" pitchFamily="34" charset="0"/>
              </a:rPr>
              <a:t> comments.</a:t>
            </a:r>
            <a:endParaRPr kumimoji="1" lang="ja-JP" altLang="en-US" sz="1200" u="sng"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330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E7EC2B7-BE81-4492-91DA-9D4DB4628200}"/>
              </a:ext>
            </a:extLst>
          </p:cNvPr>
          <p:cNvSpPr>
            <a:spLocks noGrp="1"/>
          </p:cNvSpPr>
          <p:nvPr>
            <p:ph type="body" sz="quarter" idx="13"/>
          </p:nvPr>
        </p:nvSpPr>
        <p:spPr/>
        <p:txBody>
          <a:bodyPr/>
          <a:lstStyle/>
          <a:p>
            <a:pPr algn="l"/>
            <a:r>
              <a:rPr lang="en-US" dirty="0"/>
              <a:t>Etienne Drahi(Deputy Task Manager)	: </a:t>
            </a:r>
            <a:r>
              <a:rPr lang="fr-FR" dirty="0"/>
              <a:t>etienne.drahi@totalenergies.com</a:t>
            </a:r>
            <a:endParaRPr lang="en-US" sz="1800" dirty="0"/>
          </a:p>
        </p:txBody>
      </p:sp>
      <p:sp>
        <p:nvSpPr>
          <p:cNvPr id="6" name="Espace réservé du texte 5">
            <a:extLst>
              <a:ext uri="{FF2B5EF4-FFF2-40B4-BE49-F238E27FC236}">
                <a16:creationId xmlns:a16="http://schemas.microsoft.com/office/drawing/2014/main" id="{A9B3DFFC-B98B-4D65-9E63-4D8134753C13}"/>
              </a:ext>
            </a:extLst>
          </p:cNvPr>
          <p:cNvSpPr>
            <a:spLocks noGrp="1"/>
          </p:cNvSpPr>
          <p:nvPr>
            <p:ph type="body" sz="quarter" idx="14"/>
          </p:nvPr>
        </p:nvSpPr>
        <p:spPr/>
        <p:txBody>
          <a:bodyPr/>
          <a:lstStyle/>
          <a:p>
            <a:r>
              <a:rPr lang="en-US" sz="1800" dirty="0"/>
              <a:t>Keiichi Komoto</a:t>
            </a:r>
            <a:r>
              <a:rPr lang="en-US" dirty="0"/>
              <a:t>	</a:t>
            </a:r>
            <a:r>
              <a:rPr lang="en-US" sz="1800" dirty="0"/>
              <a:t>			: keiichi.komoto@mizuho-rt.co.jp</a:t>
            </a:r>
          </a:p>
        </p:txBody>
      </p:sp>
      <p:sp>
        <p:nvSpPr>
          <p:cNvPr id="7" name="Espace réservé du texte 4">
            <a:extLst>
              <a:ext uri="{FF2B5EF4-FFF2-40B4-BE49-F238E27FC236}">
                <a16:creationId xmlns:a16="http://schemas.microsoft.com/office/drawing/2014/main" id="{4E7EC2B7-BE81-4492-91DA-9D4DB4628200}"/>
              </a:ext>
            </a:extLst>
          </p:cNvPr>
          <p:cNvSpPr>
            <a:spLocks noGrp="1"/>
          </p:cNvSpPr>
          <p:nvPr>
            <p:ph type="body" sz="quarter" idx="13"/>
          </p:nvPr>
        </p:nvSpPr>
        <p:spPr>
          <a:xfrm>
            <a:off x="250831" y="2045796"/>
            <a:ext cx="8316913" cy="293284"/>
          </a:xfrm>
        </p:spPr>
        <p:txBody>
          <a:bodyPr/>
          <a:lstStyle/>
          <a:p>
            <a:pPr algn="l"/>
            <a:r>
              <a:rPr lang="en-US" dirty="0"/>
              <a:t>Garvin Heath	(Task Manager)		: Garvin.Heath@nrel.gov</a:t>
            </a:r>
            <a:endParaRPr lang="en-US" sz="1800" dirty="0"/>
          </a:p>
        </p:txBody>
      </p:sp>
    </p:spTree>
    <p:extLst>
      <p:ext uri="{BB962C8B-B14F-4D97-AF65-F5344CB8AC3E}">
        <p14:creationId xmlns:p14="http://schemas.microsoft.com/office/powerpoint/2010/main" val="4285325"/>
      </p:ext>
    </p:extLst>
  </p:cSld>
  <p:clrMapOvr>
    <a:masterClrMapping/>
  </p:clrMapOvr>
</p:sld>
</file>

<file path=ppt/theme/theme1.xml><?xml version="1.0" encoding="utf-8"?>
<a:theme xmlns:a="http://schemas.openxmlformats.org/drawingml/2006/main" name="GB - New branding v5 (2)">
  <a:themeElements>
    <a:clrScheme name="Custom 1">
      <a:dk1>
        <a:srgbClr val="F4821F"/>
      </a:dk1>
      <a:lt1>
        <a:sysClr val="window" lastClr="FFFFFF"/>
      </a:lt1>
      <a:dk2>
        <a:srgbClr val="10307D"/>
      </a:dk2>
      <a:lt2>
        <a:srgbClr val="FFFFFF"/>
      </a:lt2>
      <a:accent1>
        <a:srgbClr val="10307D"/>
      </a:accent1>
      <a:accent2>
        <a:srgbClr val="10307D"/>
      </a:accent2>
      <a:accent3>
        <a:srgbClr val="F4821F"/>
      </a:accent3>
      <a:accent4>
        <a:srgbClr val="F4821F"/>
      </a:accent4>
      <a:accent5>
        <a:srgbClr val="10307D"/>
      </a:accent5>
      <a:accent6>
        <a:srgbClr val="10307D"/>
      </a:accent6>
      <a:hlink>
        <a:srgbClr val="F4821F"/>
      </a:hlink>
      <a:folHlink>
        <a:srgbClr val="F4821F"/>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F39241C8-7B32-6A43-B0A8-3CE245A73584}" vid="{7F805EB4-DE15-E642-859E-CC7D6EBEE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5965d95-ecc0-4720-b759-1f33c42ed7da}" enabled="1" method="Standard" siteId="{a0f29d7e-28cd-4f54-8442-7885aee7c080}" contentBits="0" removed="0"/>
</clbl:labelList>
</file>

<file path=docProps/app.xml><?xml version="1.0" encoding="utf-8"?>
<Properties xmlns="http://schemas.openxmlformats.org/officeDocument/2006/extended-properties" xmlns:vt="http://schemas.openxmlformats.org/officeDocument/2006/docPropsVTypes">
  <Template/>
  <TotalTime>16</TotalTime>
  <Words>686</Words>
  <Application>Microsoft Office PowerPoint</Application>
  <PresentationFormat>画面に合わせる (16:9)</PresentationFormat>
  <Paragraphs>37</Paragraphs>
  <Slides>6</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Arial</vt:lpstr>
      <vt:lpstr>Arial Nova</vt:lpstr>
      <vt:lpstr>Calibri</vt:lpstr>
      <vt:lpstr>Segoe UI</vt:lpstr>
      <vt:lpstr>GB - New branding v5 (2)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OLC</dc:creator>
  <cp:lastModifiedBy>河本 桂一/サステナビリティコンサルティング第１部/RT</cp:lastModifiedBy>
  <cp:revision>266</cp:revision>
  <cp:lastPrinted>2025-06-17T05:39:58Z</cp:lastPrinted>
  <dcterms:created xsi:type="dcterms:W3CDTF">2019-06-05T15:43:42Z</dcterms:created>
  <dcterms:modified xsi:type="dcterms:W3CDTF">2025-08-18T06:03:24Z</dcterms:modified>
</cp:coreProperties>
</file>