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0"/>
  </p:notesMasterIdLst>
  <p:handoutMasterIdLst>
    <p:handoutMasterId r:id="rId11"/>
  </p:handoutMasterIdLst>
  <p:sldIdLst>
    <p:sldId id="257" r:id="rId5"/>
    <p:sldId id="615" r:id="rId6"/>
    <p:sldId id="624" r:id="rId7"/>
    <p:sldId id="621" r:id="rId8"/>
    <p:sldId id="625" r:id="rId9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0" userDrawn="1">
          <p15:clr>
            <a:srgbClr val="A4A3A4"/>
          </p15:clr>
        </p15:guide>
        <p15:guide id="2" pos="4944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  <p15:guide id="5" pos="56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3109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DB6B23-C75C-3030-4B31-7022819DB3AD}" name="Heath, Garvin" initials="GH" userId="S::gheath@nrel.gov::c536b24e-1642-4e36-bc71-30940436f89b" providerId="AD"/>
  <p188:author id="{85EA607B-9836-AF63-3601-741F2DB61C83}" name="Nieves Espinosa" initials="NE" userId="ba4b287c1000a95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D7D"/>
    <a:srgbClr val="DBE2EB"/>
    <a:srgbClr val="003C7D"/>
    <a:srgbClr val="376192"/>
    <a:srgbClr val="E0EEF8"/>
    <a:srgbClr val="EDEEF8"/>
    <a:srgbClr val="184481"/>
    <a:srgbClr val="F4821F"/>
    <a:srgbClr val="10307D"/>
    <a:srgbClr val="E88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5" autoAdjust="0"/>
    <p:restoredTop sz="96247" autoAdjust="0"/>
  </p:normalViewPr>
  <p:slideViewPr>
    <p:cSldViewPr snapToGrid="0" showGuides="1">
      <p:cViewPr varScale="1">
        <p:scale>
          <a:sx n="85" d="100"/>
          <a:sy n="85" d="100"/>
        </p:scale>
        <p:origin x="1068" y="40"/>
      </p:cViewPr>
      <p:guideLst>
        <p:guide orient="horz" pos="3140"/>
        <p:guide pos="4944"/>
        <p:guide orient="horz" pos="1720"/>
        <p:guide orient="horz" pos="1620"/>
        <p:guide pos="5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720" y="108"/>
      </p:cViewPr>
      <p:guideLst>
        <p:guide orient="horz" pos="3126"/>
        <p:guide pos="2100"/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B6714-7BAF-4DAF-8232-AA0EFD3D7F80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C4779-9F3B-4023-9A64-72230967F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E4AE-A23F-4D9F-B4EF-A6ED45CEC04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49404-AEEE-4B4E-B616-1BC6E4EEE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49404-AEEE-4B4E-B616-1BC6E4EEEF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99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0832" y="3078039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GB" dirty="0"/>
              <a:t>Title Slide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74162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Name of presenter, affiliation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9034874-11D5-DA4F-9B23-34D9DE8C6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16966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Location &amp; date of presentation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8910-3997-4186-A545-A8CE55D63B8A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115815-0F41-46F9-BB8D-BD27EDE65B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D94CB0-C6F5-442C-A11F-801B15C89173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591FF45-0F7D-4F07-B6E4-5EA937F398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714288"/>
            <a:ext cx="2196767" cy="1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orient="horz" pos="826" userDrawn="1">
          <p15:clr>
            <a:srgbClr val="FBAE40"/>
          </p15:clr>
        </p15:guide>
        <p15:guide id="3" pos="5603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41CA57-6943-9F41-9E1E-50E2F585B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8" y="218815"/>
            <a:ext cx="7289701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A7C0A-1BA5-C74C-BEC1-1A990858C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46" y="889005"/>
            <a:ext cx="8440119" cy="3682492"/>
          </a:xfrm>
          <a:prstGeom prst="rect">
            <a:avLst/>
          </a:prstGeom>
        </p:spPr>
        <p:txBody>
          <a:bodyPr lIns="0"/>
          <a:lstStyle>
            <a:lvl1pPr marL="269981" indent="-134532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800" baseline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970" indent="-13499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7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314" indent="-13453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5034" indent="-13572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9940" indent="-13499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41BF8-9BAF-43B4-B220-52ADAFDF68B7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en-BE" sz="1800" b="1" dirty="0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DFA058-395C-41E3-81A3-9BF3DDBEB86D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7CED54-1D9F-4D17-B816-3FBB5510AC75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ACD180F0-DF58-4D42-98CD-411CBBA27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30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46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pos="5603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&amp;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9" y="218815"/>
            <a:ext cx="7123096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6863" y="4420927"/>
            <a:ext cx="6431743" cy="4347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lang="en-US" sz="1200" b="0" kern="1200" baseline="0" dirty="0">
                <a:solidFill>
                  <a:srgbClr val="003C7D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31" y="728870"/>
            <a:ext cx="8567735" cy="2843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 kern="1200" dirty="0">
                <a:solidFill>
                  <a:srgbClr val="003C7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Graph title, centered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44501" y="1075576"/>
            <a:ext cx="7576459" cy="30537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9F1FF97-645E-4048-9065-9182BF663448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en-BE" sz="1800" b="1" dirty="0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8A4C11-F344-4FAA-81B6-12046C2A66E7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6CDB6413-C17C-4DB3-8430-8DAFF8093974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F1276EED-63C0-4779-9B0A-6D56E5AB22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603" userDrawn="1">
          <p15:clr>
            <a:srgbClr val="FBAE40"/>
          </p15:clr>
        </p15:guide>
        <p15:guide id="3" orient="horz" pos="146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5F3DF4-8EA0-6440-9F6C-69B61C5548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31" y="1700700"/>
            <a:ext cx="8316913" cy="519694"/>
          </a:xfrm>
          <a:prstGeom prst="rect">
            <a:avLst/>
          </a:prstGeom>
        </p:spPr>
        <p:txBody>
          <a:bodyPr lIns="0" anchor="ctr" anchorCtr="1">
            <a:noAutofit/>
          </a:bodyPr>
          <a:lstStyle>
            <a:lvl1pPr marL="0" marR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 dirty="0">
                <a:solidFill>
                  <a:srgbClr val="F482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Thank you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35992F8-323D-EF4B-867E-02F746EE3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32" y="2339080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ctr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Name, Task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6184C6-4F83-044B-B28D-60A04D01A5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602" y="2646651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email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8FBD9B-28A2-42C7-8E45-0732AA2F8749}"/>
              </a:ext>
            </a:extLst>
          </p:cNvPr>
          <p:cNvSpPr txBox="1"/>
          <p:nvPr userDrawn="1"/>
        </p:nvSpPr>
        <p:spPr>
          <a:xfrm>
            <a:off x="112927" y="129637"/>
            <a:ext cx="1973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latin typeface="Arial Nova" panose="020B0504020202020204" pitchFamily="34" charset="0"/>
              </a:rPr>
              <a:t>www.iea-pvps.org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74DEAC-5DC1-4765-8A8E-073D29527C02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81B272-5B9D-4754-BD11-72667CB3D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FF1928-C522-45E0-99E5-0999082285CA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1201AD07-F73F-4811-ACB6-618B74B00C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3129176"/>
            <a:ext cx="2196767" cy="1104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39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7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  <p:sldLayoutId id="2147483703" r:id="rId3"/>
    <p:sldLayoutId id="2147483708" r:id="rId4"/>
  </p:sldLayoutIdLst>
  <p:hf hdr="0" ftr="0" dt="0"/>
  <p:txStyles>
    <p:titleStyle>
      <a:lvl1pPr algn="l" defTabSz="685749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8" indent="-161988" algn="l" defTabSz="685749" rtl="0" eaLnBrk="1" latinLnBrk="0" hangingPunct="1">
        <a:spcBef>
          <a:spcPts val="1650"/>
        </a:spcBef>
        <a:buClr>
          <a:schemeClr val="bg1">
            <a:lumMod val="65000"/>
          </a:schemeClr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04970" indent="-134991" algn="l" defTabSz="685749" rtl="0" eaLnBrk="1" latinLnBrk="0" hangingPunct="1">
        <a:spcBef>
          <a:spcPts val="375"/>
        </a:spcBef>
        <a:buClr>
          <a:schemeClr val="bg1">
            <a:lumMod val="65000"/>
          </a:schemeClr>
        </a:buClr>
        <a:buSzPct val="100000"/>
        <a:buFont typeface="Segoe UI" panose="020B0502040204020203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58" indent="-134991" algn="l" defTabSz="685749" rtl="0" eaLnBrk="1" latinLnBrk="0" hangingPunct="1">
        <a:spcBef>
          <a:spcPts val="375"/>
        </a:spcBef>
        <a:buClr>
          <a:schemeClr val="bg1">
            <a:lumMod val="75000"/>
          </a:schemeClr>
        </a:buClr>
        <a:buFont typeface="Segoe UI" panose="020B0502040204020203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∙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▫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9918276-8203-417F-BCD4-DD500BC36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Review of PV Sustainability Standards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5ED596-FC94-4B02-95FA-D554CB1D1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03D7D"/>
                </a:solidFill>
              </a:rPr>
              <a:t>Task </a:t>
            </a:r>
            <a:r>
              <a:rPr lang="en-US" dirty="0">
                <a:solidFill>
                  <a:srgbClr val="103D7D"/>
                </a:solidFill>
              </a:rPr>
              <a:t>12</a:t>
            </a:r>
            <a:r>
              <a:rPr lang="en-US" sz="1800" dirty="0">
                <a:solidFill>
                  <a:srgbClr val="103D7D"/>
                </a:solidFill>
              </a:rPr>
              <a:t>: Sustainability of </a:t>
            </a:r>
            <a:r>
              <a:rPr lang="en-US" sz="1800">
                <a:solidFill>
                  <a:srgbClr val="103D7D"/>
                </a:solidFill>
              </a:rPr>
              <a:t>Photovoltaic Systems</a:t>
            </a:r>
            <a:endParaRPr lang="en-US" sz="1800" dirty="0">
              <a:solidFill>
                <a:srgbClr val="103D7D"/>
              </a:solidFill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8D567FD-ABEF-4093-94E5-6AB99A8C56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August 2025</a:t>
            </a:r>
            <a:endParaRPr lang="en-US" sz="1800" dirty="0"/>
          </a:p>
        </p:txBody>
      </p:sp>
      <p:pic>
        <p:nvPicPr>
          <p:cNvPr id="4" name="Picture 3" descr="P6#y1">
            <a:extLst>
              <a:ext uri="{FF2B5EF4-FFF2-40B4-BE49-F238E27FC236}">
                <a16:creationId xmlns:a16="http://schemas.microsoft.com/office/drawing/2014/main" id="{C9D17865-D628-34EE-57BE-36B64ADB9D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b="8063"/>
          <a:stretch>
            <a:fillRect/>
          </a:stretch>
        </p:blipFill>
        <p:spPr bwMode="auto">
          <a:xfrm>
            <a:off x="3752193" y="214685"/>
            <a:ext cx="5080120" cy="2810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757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E3571BA-99C5-4A52-A4E2-0A87EAE4A5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8" y="218815"/>
            <a:ext cx="7628987" cy="434767"/>
          </a:xfrm>
        </p:spPr>
        <p:txBody>
          <a:bodyPr/>
          <a:lstStyle/>
          <a:p>
            <a:r>
              <a:rPr lang="en-US" sz="1800" dirty="0"/>
              <a:t>Comprehensive Analysis of Sustainability Standards in the PV Sector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D4DEBF31-CA5E-4F47-81A1-2171A6B04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261" y="841482"/>
            <a:ext cx="8209340" cy="3336011"/>
          </a:xfrm>
          <a:noFill/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GB" sz="1600" dirty="0"/>
              <a:t>Goal &amp; scope</a:t>
            </a:r>
          </a:p>
          <a:p>
            <a:pPr lvl="1" algn="just">
              <a:spcBef>
                <a:spcPts val="400"/>
              </a:spcBef>
              <a:spcAft>
                <a:spcPts val="400"/>
              </a:spcAft>
            </a:pPr>
            <a:r>
              <a:rPr lang="en-GB" sz="1200" dirty="0"/>
              <a:t>Holistic Review of sustainability standards across the entire PV value chain, highlighting gaps, overlaps, and the maturity of different standards.</a:t>
            </a:r>
          </a:p>
          <a:p>
            <a:pPr lvl="1" algn="just">
              <a:spcBef>
                <a:spcPts val="400"/>
              </a:spcBef>
              <a:spcAft>
                <a:spcPts val="400"/>
              </a:spcAft>
            </a:pPr>
            <a:r>
              <a:rPr lang="en-GB" sz="1200" dirty="0"/>
              <a:t>Provide actionable insights and recommendations for industry stakeholders, policymakers, and researchers to better align the PV sector with global sustainability goals.</a:t>
            </a:r>
          </a:p>
          <a:p>
            <a:pPr algn="just">
              <a:spcAft>
                <a:spcPts val="600"/>
              </a:spcAft>
            </a:pPr>
            <a:r>
              <a:rPr lang="en-US" sz="1600" dirty="0"/>
              <a:t>35 frameworks analyzed</a:t>
            </a:r>
          </a:p>
          <a:p>
            <a:pPr lvl="1" algn="just">
              <a:spcBef>
                <a:spcPts val="400"/>
              </a:spcBef>
              <a:spcAft>
                <a:spcPts val="400"/>
              </a:spcAft>
            </a:pPr>
            <a:r>
              <a:rPr lang="en-US" sz="1200" dirty="0"/>
              <a:t>Sectoral Reporting and Disclosure: Industrial reporting obligations, environmental performance declarations.</a:t>
            </a:r>
          </a:p>
          <a:p>
            <a:pPr lvl="1" algn="just">
              <a:spcBef>
                <a:spcPts val="400"/>
              </a:spcBef>
              <a:spcAft>
                <a:spcPts val="400"/>
              </a:spcAft>
            </a:pPr>
            <a:r>
              <a:rPr lang="en-US" sz="1200" dirty="0"/>
              <a:t>Product-Related Standards: Standards for production, processes, and services.</a:t>
            </a:r>
          </a:p>
          <a:p>
            <a:pPr lvl="1" algn="just">
              <a:spcBef>
                <a:spcPts val="400"/>
              </a:spcBef>
              <a:spcAft>
                <a:spcPts val="400"/>
              </a:spcAft>
            </a:pPr>
            <a:r>
              <a:rPr lang="en-US" sz="1200" dirty="0"/>
              <a:t>Regulatory Frameworks: Mandatory, voluntary, and waste-related standards</a:t>
            </a:r>
          </a:p>
          <a:p>
            <a:pPr marL="269875" lvl="1" indent="-139700" algn="just">
              <a:spcBef>
                <a:spcPts val="400"/>
              </a:spcBef>
              <a:spcAft>
                <a:spcPts val="400"/>
              </a:spcAft>
            </a:pPr>
            <a:r>
              <a:rPr lang="en-US" sz="1600" dirty="0"/>
              <a:t>Methods: </a:t>
            </a:r>
          </a:p>
          <a:p>
            <a:pPr lvl="1" algn="just">
              <a:spcBef>
                <a:spcPts val="400"/>
              </a:spcBef>
              <a:spcAft>
                <a:spcPts val="400"/>
              </a:spcAft>
            </a:pPr>
            <a:r>
              <a:rPr lang="en-US" sz="1200" dirty="0"/>
              <a:t>Evaluative frameworks employed</a:t>
            </a:r>
          </a:p>
          <a:p>
            <a:pPr lvl="2" algn="just">
              <a:spcBef>
                <a:spcPts val="400"/>
              </a:spcBef>
              <a:spcAft>
                <a:spcPts val="400"/>
              </a:spcAft>
            </a:pPr>
            <a:r>
              <a:rPr lang="en-US" sz="1100" dirty="0"/>
              <a:t>OECD 6 Criteria: Relevance, Effectiveness, Efficiency, Impact, Sustainability, Coherence.</a:t>
            </a:r>
          </a:p>
          <a:p>
            <a:pPr lvl="2" algn="just">
              <a:spcBef>
                <a:spcPts val="400"/>
              </a:spcBef>
              <a:spcAft>
                <a:spcPts val="400"/>
              </a:spcAft>
            </a:pPr>
            <a:r>
              <a:rPr lang="en-US" sz="1100" dirty="0"/>
              <a:t>2DII Initiative: Focus on environmental performance and greenhouse gas reduction.</a:t>
            </a:r>
          </a:p>
          <a:p>
            <a:pPr lvl="1" algn="just">
              <a:spcBef>
                <a:spcPts val="400"/>
              </a:spcBef>
              <a:spcAft>
                <a:spcPts val="400"/>
              </a:spcAft>
            </a:pPr>
            <a:r>
              <a:rPr lang="en-US" sz="1200" dirty="0"/>
              <a:t>Mapping the connections of standards with SDGs </a:t>
            </a:r>
          </a:p>
          <a:p>
            <a:pPr lvl="1" algn="just"/>
            <a:endParaRPr lang="en-US" sz="1600" dirty="0"/>
          </a:p>
          <a:p>
            <a:pPr lvl="1"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231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32B899-DB09-408E-96A9-DE801C5D91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/>
              <a:t>Standards and </a:t>
            </a:r>
            <a:r>
              <a:rPr lang="fr-BE" dirty="0" err="1"/>
              <a:t>Frameworks</a:t>
            </a:r>
            <a:endParaRPr lang="fr-BE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DA59C7D-83F5-51CB-FEEF-298114864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70631"/>
              </p:ext>
            </p:extLst>
          </p:nvPr>
        </p:nvGraphicFramePr>
        <p:xfrm>
          <a:off x="122285" y="3595966"/>
          <a:ext cx="1871476" cy="62744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871476">
                  <a:extLst>
                    <a:ext uri="{9D8B030D-6E8A-4147-A177-3AD203B41FA5}">
                      <a16:colId xmlns:a16="http://schemas.microsoft.com/office/drawing/2014/main" val="586441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</a:rPr>
                        <a:t>Regulatory frameworks </a:t>
                      </a:r>
                      <a:endParaRPr lang="en-ES" sz="11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176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50" b="0">
                          <a:solidFill>
                            <a:srgbClr val="616161"/>
                          </a:solidFill>
                          <a:effectLst/>
                        </a:rPr>
                        <a:t>Mandatory tools</a:t>
                      </a:r>
                      <a:endParaRPr lang="en-ES" sz="1050" b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984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50" b="0">
                          <a:solidFill>
                            <a:srgbClr val="616161"/>
                          </a:solidFill>
                          <a:effectLst/>
                        </a:rPr>
                        <a:t>Voluntary tools</a:t>
                      </a:r>
                      <a:endParaRPr lang="en-ES" sz="1050" b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698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50" b="0" dirty="0">
                          <a:solidFill>
                            <a:srgbClr val="616161"/>
                          </a:solidFill>
                          <a:effectLst/>
                        </a:rPr>
                        <a:t>Waste-related frameworks</a:t>
                      </a:r>
                      <a:endParaRPr lang="en-ES" sz="105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223647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DB0EE30-7CC6-DA63-D213-58CF8C7EA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83024"/>
              </p:ext>
            </p:extLst>
          </p:nvPr>
        </p:nvGraphicFramePr>
        <p:xfrm>
          <a:off x="122285" y="1896629"/>
          <a:ext cx="2992065" cy="139802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992065">
                  <a:extLst>
                    <a:ext uri="{9D8B030D-6E8A-4147-A177-3AD203B41FA5}">
                      <a16:colId xmlns:a16="http://schemas.microsoft.com/office/drawing/2014/main" val="52040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</a:rPr>
                        <a:t>Product Standards</a:t>
                      </a:r>
                      <a:endParaRPr lang="en-ES" sz="11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2028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50" b="0">
                          <a:solidFill>
                            <a:srgbClr val="616161"/>
                          </a:solidFill>
                          <a:effectLst/>
                        </a:rPr>
                        <a:t>Quality assurance standards</a:t>
                      </a:r>
                      <a:endParaRPr lang="en-ES" sz="1050" b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3185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50" b="0" dirty="0">
                          <a:solidFill>
                            <a:srgbClr val="616161"/>
                          </a:solidFill>
                          <a:effectLst/>
                        </a:rPr>
                        <a:t>NSF 457 solar ecolabel</a:t>
                      </a:r>
                      <a:endParaRPr lang="en-ES" sz="105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924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50" b="0" dirty="0">
                          <a:solidFill>
                            <a:srgbClr val="616161"/>
                          </a:solidFill>
                          <a:effectLst/>
                        </a:rPr>
                        <a:t>Cradle to Cradle standard</a:t>
                      </a:r>
                      <a:endParaRPr lang="en-ES" sz="105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834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50" b="0">
                          <a:solidFill>
                            <a:srgbClr val="616161"/>
                          </a:solidFill>
                          <a:effectLst/>
                        </a:rPr>
                        <a:t>Horizontal standards series 4555x</a:t>
                      </a:r>
                      <a:endParaRPr lang="en-ES" sz="1050" b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886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50" b="0">
                          <a:solidFill>
                            <a:srgbClr val="616161"/>
                          </a:solidFill>
                          <a:effectLst/>
                        </a:rPr>
                        <a:t>IECRE / TEXXECURE rating scheme</a:t>
                      </a:r>
                      <a:endParaRPr lang="en-ES" sz="1050" b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342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50" b="0">
                          <a:solidFill>
                            <a:srgbClr val="616161"/>
                          </a:solidFill>
                          <a:effectLst/>
                        </a:rPr>
                        <a:t>Reemployment / reuse standard for PV modules</a:t>
                      </a:r>
                      <a:endParaRPr lang="en-ES" sz="1050" b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511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50" b="0">
                          <a:solidFill>
                            <a:srgbClr val="616161"/>
                          </a:solidFill>
                          <a:effectLst/>
                        </a:rPr>
                        <a:t>Standards on PV modules recycling</a:t>
                      </a:r>
                      <a:endParaRPr lang="en-ES" sz="1050" b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364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50" b="0" dirty="0">
                          <a:solidFill>
                            <a:srgbClr val="616161"/>
                          </a:solidFill>
                          <a:effectLst/>
                        </a:rPr>
                        <a:t>Blue Angel standard on PV inverters</a:t>
                      </a:r>
                      <a:endParaRPr lang="en-ES" sz="105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378374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7DB2D13-FFD9-87DC-59B8-C3FEA3679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319431"/>
              </p:ext>
            </p:extLst>
          </p:nvPr>
        </p:nvGraphicFramePr>
        <p:xfrm>
          <a:off x="122285" y="1054586"/>
          <a:ext cx="4052047" cy="61646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052047">
                  <a:extLst>
                    <a:ext uri="{9D8B030D-6E8A-4147-A177-3AD203B41FA5}">
                      <a16:colId xmlns:a16="http://schemas.microsoft.com/office/drawing/2014/main" val="3013926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50" b="1" dirty="0">
                          <a:solidFill>
                            <a:srgbClr val="FFFFFF"/>
                          </a:solidFill>
                          <a:effectLst/>
                        </a:rPr>
                        <a:t>Sectoral reporting standards</a:t>
                      </a:r>
                      <a:endParaRPr lang="en-ES" sz="110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35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50" b="0" dirty="0">
                          <a:solidFill>
                            <a:srgbClr val="616161"/>
                          </a:solidFill>
                          <a:effectLst/>
                        </a:rPr>
                        <a:t>Corporate responsibility – Environmental, Social, and Governance</a:t>
                      </a:r>
                      <a:endParaRPr lang="en-ES" sz="110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4573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50" b="0" dirty="0">
                          <a:solidFill>
                            <a:srgbClr val="616161"/>
                          </a:solidFill>
                          <a:effectLst/>
                        </a:rPr>
                        <a:t>Environmental performance declarations</a:t>
                      </a:r>
                      <a:endParaRPr lang="en-ES" sz="110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3997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50" b="0" dirty="0">
                          <a:solidFill>
                            <a:srgbClr val="616161"/>
                          </a:solidFill>
                          <a:effectLst/>
                        </a:rPr>
                        <a:t>Other industry benchmarks &amp; best practices</a:t>
                      </a:r>
                      <a:endParaRPr lang="en-ES" sz="110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954548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D0E19F-AD8A-E0B2-B470-A6783BCBB452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607752"/>
          <a:ext cx="4212356" cy="458154"/>
        </p:xfrm>
        <a:graphic>
          <a:graphicData uri="http://schemas.openxmlformats.org/drawingml/2006/table">
            <a:tbl>
              <a:tblPr firstRow="1" firstCol="1" bandRow="1"/>
              <a:tblGrid>
                <a:gridCol w="4212356">
                  <a:extLst>
                    <a:ext uri="{9D8B030D-6E8A-4147-A177-3AD203B41FA5}">
                      <a16:colId xmlns:a16="http://schemas.microsoft.com/office/drawing/2014/main" val="3826592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Environmental performance declarations</a:t>
                      </a:r>
                      <a:endParaRPr lang="en-ES" sz="1000" dirty="0">
                        <a:solidFill>
                          <a:srgbClr val="616161"/>
                        </a:solidFill>
                        <a:effectLst/>
                        <a:highlight>
                          <a:srgbClr val="4F81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62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00" b="0" dirty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Product category rules (PCRs)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19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00" b="0" dirty="0">
                          <a:solidFill>
                            <a:srgbClr val="616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Sustainable Finance Taxonomy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6939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9AD7120-2EAD-662B-AC6D-F1966DD27B54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129944"/>
          <a:ext cx="4212355" cy="3012467"/>
        </p:xfrm>
        <a:graphic>
          <a:graphicData uri="http://schemas.openxmlformats.org/drawingml/2006/table">
            <a:tbl>
              <a:tblPr firstRow="1" firstCol="1" bandRow="1"/>
              <a:tblGrid>
                <a:gridCol w="4212355">
                  <a:extLst>
                    <a:ext uri="{9D8B030D-6E8A-4147-A177-3AD203B41FA5}">
                      <a16:colId xmlns:a16="http://schemas.microsoft.com/office/drawing/2014/main" val="2151219481"/>
                    </a:ext>
                  </a:extLst>
                </a:gridCol>
              </a:tblGrid>
              <a:tr h="144252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 industry benchmarks and best practices</a:t>
                      </a:r>
                      <a:endParaRPr lang="en-ES" sz="1000" dirty="0">
                        <a:solidFill>
                          <a:srgbClr val="616161"/>
                        </a:solidFill>
                        <a:effectLst/>
                        <a:highlight>
                          <a:srgbClr val="4F81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05633"/>
                  </a:ext>
                </a:extLst>
              </a:tr>
              <a:tr h="1396912">
                <a:tc>
                  <a:txBody>
                    <a:bodyPr/>
                    <a:lstStyle/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Carbon accounting</a:t>
                      </a:r>
                      <a:endParaRPr lang="en-ES" sz="1000" b="1" dirty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ISO 14060 family standards 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PAS 2050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GHG Protocol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ISO 14040 family 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Product Environmental Footprint (PEF)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BP X30-323-0(AFNOR)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 15804:2012+A2:2019/AC:2021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595554"/>
                  </a:ext>
                </a:extLst>
              </a:tr>
              <a:tr h="699247">
                <a:tc>
                  <a:txBody>
                    <a:bodyPr/>
                    <a:lstStyle/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616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Solar Bankability</a:t>
                      </a:r>
                      <a:endParaRPr lang="en-ES" sz="1000" b="1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616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TÜV SÜD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616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Intertek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616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PV </a:t>
                      </a:r>
                      <a:r>
                        <a:rPr lang="en-GB" sz="1000" b="0" dirty="0" err="1">
                          <a:solidFill>
                            <a:srgbClr val="616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ModuleTech</a:t>
                      </a:r>
                      <a:r>
                        <a:rPr lang="en-GB" sz="1000" b="0" dirty="0">
                          <a:solidFill>
                            <a:srgbClr val="616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Organization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322311"/>
                  </a:ext>
                </a:extLst>
              </a:tr>
              <a:tr h="144252">
                <a:tc>
                  <a:txBody>
                    <a:bodyPr/>
                    <a:lstStyle/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Business &amp; Human Rights</a:t>
                      </a:r>
                      <a:endParaRPr lang="en-ES" sz="1000" b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826175"/>
                  </a:ext>
                </a:extLst>
              </a:tr>
              <a:tr h="144252">
                <a:tc>
                  <a:txBody>
                    <a:bodyPr/>
                    <a:lstStyle/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616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Silicon Valley Toxics Coalition scorecard</a:t>
                      </a:r>
                      <a:endParaRPr lang="en-ES" sz="1000" b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269983"/>
                  </a:ext>
                </a:extLst>
              </a:tr>
              <a:tr h="144252">
                <a:tc>
                  <a:txBody>
                    <a:bodyPr/>
                    <a:lstStyle/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Solar Power Europe Sustainability Best Practices Report</a:t>
                      </a:r>
                      <a:endParaRPr lang="en-ES" sz="1000" b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997294"/>
                  </a:ext>
                </a:extLst>
              </a:tr>
              <a:tr h="149041">
                <a:tc>
                  <a:txBody>
                    <a:bodyPr/>
                    <a:lstStyle/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616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….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092670"/>
                  </a:ext>
                </a:extLst>
              </a:tr>
              <a:tr h="144252">
                <a:tc>
                  <a:txBody>
                    <a:bodyPr/>
                    <a:lstStyle/>
                    <a:p>
                      <a:pPr marL="0"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9920" marR="5992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237054"/>
                  </a:ext>
                </a:extLst>
              </a:tr>
            </a:tbl>
          </a:graphicData>
        </a:graphic>
      </p:graphicFrame>
      <p:sp>
        <p:nvSpPr>
          <p:cNvPr id="19" name="Right Brace 18">
            <a:extLst>
              <a:ext uri="{FF2B5EF4-FFF2-40B4-BE49-F238E27FC236}">
                <a16:creationId xmlns:a16="http://schemas.microsoft.com/office/drawing/2014/main" id="{1A8C2472-F638-8143-A242-A55382DEBC0E}"/>
              </a:ext>
            </a:extLst>
          </p:cNvPr>
          <p:cNvSpPr/>
          <p:nvPr/>
        </p:nvSpPr>
        <p:spPr>
          <a:xfrm rot="10800000">
            <a:off x="4231341" y="241453"/>
            <a:ext cx="340659" cy="4688541"/>
          </a:xfrm>
          <a:prstGeom prst="rightBrace">
            <a:avLst>
              <a:gd name="adj1" fmla="val 8333"/>
              <a:gd name="adj2" fmla="val 750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5E861567-DDF6-203B-45B2-1DAD23F01D65}"/>
              </a:ext>
            </a:extLst>
          </p:cNvPr>
          <p:cNvSpPr/>
          <p:nvPr/>
        </p:nvSpPr>
        <p:spPr>
          <a:xfrm rot="10800000">
            <a:off x="2034801" y="3616447"/>
            <a:ext cx="208163" cy="627445"/>
          </a:xfrm>
          <a:prstGeom prst="rightBrace">
            <a:avLst>
              <a:gd name="adj1" fmla="val 8333"/>
              <a:gd name="adj2" fmla="val 516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F83747A-8D6B-88D9-EF02-7D44AE831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977359"/>
              </p:ext>
            </p:extLst>
          </p:nvPr>
        </p:nvGraphicFramePr>
        <p:xfrm>
          <a:off x="2292386" y="3443566"/>
          <a:ext cx="1125534" cy="449391"/>
        </p:xfrm>
        <a:graphic>
          <a:graphicData uri="http://schemas.openxmlformats.org/drawingml/2006/table">
            <a:tbl>
              <a:tblPr firstRow="1" firstCol="1" bandRow="1"/>
              <a:tblGrid>
                <a:gridCol w="1125534">
                  <a:extLst>
                    <a:ext uri="{9D8B030D-6E8A-4147-A177-3AD203B41FA5}">
                      <a16:colId xmlns:a16="http://schemas.microsoft.com/office/drawing/2014/main" val="3826592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Mandatory tools</a:t>
                      </a:r>
                      <a:endParaRPr lang="en-ES" sz="900" dirty="0">
                        <a:solidFill>
                          <a:srgbClr val="616161"/>
                        </a:solidFill>
                        <a:effectLst/>
                        <a:highlight>
                          <a:srgbClr val="4F81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62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900" b="0" dirty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ES" sz="900" b="0" dirty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19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900" b="0" dirty="0">
                          <a:solidFill>
                            <a:srgbClr val="616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ES" sz="90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693969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D1A3859-4E3D-D729-C345-2793F8213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891039"/>
              </p:ext>
            </p:extLst>
          </p:nvPr>
        </p:nvGraphicFramePr>
        <p:xfrm>
          <a:off x="2444786" y="3595966"/>
          <a:ext cx="1125534" cy="449391"/>
        </p:xfrm>
        <a:graphic>
          <a:graphicData uri="http://schemas.openxmlformats.org/drawingml/2006/table">
            <a:tbl>
              <a:tblPr firstRow="1" firstCol="1" bandRow="1"/>
              <a:tblGrid>
                <a:gridCol w="1125534">
                  <a:extLst>
                    <a:ext uri="{9D8B030D-6E8A-4147-A177-3AD203B41FA5}">
                      <a16:colId xmlns:a16="http://schemas.microsoft.com/office/drawing/2014/main" val="3826592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Voluntary tools</a:t>
                      </a:r>
                      <a:endParaRPr lang="en-ES" sz="900" dirty="0">
                        <a:solidFill>
                          <a:srgbClr val="616161"/>
                        </a:solidFill>
                        <a:effectLst/>
                        <a:highlight>
                          <a:srgbClr val="4F81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62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900" b="0" dirty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ES" sz="900" b="0" dirty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19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900" b="0" dirty="0">
                          <a:solidFill>
                            <a:srgbClr val="616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ES" sz="90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693969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57B16EB-F40D-DDD0-BC34-ECBCBDB31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263633"/>
              </p:ext>
            </p:extLst>
          </p:nvPr>
        </p:nvGraphicFramePr>
        <p:xfrm>
          <a:off x="2597185" y="3748366"/>
          <a:ext cx="1313795" cy="449391"/>
        </p:xfrm>
        <a:graphic>
          <a:graphicData uri="http://schemas.openxmlformats.org/drawingml/2006/table">
            <a:tbl>
              <a:tblPr firstRow="1" firstCol="1" bandRow="1"/>
              <a:tblGrid>
                <a:gridCol w="1313795">
                  <a:extLst>
                    <a:ext uri="{9D8B030D-6E8A-4147-A177-3AD203B41FA5}">
                      <a16:colId xmlns:a16="http://schemas.microsoft.com/office/drawing/2014/main" val="3826592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Waste frameworks</a:t>
                      </a:r>
                      <a:endParaRPr lang="en-ES" sz="900" dirty="0">
                        <a:solidFill>
                          <a:srgbClr val="616161"/>
                        </a:solidFill>
                        <a:effectLst/>
                        <a:highlight>
                          <a:srgbClr val="4F81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62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900" b="0" dirty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ES" sz="900" b="0" dirty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19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900" b="0" dirty="0">
                          <a:solidFill>
                            <a:srgbClr val="616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ES" sz="90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69396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5ED60BB-4D43-B973-9291-8DC764AFB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10356"/>
              </p:ext>
            </p:extLst>
          </p:nvPr>
        </p:nvGraphicFramePr>
        <p:xfrm>
          <a:off x="4572000" y="175770"/>
          <a:ext cx="4186499" cy="1374462"/>
        </p:xfrm>
        <a:graphic>
          <a:graphicData uri="http://schemas.openxmlformats.org/drawingml/2006/table">
            <a:tbl>
              <a:tblPr firstRow="1" firstCol="1" bandRow="1"/>
              <a:tblGrid>
                <a:gridCol w="4186499">
                  <a:extLst>
                    <a:ext uri="{9D8B030D-6E8A-4147-A177-3AD203B41FA5}">
                      <a16:colId xmlns:a16="http://schemas.microsoft.com/office/drawing/2014/main" val="304315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Corporate responsibility – Environmental &amp; Social Governance</a:t>
                      </a:r>
                      <a:endParaRPr lang="en-ES" sz="1000" dirty="0">
                        <a:solidFill>
                          <a:srgbClr val="616161"/>
                        </a:solidFill>
                        <a:effectLst/>
                        <a:highlight>
                          <a:srgbClr val="4F81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241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00" b="0" dirty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Solar Energy Sustainability Accounting Standard (SASB)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62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00" b="0" dirty="0">
                          <a:solidFill>
                            <a:srgbClr val="616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Global Reporting Initiative (GRI)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9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00" b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Carbon Disclosure Project (CDP)</a:t>
                      </a:r>
                      <a:endParaRPr lang="en-ES" sz="1000" b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944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00" b="0">
                          <a:solidFill>
                            <a:srgbClr val="616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Valuation of Energy Related Investments (VALERI) standard</a:t>
                      </a:r>
                      <a:endParaRPr lang="en-ES" sz="1000" b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590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00" b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Responsible Business Alliance (RBA)</a:t>
                      </a:r>
                      <a:endParaRPr lang="en-ES" sz="1000" b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87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00" b="0">
                          <a:solidFill>
                            <a:srgbClr val="616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Climate risks- financial disclosure</a:t>
                      </a:r>
                      <a:endParaRPr lang="en-ES" sz="1000" b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365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00" b="0">
                          <a:solidFill>
                            <a:srgbClr val="616161"/>
                          </a:solidFill>
                          <a:effectLst/>
                          <a:highlight>
                            <a:srgbClr val="DBE5F1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Renewable electricity criteria RE100 Criteria</a:t>
                      </a:r>
                      <a:endParaRPr lang="en-ES" sz="1000" b="0">
                        <a:solidFill>
                          <a:srgbClr val="616161"/>
                        </a:solidFill>
                        <a:effectLst/>
                        <a:highlight>
                          <a:srgbClr val="DBE5F1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79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en-GB" sz="1000" b="0" dirty="0">
                          <a:solidFill>
                            <a:srgbClr val="616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Social responsibility</a:t>
                      </a:r>
                      <a:endParaRPr lang="en-ES" sz="1000" b="0" dirty="0">
                        <a:solidFill>
                          <a:srgbClr val="616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18929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699F25A-02CC-5F7C-737C-74C1021123F6}"/>
              </a:ext>
            </a:extLst>
          </p:cNvPr>
          <p:cNvSpPr/>
          <p:nvPr/>
        </p:nvSpPr>
        <p:spPr>
          <a:xfrm>
            <a:off x="7912847" y="483394"/>
            <a:ext cx="744672" cy="142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8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E3571BA-99C5-4A52-A4E2-0A87EAE4A5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/>
              <a:t>Main Findings and Conclusions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D4DEBF31-CA5E-4F47-81A1-2171A6B04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991" y="790321"/>
            <a:ext cx="5567817" cy="2423045"/>
          </a:xfrm>
          <a:noFill/>
        </p:spPr>
        <p:txBody>
          <a:bodyPr/>
          <a:lstStyle/>
          <a:p>
            <a:pPr marL="135449" indent="0">
              <a:buNone/>
            </a:pPr>
            <a:r>
              <a:rPr lang="en-GB" sz="1200" b="1" dirty="0"/>
              <a:t>Findings</a:t>
            </a:r>
          </a:p>
          <a:p>
            <a:pPr>
              <a:spcAft>
                <a:spcPts val="0"/>
              </a:spcAft>
            </a:pPr>
            <a:r>
              <a:rPr lang="en-GB" sz="1200" dirty="0"/>
              <a:t>Gaps &amp; Inefficiencies: Significant gaps exist, especially in end-of-life management, alongside both helpful and burdensome overlaps in reporting requirements. </a:t>
            </a:r>
          </a:p>
          <a:p>
            <a:pPr lvl="1">
              <a:spcAft>
                <a:spcPts val="0"/>
              </a:spcAft>
            </a:pPr>
            <a:r>
              <a:rPr lang="en-GB" sz="1100" dirty="0"/>
              <a:t>Streamlining overlaps could enhance efficiency without sacrificing comprehensiveness. </a:t>
            </a:r>
          </a:p>
          <a:p>
            <a:r>
              <a:rPr lang="en-GB" sz="1200" dirty="0"/>
              <a:t>Uneven Maturity: Standards range from robust regulations like EU Ecodesign to emerging ecolabels, reflecting the sector's evolving approach to sustainability.</a:t>
            </a:r>
          </a:p>
          <a:p>
            <a:r>
              <a:rPr lang="en-GB" sz="1200" dirty="0"/>
              <a:t>Lag Behind Other Sectors: Compared to automotive or electronics, PV life cycle standards are less mature and still developing.</a:t>
            </a:r>
          </a:p>
          <a:p>
            <a:pPr marL="135449" indent="0">
              <a:buNone/>
            </a:pPr>
            <a:r>
              <a:rPr lang="en-GB" sz="1200" b="1" dirty="0"/>
              <a:t>Conclusion</a:t>
            </a:r>
          </a:p>
          <a:p>
            <a:r>
              <a:rPr lang="en-US" sz="1200" dirty="0"/>
              <a:t>This first-of-its-kind report is a resource for industry, policymakers, and researchers, providing a structured overview of sustainability standards in the PV sector, setting the stage for future research and development harmonizing and advancing sustainability standards within the PV industry.</a:t>
            </a:r>
            <a:endParaRPr lang="en-GB" sz="1200" dirty="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8061CB8-0C8E-AC60-9F91-44C7A991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5911508" y="699452"/>
            <a:ext cx="2897213" cy="2897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B19C5-14CE-878D-E36B-C60895FC874D}"/>
              </a:ext>
            </a:extLst>
          </p:cNvPr>
          <p:cNvSpPr txBox="1"/>
          <p:nvPr/>
        </p:nvSpPr>
        <p:spPr>
          <a:xfrm>
            <a:off x="5923128" y="3559796"/>
            <a:ext cx="322087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6161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Bubble chart of SDGs and targets detected in PV sustainability standards. The SDG Mapper tool (from European Commission) identifies SDG 12 (Responsible Consumption &amp; Production) as the most frequently referenced goal in this report, representing 43% of linkages.  This highlights the sector’s focus on resource efficiency, waste reduction, and circularity. SDG 7 (Affordable &amp; Clean Energy) and SDG 13 (Climate Action) follow, reflecting PV’s role in clean energy and climate mitigation.</a:t>
            </a:r>
            <a:endParaRPr lang="en-ES" sz="900" dirty="0"/>
          </a:p>
        </p:txBody>
      </p:sp>
    </p:spTree>
    <p:extLst>
      <p:ext uri="{BB962C8B-B14F-4D97-AF65-F5344CB8AC3E}">
        <p14:creationId xmlns:p14="http://schemas.microsoft.com/office/powerpoint/2010/main" val="148412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2B259C-1E4E-49E2-8894-BD2796DC32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31" y="1600322"/>
            <a:ext cx="8316913" cy="5196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7EC2B7-BE81-4492-91DA-9D4DB4628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1600" dirty="0"/>
              <a:t>N. Espinosa, P. Sinha, K. </a:t>
            </a:r>
            <a:r>
              <a:rPr lang="en-US" sz="1600" dirty="0" err="1"/>
              <a:t>Drozdiak</a:t>
            </a:r>
            <a:r>
              <a:rPr lang="en-US" sz="1600" dirty="0"/>
              <a:t>, A. Wade, Task 12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9B3DFFC-B98B-4D65-9E63-4D8134753C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600" dirty="0" err="1"/>
              <a:t>nieves.espinosa@um.es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0741009"/>
      </p:ext>
    </p:extLst>
  </p:cSld>
  <p:clrMapOvr>
    <a:masterClrMapping/>
  </p:clrMapOvr>
</p:sld>
</file>

<file path=ppt/theme/theme1.xml><?xml version="1.0" encoding="utf-8"?>
<a:theme xmlns:a="http://schemas.openxmlformats.org/drawingml/2006/main" name="GB - New branding v5 (2)">
  <a:themeElements>
    <a:clrScheme name="Custom 1">
      <a:dk1>
        <a:srgbClr val="F4821F"/>
      </a:dk1>
      <a:lt1>
        <a:sysClr val="window" lastClr="FFFFFF"/>
      </a:lt1>
      <a:dk2>
        <a:srgbClr val="10307D"/>
      </a:dk2>
      <a:lt2>
        <a:srgbClr val="FFFFFF"/>
      </a:lt2>
      <a:accent1>
        <a:srgbClr val="10307D"/>
      </a:accent1>
      <a:accent2>
        <a:srgbClr val="10307D"/>
      </a:accent2>
      <a:accent3>
        <a:srgbClr val="F4821F"/>
      </a:accent3>
      <a:accent4>
        <a:srgbClr val="F4821F"/>
      </a:accent4>
      <a:accent5>
        <a:srgbClr val="10307D"/>
      </a:accent5>
      <a:accent6>
        <a:srgbClr val="10307D"/>
      </a:accent6>
      <a:hlink>
        <a:srgbClr val="F4821F"/>
      </a:hlink>
      <a:folHlink>
        <a:srgbClr val="F4821F"/>
      </a:folHlink>
    </a:clrScheme>
    <a:fontScheme name="IEA template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 sz="120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F39241C8-7B32-6A43-B0A8-3CE245A73584}" vid="{7F805EB4-DE15-E642-859E-CC7D6EBEE1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2731B8956E444E8CFA4A90C91AA7A6" ma:contentTypeVersion="0" ma:contentTypeDescription="Create a new document." ma:contentTypeScope="" ma:versionID="873cdcb796ab036310ac5ad24b8650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7DF849-5BB4-4F91-846B-5DD637AFC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56E8DF-2419-40F3-81F8-DB83427705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7FD505-DBDB-4AB0-BFDC-027F98D2A72C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</ds:schemaRefs>
</ds:datastoreItem>
</file>

<file path=docMetadata/LabelInfo.xml><?xml version="1.0" encoding="utf-8"?>
<clbl:labelList xmlns:clbl="http://schemas.microsoft.com/office/2020/mipLabelMetadata">
  <clbl:label id="{0aba6521-ce52-44d7-b06c-c6016ff2c30b}" enabled="0" method="" siteId="{0aba6521-ce52-44d7-b06c-c6016ff2c30b}" removed="1"/>
  <clbl:label id="{95965d95-ecc0-4720-b759-1f33c42ed7da}" enabled="1" method="Standard" siteId="{a0f29d7e-28cd-4f54-8442-7885aee7c08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606</Words>
  <Application>Microsoft Office PowerPoint</Application>
  <PresentationFormat>On-screen Show (16:9)</PresentationFormat>
  <Paragraphs>85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Nova</vt:lpstr>
      <vt:lpstr>Calibri</vt:lpstr>
      <vt:lpstr>Segoe UI</vt:lpstr>
      <vt:lpstr>GB - New branding v5 (2)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OLC</dc:creator>
  <cp:lastModifiedBy>Ignacio Landivar - IEA PVPS</cp:lastModifiedBy>
  <cp:revision>101</cp:revision>
  <cp:lastPrinted>2017-08-30T14:17:09Z</cp:lastPrinted>
  <dcterms:created xsi:type="dcterms:W3CDTF">2019-06-05T15:43:42Z</dcterms:created>
  <dcterms:modified xsi:type="dcterms:W3CDTF">2025-08-06T09:44:44Z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0x010100742731B8956E444E8CFA4A90C91AA7A6</vt:lpwstr>
  </property>
  <property fmtid="{D5CDD505-2E9C-101B-9397-08002B2CF9AE}" pid="3" name="Order">
    <vt:r8>1000</vt:r8>
  </property>
</Properties>
</file>