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4"/>
  </p:sldMasterIdLst>
  <p:notesMasterIdLst>
    <p:notesMasterId r:id="rId10"/>
  </p:notesMasterIdLst>
  <p:handoutMasterIdLst>
    <p:handoutMasterId r:id="rId11"/>
  </p:handoutMasterIdLst>
  <p:sldIdLst>
    <p:sldId id="257" r:id="rId5"/>
    <p:sldId id="622" r:id="rId6"/>
    <p:sldId id="623" r:id="rId7"/>
    <p:sldId id="624" r:id="rId8"/>
    <p:sldId id="616" r:id="rId9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0" userDrawn="1">
          <p15:clr>
            <a:srgbClr val="A4A3A4"/>
          </p15:clr>
        </p15:guide>
        <p15:guide id="2" pos="4944" userDrawn="1">
          <p15:clr>
            <a:srgbClr val="A4A3A4"/>
          </p15:clr>
        </p15:guide>
        <p15:guide id="3" orient="horz" pos="1720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  <p15:guide id="5" pos="56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3109">
          <p15:clr>
            <a:srgbClr val="A4A3A4"/>
          </p15:clr>
        </p15:guide>
        <p15:guide id="4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D7D"/>
    <a:srgbClr val="DBE2EB"/>
    <a:srgbClr val="003C7D"/>
    <a:srgbClr val="376192"/>
    <a:srgbClr val="E0EEF8"/>
    <a:srgbClr val="EDEEF8"/>
    <a:srgbClr val="184481"/>
    <a:srgbClr val="F4821F"/>
    <a:srgbClr val="10307D"/>
    <a:srgbClr val="E88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 autoAdjust="0"/>
    <p:restoredTop sz="88451" autoAdjust="0"/>
  </p:normalViewPr>
  <p:slideViewPr>
    <p:cSldViewPr snapToGrid="0" showGuides="1">
      <p:cViewPr varScale="1">
        <p:scale>
          <a:sx n="149" d="100"/>
          <a:sy n="149" d="100"/>
        </p:scale>
        <p:origin x="120" y="360"/>
      </p:cViewPr>
      <p:guideLst>
        <p:guide orient="horz" pos="3140"/>
        <p:guide pos="4944"/>
        <p:guide orient="horz" pos="1720"/>
        <p:guide orient="horz" pos="1620"/>
        <p:guide pos="5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720" y="108"/>
      </p:cViewPr>
      <p:guideLst>
        <p:guide orient="horz" pos="3126"/>
        <p:guide pos="2100"/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retary - IEA PVPS" userId="68aadff7-8066-4679-a306-ebd29ae79f97" providerId="ADAL" clId="{78AFECC3-4367-4DDB-8C9F-A6D80F506970}"/>
    <pc:docChg chg="modSld">
      <pc:chgData name="Secretary - IEA PVPS" userId="68aadff7-8066-4679-a306-ebd29ae79f97" providerId="ADAL" clId="{78AFECC3-4367-4DDB-8C9F-A6D80F506970}" dt="2025-02-18T14:33:29.586" v="16" actId="20577"/>
      <pc:docMkLst>
        <pc:docMk/>
      </pc:docMkLst>
      <pc:sldChg chg="modSp mod">
        <pc:chgData name="Secretary - IEA PVPS" userId="68aadff7-8066-4679-a306-ebd29ae79f97" providerId="ADAL" clId="{78AFECC3-4367-4DDB-8C9F-A6D80F506970}" dt="2025-02-18T14:33:29.586" v="16" actId="20577"/>
        <pc:sldMkLst>
          <pc:docMk/>
          <pc:sldMk cId="817572157" sldId="257"/>
        </pc:sldMkLst>
        <pc:spChg chg="mod">
          <ac:chgData name="Secretary - IEA PVPS" userId="68aadff7-8066-4679-a306-ebd29ae79f97" providerId="ADAL" clId="{78AFECC3-4367-4DDB-8C9F-A6D80F506970}" dt="2025-02-18T14:33:29.586" v="16" actId="20577"/>
          <ac:spMkLst>
            <pc:docMk/>
            <pc:sldMk cId="817572157" sldId="257"/>
            <ac:spMk id="15" creationId="{39918276-8203-417F-BCD4-DD500BC36BCA}"/>
          </ac:spMkLst>
        </pc:spChg>
        <pc:spChg chg="mod">
          <ac:chgData name="Secretary - IEA PVPS" userId="68aadff7-8066-4679-a306-ebd29ae79f97" providerId="ADAL" clId="{78AFECC3-4367-4DDB-8C9F-A6D80F506970}" dt="2025-02-18T14:33:24.426" v="15" actId="20577"/>
          <ac:spMkLst>
            <pc:docMk/>
            <pc:sldMk cId="817572157" sldId="257"/>
            <ac:spMk id="17" creationId="{08D567FD-ABEF-4093-94E5-6AB99A8C56A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B6714-7BAF-4DAF-8232-AA0EFD3D7F8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C4779-9F3B-4023-9A64-72230967F0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4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2E4AE-A23F-4D9F-B4EF-A6ED45CEC049}" type="datetimeFigureOut">
              <a:rPr lang="en-GB" smtClean="0"/>
              <a:t>11/09/2025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49404-AEEE-4B4E-B616-1BC6E4EEEF5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5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50832" y="3078039"/>
            <a:ext cx="8316913" cy="519694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GB" dirty="0"/>
              <a:t>Title Slide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374162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Name of presenter, affiliation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xmlns="" id="{C9034874-11D5-DA4F-9B23-34D9DE8C6D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4169667"/>
            <a:ext cx="8316912" cy="3066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Location &amp; date of presentation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0CF8910-3997-4186-A545-A8CE55D63B8A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E115815-0F41-46F9-BB8D-BD27EDE65B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FD94CB0-C6F5-442C-A11F-801B15C89173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xmlns="" id="{E591FF45-0F7D-4F07-B6E4-5EA937F398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714288"/>
            <a:ext cx="2196767" cy="11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orient="horz" pos="826" userDrawn="1">
          <p15:clr>
            <a:srgbClr val="FBAE40"/>
          </p15:clr>
        </p15:guide>
        <p15:guide id="3" pos="5603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8441CA57-6943-9F41-9E1E-50E2F585B9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8" y="218815"/>
            <a:ext cx="7289701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26A7C0A-1BA5-C74C-BEC1-1A990858C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446" y="889005"/>
            <a:ext cx="8440119" cy="3682492"/>
          </a:xfrm>
          <a:prstGeom prst="rect">
            <a:avLst/>
          </a:prstGeom>
        </p:spPr>
        <p:txBody>
          <a:bodyPr lIns="0"/>
          <a:lstStyle>
            <a:lvl1pPr marL="269981" indent="-134532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800" baseline="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970" indent="-13499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7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9314" indent="-13453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75034" indent="-135722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9940" indent="-13499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>
                <a:solidFill>
                  <a:srgbClr val="003C7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Content slide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041BF8-9BAF-43B4-B220-52ADAFDF68B7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aa-ET" sz="1800" b="1" dirty="0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2ADFA058-395C-41E3-81A3-9BF3DDBEB86D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17CED54-1D9F-4D17-B816-3FBB5510AC75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xmlns="" id="{ACD180F0-DF58-4D42-98CD-411CBBA27E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6307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46" userDrawn="1">
          <p15:clr>
            <a:srgbClr val="FBAE40"/>
          </p15:clr>
        </p15:guide>
        <p15:guide id="2" pos="159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pos="5603" userDrawn="1">
          <p15:clr>
            <a:srgbClr val="FBAE40"/>
          </p15:clr>
        </p15:guide>
        <p15:guide id="5" pos="53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 &amp; 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C7B6C7-20A7-0644-AFFD-0DC74CEEA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9" y="218815"/>
            <a:ext cx="7123096" cy="43476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lang="en-US" sz="2400" b="1" kern="1200" baseline="0" dirty="0">
                <a:solidFill>
                  <a:srgbClr val="F4821F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– one line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83349B83-1EFF-784E-93D0-021CF6186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6863" y="4420927"/>
            <a:ext cx="6431743" cy="4347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marL="0" indent="0">
              <a:buNone/>
              <a:defRPr lang="en-US" sz="1200" b="0" kern="1200" baseline="0" dirty="0">
                <a:solidFill>
                  <a:srgbClr val="003C7D"/>
                </a:solidFill>
                <a:uFill>
                  <a:solidFill>
                    <a:schemeClr val="tx2"/>
                  </a:solidFill>
                </a:u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Key point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246A33C-4CCA-D94F-B63F-FDDF33C594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31" y="728870"/>
            <a:ext cx="8567735" cy="2843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200" kern="1200" dirty="0">
                <a:solidFill>
                  <a:srgbClr val="003C7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Graph title, centered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44501" y="1075576"/>
            <a:ext cx="7576459" cy="305374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xmlns="" id="{79F1FF97-645E-4048-9065-9182BF663448}"/>
              </a:ext>
            </a:extLst>
          </p:cNvPr>
          <p:cNvSpPr txBox="1"/>
          <p:nvPr userDrawn="1"/>
        </p:nvSpPr>
        <p:spPr>
          <a:xfrm rot="16200000">
            <a:off x="-1089194" y="3415786"/>
            <a:ext cx="2902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dirty="0">
                <a:solidFill>
                  <a:srgbClr val="F4821F"/>
                </a:solidFill>
                <a:latin typeface="Arial Nova" panose="020B0504020202020204" pitchFamily="34" charset="0"/>
              </a:rPr>
              <a:t>PVPS</a:t>
            </a:r>
            <a:endParaRPr lang="aa-ET" sz="1800" b="1" dirty="0">
              <a:solidFill>
                <a:srgbClr val="F4821F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2C8A4C11-F344-4FAA-81B6-12046C2A66E7}"/>
              </a:ext>
            </a:extLst>
          </p:cNvPr>
          <p:cNvSpPr txBox="1"/>
          <p:nvPr userDrawn="1"/>
        </p:nvSpPr>
        <p:spPr>
          <a:xfrm>
            <a:off x="8179547" y="4696303"/>
            <a:ext cx="6514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6C6F911-DFDC-4B93-962C-66F0D8D51AD1}" type="slidenum">
              <a:rPr 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6">
            <a:extLst>
              <a:ext uri="{FF2B5EF4-FFF2-40B4-BE49-F238E27FC236}">
                <a16:creationId xmlns:a16="http://schemas.microsoft.com/office/drawing/2014/main" xmlns="" id="{6CDB6413-C17C-4DB3-8430-8DAFF8093974}"/>
              </a:ext>
            </a:extLst>
          </p:cNvPr>
          <p:cNvCxnSpPr>
            <a:cxnSpLocks/>
          </p:cNvCxnSpPr>
          <p:nvPr userDrawn="1"/>
        </p:nvCxnSpPr>
        <p:spPr>
          <a:xfrm>
            <a:off x="1" y="666544"/>
            <a:ext cx="7873999" cy="0"/>
          </a:xfrm>
          <a:prstGeom prst="line">
            <a:avLst/>
          </a:prstGeom>
          <a:ln>
            <a:solidFill>
              <a:srgbClr val="F4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 descr="A picture containing clock, fence&#10;&#10;Description automatically generated">
            <a:extLst>
              <a:ext uri="{FF2B5EF4-FFF2-40B4-BE49-F238E27FC236}">
                <a16:creationId xmlns:a16="http://schemas.microsoft.com/office/drawing/2014/main" xmlns="" id="{F1276EED-63C0-4779-9B0A-6D56E5AB22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28" y="173760"/>
            <a:ext cx="662032" cy="6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5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603" userDrawn="1">
          <p15:clr>
            <a:srgbClr val="FBAE40"/>
          </p15:clr>
        </p15:guide>
        <p15:guide id="3" orient="horz" pos="146" userDrawn="1">
          <p15:clr>
            <a:srgbClr val="FBAE40"/>
          </p15:clr>
        </p15:guide>
        <p15:guide id="4" pos="53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D95F3DF4-8EA0-6440-9F6C-69B61C5548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31" y="1700700"/>
            <a:ext cx="8316913" cy="519694"/>
          </a:xfrm>
          <a:prstGeom prst="rect">
            <a:avLst/>
          </a:prstGeom>
        </p:spPr>
        <p:txBody>
          <a:bodyPr lIns="0" anchor="ctr" anchorCtr="1">
            <a:noAutofit/>
          </a:bodyPr>
          <a:lstStyle>
            <a:lvl1pPr marL="0" marR="0" indent="0" algn="ctr" defTabSz="6857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2400" b="1" kern="1200" dirty="0">
                <a:solidFill>
                  <a:srgbClr val="F4821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Thank you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835992F8-323D-EF4B-867E-02F746EE3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0832" y="2339080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ctr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Name, Task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856184C6-4F83-044B-B28D-60A04D01A5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3602" y="2646651"/>
            <a:ext cx="8316913" cy="293284"/>
          </a:xfrm>
          <a:prstGeom prst="rect">
            <a:avLst/>
          </a:prstGeom>
        </p:spPr>
        <p:txBody>
          <a:bodyPr lIns="0">
            <a:noAutofit/>
          </a:bodyPr>
          <a:lstStyle>
            <a:lvl1pPr marL="161988" marR="0" indent="-161988" algn="l" defTabSz="685749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 lang="en-US" sz="1800" kern="1200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161988" marR="0" lvl="0" indent="-161988" algn="l" defTabSz="685749" rtl="0" eaLnBrk="1" fontAlgn="auto" latinLnBrk="0" hangingPunct="1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dirty="0"/>
              <a:t>email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48FBD9B-28A2-42C7-8E45-0732AA2F8749}"/>
              </a:ext>
            </a:extLst>
          </p:cNvPr>
          <p:cNvSpPr txBox="1"/>
          <p:nvPr userDrawn="1"/>
        </p:nvSpPr>
        <p:spPr>
          <a:xfrm>
            <a:off x="112927" y="129637"/>
            <a:ext cx="197394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>
                <a:latin typeface="Arial Nova" panose="020B0504020202020204" pitchFamily="34" charset="0"/>
              </a:rPr>
              <a:t>www.iea-pvps.org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F74DEAC-5DC1-4765-8A8E-073D29527C02}"/>
              </a:ext>
            </a:extLst>
          </p:cNvPr>
          <p:cNvGrpSpPr/>
          <p:nvPr userDrawn="1"/>
        </p:nvGrpSpPr>
        <p:grpSpPr>
          <a:xfrm>
            <a:off x="0" y="4566602"/>
            <a:ext cx="9144000" cy="576898"/>
            <a:chOff x="0" y="4566602"/>
            <a:chExt cx="9144000" cy="57689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C481B272-5B9D-4754-BD11-72667CB3DB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66602"/>
              <a:ext cx="3509963" cy="576897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DFF1928-C522-45E0-99E5-0999082285CA}"/>
                </a:ext>
              </a:extLst>
            </p:cNvPr>
            <p:cNvSpPr/>
            <p:nvPr userDrawn="1"/>
          </p:nvSpPr>
          <p:spPr>
            <a:xfrm>
              <a:off x="3362325" y="4566602"/>
              <a:ext cx="5781675" cy="576898"/>
            </a:xfrm>
            <a:prstGeom prst="rect">
              <a:avLst/>
            </a:prstGeom>
            <a:solidFill>
              <a:srgbClr val="004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201AD07-F73F-4811-ACB6-618B74B00C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3129176"/>
            <a:ext cx="2196767" cy="1104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59" userDrawn="1">
          <p15:clr>
            <a:srgbClr val="FBAE40"/>
          </p15:clr>
        </p15:guide>
        <p15:guide id="2" pos="539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73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  <p:sldLayoutId id="2147483703" r:id="rId3"/>
    <p:sldLayoutId id="2147483708" r:id="rId4"/>
  </p:sldLayoutIdLst>
  <p:hf hdr="0" ftr="0" dt="0"/>
  <p:txStyles>
    <p:titleStyle>
      <a:lvl1pPr algn="l" defTabSz="685749" rtl="0" eaLnBrk="1" latinLnBrk="0" hangingPunct="1">
        <a:spcBef>
          <a:spcPct val="0"/>
        </a:spcBef>
        <a:buNone/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88" indent="-161988" algn="l" defTabSz="685749" rtl="0" eaLnBrk="1" latinLnBrk="0" hangingPunct="1">
        <a:spcBef>
          <a:spcPts val="1650"/>
        </a:spcBef>
        <a:buClr>
          <a:schemeClr val="bg1">
            <a:lumMod val="65000"/>
          </a:schemeClr>
        </a:buClr>
        <a:buSzPct val="100000"/>
        <a:buFont typeface="Calibri" panose="020F050202020403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404970" indent="-134991" algn="l" defTabSz="685749" rtl="0" eaLnBrk="1" latinLnBrk="0" hangingPunct="1">
        <a:spcBef>
          <a:spcPts val="375"/>
        </a:spcBef>
        <a:buClr>
          <a:schemeClr val="bg1">
            <a:lumMod val="65000"/>
          </a:schemeClr>
        </a:buClr>
        <a:buSzPct val="100000"/>
        <a:buFont typeface="Segoe UI" panose="020B0502040204020203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58" indent="-134991" algn="l" defTabSz="685749" rtl="0" eaLnBrk="1" latinLnBrk="0" hangingPunct="1">
        <a:spcBef>
          <a:spcPts val="375"/>
        </a:spcBef>
        <a:buClr>
          <a:schemeClr val="bg1">
            <a:lumMod val="75000"/>
          </a:schemeClr>
        </a:buClr>
        <a:buFont typeface="Segoe UI" panose="020B0502040204020203" pitchFamily="34" charset="0"/>
        <a:buChar char="-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∙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▫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3EF5A30-9EDF-0F8C-C18D-30E540A258FB}"/>
              </a:ext>
            </a:extLst>
          </p:cNvPr>
          <p:cNvSpPr/>
          <p:nvPr/>
        </p:nvSpPr>
        <p:spPr>
          <a:xfrm>
            <a:off x="3111336" y="214685"/>
            <a:ext cx="5456402" cy="271946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xmlns="" id="{39918276-8203-417F-BCD4-DD500BC36B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Lithium-Ion </a:t>
            </a:r>
            <a:r>
              <a:rPr lang="en-US" dirty="0" smtClean="0"/>
              <a:t>Battery </a:t>
            </a:r>
            <a:r>
              <a:rPr lang="en-US" dirty="0"/>
              <a:t>S</a:t>
            </a:r>
            <a:r>
              <a:rPr lang="en-US" dirty="0" smtClean="0"/>
              <a:t>ystems </a:t>
            </a:r>
            <a:r>
              <a:rPr lang="en-US" dirty="0"/>
              <a:t>in PV </a:t>
            </a:r>
            <a:r>
              <a:rPr lang="en-US" dirty="0" smtClean="0"/>
              <a:t>off-grid Applications</a:t>
            </a:r>
            <a:endParaRPr lang="en-US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B65ED596-FC94-4B02-95FA-D554CB1D11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103D7D"/>
                </a:solidFill>
              </a:rPr>
              <a:t>Task </a:t>
            </a:r>
            <a:r>
              <a:rPr lang="en-US" dirty="0">
                <a:solidFill>
                  <a:srgbClr val="103D7D"/>
                </a:solidFill>
              </a:rPr>
              <a:t>18</a:t>
            </a:r>
            <a:r>
              <a:rPr lang="en-US" sz="1800" dirty="0">
                <a:solidFill>
                  <a:srgbClr val="103D7D"/>
                </a:solidFill>
              </a:rPr>
              <a:t>: </a:t>
            </a:r>
            <a:r>
              <a:rPr lang="en-GB" sz="1800" dirty="0">
                <a:solidFill>
                  <a:srgbClr val="103D7D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Off-Grid and Edge-of-Grid Photovoltaic Systems</a:t>
            </a:r>
            <a:r>
              <a:rPr lang="de-DE" dirty="0">
                <a:solidFill>
                  <a:srgbClr val="103D7D"/>
                </a:solidFill>
                <a:effectLst/>
              </a:rPr>
              <a:t> </a:t>
            </a:r>
            <a:endParaRPr lang="en-US" sz="1800" dirty="0">
              <a:solidFill>
                <a:srgbClr val="103D7D"/>
              </a:solidFill>
            </a:endParaRP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xmlns="" id="{08D567FD-ABEF-4093-94E5-6AB99A8C56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February 2025</a:t>
            </a:r>
            <a:endParaRPr lang="en-US" sz="1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CCC1520-6F8A-4F41-9BBD-3128BEDBF60D}"/>
              </a:ext>
            </a:extLst>
          </p:cNvPr>
          <p:cNvSpPr txBox="1"/>
          <p:nvPr/>
        </p:nvSpPr>
        <p:spPr>
          <a:xfrm>
            <a:off x="5565913" y="2244346"/>
            <a:ext cx="26981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b="1" dirty="0"/>
              <a:t>INSERT A PICTURE THIS SIZE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1A87F7B0-4960-A50B-217D-3C1B09BC6C90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35" y="214685"/>
            <a:ext cx="5456402" cy="27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72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DD32B899-DB09-408E-96A9-DE801C5D91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/>
              <a:t>Case </a:t>
            </a:r>
            <a:r>
              <a:rPr lang="fr-BE" dirty="0" err="1"/>
              <a:t>Study</a:t>
            </a:r>
            <a:r>
              <a:rPr lang="fr-BE" dirty="0"/>
              <a:t> </a:t>
            </a:r>
            <a:r>
              <a:rPr lang="fr-BE" dirty="0" err="1"/>
              <a:t>Haiti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5C43002-AC8D-4A36-9EC7-815616578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13465" y="3489329"/>
            <a:ext cx="5753100" cy="1249725"/>
          </a:xfrm>
        </p:spPr>
        <p:txBody>
          <a:bodyPr/>
          <a:lstStyle/>
          <a:p>
            <a:r>
              <a:rPr lang="fr-BE" dirty="0"/>
              <a:t>Clinic </a:t>
            </a:r>
            <a:r>
              <a:rPr lang="fr-BE" dirty="0" err="1"/>
              <a:t>average</a:t>
            </a:r>
            <a:r>
              <a:rPr lang="fr-BE" dirty="0"/>
              <a:t> </a:t>
            </a:r>
            <a:r>
              <a:rPr lang="fr-BE" dirty="0" err="1"/>
              <a:t>load</a:t>
            </a:r>
            <a:r>
              <a:rPr lang="fr-BE" dirty="0"/>
              <a:t> : 130kW</a:t>
            </a:r>
          </a:p>
          <a:p>
            <a:r>
              <a:rPr lang="fr-BE" dirty="0"/>
              <a:t>PV : 440kWp, </a:t>
            </a:r>
            <a:r>
              <a:rPr lang="fr-BE" dirty="0" err="1"/>
              <a:t>Genset</a:t>
            </a:r>
            <a:r>
              <a:rPr lang="fr-BE" dirty="0"/>
              <a:t> : 3 * 440kVA</a:t>
            </a:r>
          </a:p>
          <a:p>
            <a:r>
              <a:rPr lang="fr-BE" dirty="0"/>
              <a:t>Lithium-Ion </a:t>
            </a:r>
            <a:r>
              <a:rPr lang="fr-BE" dirty="0" err="1"/>
              <a:t>storage</a:t>
            </a:r>
            <a:r>
              <a:rPr lang="fr-BE" dirty="0"/>
              <a:t> : </a:t>
            </a:r>
            <a:r>
              <a:rPr lang="fr-BE" dirty="0" smtClean="0"/>
              <a:t> 224kWh + 332kWh</a:t>
            </a:r>
            <a:endParaRPr lang="fr-B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xmlns="" id="{389812FE-DCE4-9A7A-8EE1-C3EAF13F40C6}"/>
              </a:ext>
            </a:extLst>
          </p:cNvPr>
          <p:cNvGrpSpPr/>
          <p:nvPr/>
        </p:nvGrpSpPr>
        <p:grpSpPr>
          <a:xfrm>
            <a:off x="3213465" y="889005"/>
            <a:ext cx="5753100" cy="2619375"/>
            <a:chOff x="0" y="0"/>
            <a:chExt cx="5753100" cy="261937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xmlns="" id="{315F82F4-84A6-2CAA-F650-090D379D5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924300" cy="26193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xmlns="" id="{1A38B37C-59C2-53C0-335D-7C58B2E22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9550" y="0"/>
              <a:ext cx="1733550" cy="2600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xmlns="" id="{1C6E7D4B-72B2-F6EB-70D7-839B6382EEC7}"/>
              </a:ext>
            </a:extLst>
          </p:cNvPr>
          <p:cNvSpPr txBox="1">
            <a:spLocks/>
          </p:cNvSpPr>
          <p:nvPr/>
        </p:nvSpPr>
        <p:spPr>
          <a:xfrm>
            <a:off x="526446" y="889004"/>
            <a:ext cx="2687019" cy="3682492"/>
          </a:xfrm>
          <a:prstGeom prst="rect">
            <a:avLst/>
          </a:prstGeom>
        </p:spPr>
        <p:txBody>
          <a:bodyPr lIns="0"/>
          <a:lstStyle>
            <a:lvl1pPr marL="269981" indent="-134532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4970" indent="-134991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7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314" indent="-13453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75034" indent="-13572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9940" indent="-134991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The system supplies a </a:t>
            </a:r>
            <a:r>
              <a:rPr lang="fr-BE" dirty="0" err="1"/>
              <a:t>hospital</a:t>
            </a:r>
            <a:r>
              <a:rPr lang="fr-BE" dirty="0"/>
              <a:t> in </a:t>
            </a:r>
            <a:r>
              <a:rPr lang="fr-BE" dirty="0" err="1" smtClean="0"/>
              <a:t>Dechapelles</a:t>
            </a:r>
            <a:r>
              <a:rPr lang="fr-BE" dirty="0" smtClean="0"/>
              <a:t>, </a:t>
            </a:r>
            <a:r>
              <a:rPr lang="fr-BE" dirty="0" err="1"/>
              <a:t>Haiti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24/7 reliable power </a:t>
            </a:r>
            <a:r>
              <a:rPr lang="fr-BE" dirty="0" err="1"/>
              <a:t>supply</a:t>
            </a:r>
            <a:r>
              <a:rPr lang="fr-BE" dirty="0"/>
              <a:t>.</a:t>
            </a:r>
          </a:p>
          <a:p>
            <a:r>
              <a:rPr lang="fr-BE" dirty="0"/>
              <a:t>PV </a:t>
            </a:r>
            <a:r>
              <a:rPr lang="fr-BE" dirty="0" err="1"/>
              <a:t>is</a:t>
            </a:r>
            <a:r>
              <a:rPr lang="fr-BE" dirty="0"/>
              <a:t> the main </a:t>
            </a:r>
            <a:r>
              <a:rPr lang="fr-BE" dirty="0" err="1"/>
              <a:t>electricity</a:t>
            </a:r>
            <a:r>
              <a:rPr lang="fr-BE" dirty="0"/>
              <a:t> source </a:t>
            </a:r>
            <a:r>
              <a:rPr lang="fr-BE" dirty="0" err="1"/>
              <a:t>supported</a:t>
            </a:r>
            <a:r>
              <a:rPr lang="fr-BE" dirty="0"/>
              <a:t> by diesel backup</a:t>
            </a:r>
          </a:p>
          <a:p>
            <a:r>
              <a:rPr lang="fr-BE" dirty="0" err="1"/>
              <a:t>Two</a:t>
            </a:r>
            <a:r>
              <a:rPr lang="fr-BE" dirty="0"/>
              <a:t> Containers </a:t>
            </a:r>
            <a:r>
              <a:rPr lang="fr-BE" dirty="0" err="1"/>
              <a:t>based</a:t>
            </a:r>
            <a:r>
              <a:rPr lang="fr-BE" dirty="0"/>
              <a:t> on LFP </a:t>
            </a:r>
            <a:r>
              <a:rPr lang="fr-BE" dirty="0" err="1"/>
              <a:t>cells</a:t>
            </a:r>
            <a:r>
              <a:rPr lang="fr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4806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DD32B899-DB09-408E-96A9-DE801C5D91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/>
              <a:t>Li-Ion vs. Lead-</a:t>
            </a:r>
            <a:r>
              <a:rPr lang="fr-BE" dirty="0" err="1"/>
              <a:t>acid</a:t>
            </a:r>
            <a:r>
              <a:rPr lang="fr-BE" dirty="0"/>
              <a:t> </a:t>
            </a:r>
            <a:r>
              <a:rPr lang="fr-BE" dirty="0" err="1"/>
              <a:t>battery</a:t>
            </a:r>
            <a:r>
              <a:rPr lang="fr-BE" dirty="0"/>
              <a:t> simulations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D5C43002-AC8D-4A36-9EC7-8156165781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447" y="983527"/>
            <a:ext cx="2331658" cy="3587970"/>
          </a:xfrm>
        </p:spPr>
        <p:txBody>
          <a:bodyPr/>
          <a:lstStyle/>
          <a:p>
            <a:r>
              <a:rPr lang="fr-BE" dirty="0"/>
              <a:t>Small </a:t>
            </a:r>
            <a:r>
              <a:rPr lang="fr-BE" dirty="0" err="1"/>
              <a:t>systems</a:t>
            </a:r>
            <a:r>
              <a:rPr lang="fr-BE" dirty="0"/>
              <a:t> can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 smtClean="0"/>
              <a:t>cost</a:t>
            </a:r>
            <a:r>
              <a:rPr lang="fr-BE" dirty="0" smtClean="0"/>
              <a:t> effective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/>
              <a:t>lead-</a:t>
            </a:r>
            <a:r>
              <a:rPr lang="fr-BE" dirty="0" err="1"/>
              <a:t>acid</a:t>
            </a:r>
            <a:r>
              <a:rPr lang="fr-BE" dirty="0"/>
              <a:t> batteries</a:t>
            </a:r>
          </a:p>
          <a:p>
            <a:r>
              <a:rPr lang="fr-BE" dirty="0" smtClean="0"/>
              <a:t>S</a:t>
            </a:r>
            <a:r>
              <a:rPr lang="fr-BE" dirty="0" smtClean="0"/>
              <a:t>ystem </a:t>
            </a:r>
            <a:r>
              <a:rPr lang="fr-BE" dirty="0" err="1" smtClean="0"/>
              <a:t>above</a:t>
            </a:r>
            <a:r>
              <a:rPr lang="fr-BE" dirty="0" smtClean="0"/>
              <a:t> 1MWh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/>
              <a:t>only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done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Lithium-Ion batteries</a:t>
            </a:r>
          </a:p>
          <a:p>
            <a:r>
              <a:rPr lang="fr-BE" dirty="0" err="1"/>
              <a:t>Currently</a:t>
            </a:r>
            <a:r>
              <a:rPr lang="fr-BE" dirty="0"/>
              <a:t> </a:t>
            </a:r>
            <a:r>
              <a:rPr lang="fr-BE" dirty="0" err="1"/>
              <a:t>both</a:t>
            </a:r>
            <a:r>
              <a:rPr lang="fr-BE" dirty="0"/>
              <a:t> technologies can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applied</a:t>
            </a:r>
            <a:r>
              <a:rPr lang="fr-BE" dirty="0"/>
              <a:t> in a certain area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xmlns="" id="{7EA05585-4E64-00BD-42D9-3F11C567A1A4}"/>
              </a:ext>
            </a:extLst>
          </p:cNvPr>
          <p:cNvSpPr txBox="1">
            <a:spLocks/>
          </p:cNvSpPr>
          <p:nvPr/>
        </p:nvSpPr>
        <p:spPr>
          <a:xfrm>
            <a:off x="3130061" y="3548673"/>
            <a:ext cx="5424853" cy="1175224"/>
          </a:xfrm>
          <a:prstGeom prst="rect">
            <a:avLst/>
          </a:prstGeom>
        </p:spPr>
        <p:txBody>
          <a:bodyPr lIns="0"/>
          <a:lstStyle>
            <a:lvl1pPr marL="269981" indent="-134532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800" kern="1200" baseline="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04970" indent="-134991" algn="l" defTabSz="685749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003C7D"/>
              </a:buClr>
              <a:buSzPct val="100000"/>
              <a:buFont typeface="Arial" panose="020B0604020202020204" pitchFamily="34" charset="0"/>
              <a:buChar char="•"/>
              <a:defRPr sz="17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9314" indent="-13453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75034" indent="-135722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809940" indent="-134991" algn="l" defTabSz="685749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003C7D"/>
              </a:buClr>
              <a:buFont typeface="Arial" panose="020B0604020202020204" pitchFamily="34" charset="0"/>
              <a:buChar char="•"/>
              <a:defRPr sz="1600" kern="1200">
                <a:solidFill>
                  <a:srgbClr val="003C7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809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Green : Lithium-Ion, </a:t>
            </a:r>
            <a:r>
              <a:rPr lang="fr-BE" dirty="0" err="1"/>
              <a:t>Purple</a:t>
            </a:r>
            <a:r>
              <a:rPr lang="fr-BE" dirty="0"/>
              <a:t> : Lead-</a:t>
            </a:r>
            <a:r>
              <a:rPr lang="fr-BE" dirty="0" err="1"/>
              <a:t>acid</a:t>
            </a:r>
            <a:r>
              <a:rPr lang="fr-BE" dirty="0"/>
              <a:t> batteries</a:t>
            </a:r>
          </a:p>
          <a:p>
            <a:r>
              <a:rPr lang="fr-BE" dirty="0"/>
              <a:t>X-Axis : Relative </a:t>
            </a:r>
            <a:r>
              <a:rPr lang="fr-BE" dirty="0" err="1"/>
              <a:t>costs</a:t>
            </a:r>
            <a:r>
              <a:rPr lang="fr-BE" dirty="0"/>
              <a:t> of Lithium-Ion </a:t>
            </a:r>
            <a:r>
              <a:rPr lang="fr-BE" dirty="0" err="1"/>
              <a:t>systems</a:t>
            </a:r>
            <a:endParaRPr lang="fr-BE" dirty="0"/>
          </a:p>
          <a:p>
            <a:r>
              <a:rPr lang="fr-BE" dirty="0"/>
              <a:t>Y-Axis : </a:t>
            </a:r>
            <a:r>
              <a:rPr lang="fr-BE" dirty="0" err="1"/>
              <a:t>Scaled</a:t>
            </a:r>
            <a:r>
              <a:rPr lang="fr-BE" dirty="0"/>
              <a:t> </a:t>
            </a:r>
            <a:r>
              <a:rPr lang="fr-BE" dirty="0" err="1"/>
              <a:t>load</a:t>
            </a:r>
            <a:r>
              <a:rPr lang="fr-BE" dirty="0"/>
              <a:t> size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96B5A60D-73CD-C496-F10A-E77616712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84" y="983527"/>
            <a:ext cx="575945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14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17F6773-8D1F-E64D-FD4C-82C6C6E58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AA23ECF5-B115-0D80-AD26-96E60526C2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 dirty="0" err="1"/>
              <a:t>Success</a:t>
            </a:r>
            <a:r>
              <a:rPr lang="fr-BE" dirty="0"/>
              <a:t> </a:t>
            </a:r>
            <a:r>
              <a:rPr lang="fr-BE" dirty="0" err="1"/>
              <a:t>Factors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2B9A37-3C46-0C17-7117-4F0F2A73E8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447" y="983527"/>
            <a:ext cx="7289700" cy="3587970"/>
          </a:xfrm>
        </p:spPr>
        <p:txBody>
          <a:bodyPr/>
          <a:lstStyle/>
          <a:p>
            <a:pPr marL="135449" indent="0">
              <a:buNone/>
            </a:pPr>
            <a:r>
              <a:rPr lang="fr-BE" dirty="0"/>
              <a:t>Lithium-Ion </a:t>
            </a:r>
            <a:r>
              <a:rPr lang="fr-BE" dirty="0" err="1"/>
              <a:t>systems</a:t>
            </a:r>
            <a:r>
              <a:rPr lang="fr-BE" dirty="0"/>
              <a:t> </a:t>
            </a:r>
            <a:r>
              <a:rPr lang="fr-BE" dirty="0" err="1"/>
              <a:t>can</a:t>
            </a:r>
            <a:r>
              <a:rPr lang="fr-BE" dirty="0"/>
              <a:t> </a:t>
            </a:r>
            <a:r>
              <a:rPr lang="fr-BE" dirty="0" err="1" smtClean="0"/>
              <a:t>operate</a:t>
            </a:r>
            <a:r>
              <a:rPr lang="fr-BE" dirty="0" smtClean="0"/>
              <a:t> </a:t>
            </a:r>
            <a:r>
              <a:rPr lang="fr-BE" dirty="0" err="1"/>
              <a:t>with</a:t>
            </a:r>
            <a:r>
              <a:rPr lang="fr-BE" dirty="0"/>
              <a:t> high performance </a:t>
            </a:r>
            <a:r>
              <a:rPr lang="fr-BE" dirty="0" smtClean="0"/>
              <a:t>and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/>
              <a:t>cost</a:t>
            </a:r>
            <a:r>
              <a:rPr lang="fr-BE" dirty="0"/>
              <a:t> </a:t>
            </a:r>
            <a:r>
              <a:rPr lang="fr-BE" dirty="0" smtClean="0"/>
              <a:t>effective in </a:t>
            </a:r>
            <a:r>
              <a:rPr lang="fr-BE" dirty="0"/>
              <a:t>PV off-</a:t>
            </a:r>
            <a:r>
              <a:rPr lang="fr-BE" dirty="0" err="1"/>
              <a:t>grid</a:t>
            </a:r>
            <a:r>
              <a:rPr lang="fr-BE" dirty="0"/>
              <a:t> </a:t>
            </a:r>
            <a:r>
              <a:rPr lang="fr-BE" dirty="0" err="1"/>
              <a:t>systems</a:t>
            </a:r>
            <a:r>
              <a:rPr lang="fr-BE" dirty="0"/>
              <a:t>. To </a:t>
            </a:r>
            <a:r>
              <a:rPr lang="fr-BE" dirty="0" err="1"/>
              <a:t>ensure</a:t>
            </a:r>
            <a:r>
              <a:rPr lang="fr-BE" dirty="0"/>
              <a:t> a </a:t>
            </a:r>
            <a:r>
              <a:rPr lang="fr-BE" dirty="0" err="1"/>
              <a:t>sustainable</a:t>
            </a:r>
            <a:r>
              <a:rPr lang="fr-BE" dirty="0"/>
              <a:t> </a:t>
            </a:r>
            <a:r>
              <a:rPr lang="fr-BE" dirty="0" err="1" smtClean="0"/>
              <a:t>operation</a:t>
            </a:r>
            <a:r>
              <a:rPr lang="fr-BE" dirty="0" smtClean="0"/>
              <a:t>: </a:t>
            </a:r>
            <a:endParaRPr lang="fr-BE" dirty="0"/>
          </a:p>
          <a:p>
            <a:r>
              <a:rPr lang="fr-BE" dirty="0"/>
              <a:t>The system </a:t>
            </a:r>
            <a:r>
              <a:rPr lang="fr-BE" dirty="0" err="1"/>
              <a:t>needs</a:t>
            </a:r>
            <a:r>
              <a:rPr lang="fr-BE" dirty="0"/>
              <a:t> to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sized</a:t>
            </a:r>
            <a:r>
              <a:rPr lang="fr-BE" dirty="0"/>
              <a:t> </a:t>
            </a:r>
            <a:r>
              <a:rPr lang="fr-BE" dirty="0" err="1"/>
              <a:t>carefully</a:t>
            </a:r>
            <a:r>
              <a:rPr lang="fr-BE" dirty="0"/>
              <a:t> </a:t>
            </a:r>
            <a:r>
              <a:rPr lang="fr-BE" dirty="0" err="1"/>
              <a:t>according</a:t>
            </a:r>
            <a:r>
              <a:rPr lang="fr-BE" dirty="0"/>
              <a:t> to the local conditions</a:t>
            </a:r>
          </a:p>
          <a:p>
            <a:r>
              <a:rPr lang="fr-BE" dirty="0"/>
              <a:t>The Lithium-Ion </a:t>
            </a:r>
            <a:r>
              <a:rPr lang="fr-BE" dirty="0" err="1"/>
              <a:t>battery</a:t>
            </a:r>
            <a:r>
              <a:rPr lang="fr-BE" dirty="0"/>
              <a:t> </a:t>
            </a:r>
            <a:r>
              <a:rPr lang="fr-BE" dirty="0" err="1"/>
              <a:t>storage</a:t>
            </a:r>
            <a:r>
              <a:rPr lang="fr-BE" dirty="0"/>
              <a:t> must </a:t>
            </a:r>
            <a:r>
              <a:rPr lang="fr-BE" dirty="0" err="1" smtClean="0"/>
              <a:t>contain</a:t>
            </a:r>
            <a:r>
              <a:rPr lang="fr-BE" dirty="0" smtClean="0"/>
              <a:t> a</a:t>
            </a:r>
            <a:r>
              <a:rPr lang="fr-BE" dirty="0" smtClean="0"/>
              <a:t> </a:t>
            </a:r>
            <a:r>
              <a:rPr lang="fr-BE" dirty="0" err="1"/>
              <a:t>professional</a:t>
            </a:r>
            <a:r>
              <a:rPr lang="fr-BE" dirty="0"/>
              <a:t> </a:t>
            </a:r>
            <a:r>
              <a:rPr lang="fr-BE" dirty="0" smtClean="0"/>
              <a:t>and </a:t>
            </a:r>
            <a:r>
              <a:rPr lang="fr-BE" dirty="0" err="1" smtClean="0"/>
              <a:t>reliable</a:t>
            </a:r>
            <a:r>
              <a:rPr lang="fr-BE" dirty="0" smtClean="0"/>
              <a:t> </a:t>
            </a:r>
            <a:r>
              <a:rPr lang="fr-BE" dirty="0" err="1" smtClean="0"/>
              <a:t>Battery</a:t>
            </a:r>
            <a:r>
              <a:rPr lang="fr-BE" dirty="0" smtClean="0"/>
              <a:t> </a:t>
            </a:r>
            <a:r>
              <a:rPr lang="fr-BE" dirty="0"/>
              <a:t>Management System</a:t>
            </a:r>
          </a:p>
          <a:p>
            <a:r>
              <a:rPr lang="fr-BE" dirty="0"/>
              <a:t>Maintenance and </a:t>
            </a:r>
            <a:r>
              <a:rPr lang="fr-BE" dirty="0" err="1"/>
              <a:t>Operation</a:t>
            </a:r>
            <a:r>
              <a:rPr lang="fr-BE" dirty="0"/>
              <a:t> </a:t>
            </a:r>
            <a:r>
              <a:rPr lang="fr-BE" dirty="0" err="1"/>
              <a:t>need</a:t>
            </a:r>
            <a:r>
              <a:rPr lang="fr-BE" dirty="0"/>
              <a:t> to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performed</a:t>
            </a:r>
            <a:r>
              <a:rPr lang="fr-BE" dirty="0"/>
              <a:t> in </a:t>
            </a:r>
            <a:r>
              <a:rPr lang="fr-BE" dirty="0" err="1"/>
              <a:t>serveral</a:t>
            </a:r>
            <a:r>
              <a:rPr lang="fr-BE" dirty="0"/>
              <a:t> </a:t>
            </a:r>
            <a:r>
              <a:rPr lang="fr-BE" dirty="0" err="1" smtClean="0"/>
              <a:t>levels</a:t>
            </a:r>
            <a:r>
              <a:rPr lang="fr-BE" dirty="0" smtClean="0"/>
              <a:t>:</a:t>
            </a:r>
            <a:endParaRPr lang="fr-BE" dirty="0"/>
          </a:p>
          <a:p>
            <a:pPr lvl="1"/>
            <a:r>
              <a:rPr lang="fr-BE" dirty="0"/>
              <a:t>By Local staff </a:t>
            </a:r>
            <a:r>
              <a:rPr lang="fr-BE" dirty="0" err="1" smtClean="0"/>
              <a:t>who</a:t>
            </a:r>
            <a:r>
              <a:rPr lang="fr-BE" dirty="0" smtClean="0"/>
              <a:t> are </a:t>
            </a:r>
            <a:r>
              <a:rPr lang="fr-BE" dirty="0" err="1" smtClean="0"/>
              <a:t>permanently</a:t>
            </a:r>
            <a:r>
              <a:rPr lang="fr-BE" dirty="0" smtClean="0"/>
              <a:t> </a:t>
            </a:r>
            <a:r>
              <a:rPr lang="fr-BE" dirty="0" err="1"/>
              <a:t>available</a:t>
            </a:r>
            <a:endParaRPr lang="fr-BE" dirty="0"/>
          </a:p>
          <a:p>
            <a:pPr lvl="1"/>
            <a:r>
              <a:rPr lang="fr-BE" dirty="0" err="1" smtClean="0"/>
              <a:t>Through</a:t>
            </a:r>
            <a:r>
              <a:rPr lang="fr-BE" dirty="0" smtClean="0"/>
              <a:t> data </a:t>
            </a:r>
            <a:r>
              <a:rPr lang="fr-BE" dirty="0"/>
              <a:t>transmission and </a:t>
            </a:r>
            <a:r>
              <a:rPr lang="fr-BE" dirty="0" smtClean="0"/>
              <a:t>system supervision by </a:t>
            </a:r>
            <a:r>
              <a:rPr lang="fr-BE" dirty="0"/>
              <a:t>the </a:t>
            </a:r>
            <a:r>
              <a:rPr lang="fr-BE" dirty="0" err="1"/>
              <a:t>manufactuerer</a:t>
            </a:r>
            <a:endParaRPr lang="fr-BE" dirty="0"/>
          </a:p>
          <a:p>
            <a:pPr marL="269979" lvl="1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91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9D2B259C-1E4E-49E2-8894-BD2796DC32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0831" y="1600322"/>
            <a:ext cx="8316913" cy="5196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4E7EC2B7-BE81-4492-91DA-9D4DB46282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1800" dirty="0"/>
              <a:t>Michael Müller, Task18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A9B3DFFC-B98B-4D65-9E63-4D8134753C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 dirty="0" err="1"/>
              <a:t>mm@ofres.org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40546089"/>
      </p:ext>
    </p:extLst>
  </p:cSld>
  <p:clrMapOvr>
    <a:masterClrMapping/>
  </p:clrMapOvr>
</p:sld>
</file>

<file path=ppt/theme/theme1.xml><?xml version="1.0" encoding="utf-8"?>
<a:theme xmlns:a="http://schemas.openxmlformats.org/drawingml/2006/main" name="GB - New branding v5 (2)">
  <a:themeElements>
    <a:clrScheme name="Custom 1">
      <a:dk1>
        <a:srgbClr val="F4821F"/>
      </a:dk1>
      <a:lt1>
        <a:sysClr val="window" lastClr="FFFFFF"/>
      </a:lt1>
      <a:dk2>
        <a:srgbClr val="10307D"/>
      </a:dk2>
      <a:lt2>
        <a:srgbClr val="FFFFFF"/>
      </a:lt2>
      <a:accent1>
        <a:srgbClr val="10307D"/>
      </a:accent1>
      <a:accent2>
        <a:srgbClr val="10307D"/>
      </a:accent2>
      <a:accent3>
        <a:srgbClr val="F4821F"/>
      </a:accent3>
      <a:accent4>
        <a:srgbClr val="F4821F"/>
      </a:accent4>
      <a:accent5>
        <a:srgbClr val="10307D"/>
      </a:accent5>
      <a:accent6>
        <a:srgbClr val="10307D"/>
      </a:accent6>
      <a:hlink>
        <a:srgbClr val="F4821F"/>
      </a:hlink>
      <a:folHlink>
        <a:srgbClr val="F4821F"/>
      </a:folHlink>
    </a:clrScheme>
    <a:fontScheme name="IEA template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95000"/>
          </a:schemeClr>
        </a:solidFill>
        <a:ln>
          <a:noFill/>
        </a:ln>
      </a:spPr>
      <a:bodyPr rtlCol="0" anchor="ctr"/>
      <a:lstStyle>
        <a:defPPr algn="ctr">
          <a:defRPr sz="1200"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4" id="{F39241C8-7B32-6A43-B0A8-3CE245A73584}" vid="{7F805EB4-DE15-E642-859E-CC7D6EBEE1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3f5c02-c616-4e86-94e8-42543cc88314">
      <Terms xmlns="http://schemas.microsoft.com/office/infopath/2007/PartnerControls"/>
    </lcf76f155ced4ddcb4097134ff3c332f>
    <TaxCatchAll xmlns="4c6296c6-9ee4-4a55-99e9-be071e144b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766E234D7B3D4FBA8645C15B188BA7" ma:contentTypeVersion="17" ma:contentTypeDescription="Create a new document." ma:contentTypeScope="" ma:versionID="7cbf5ffa104785f9db10023cc8903dc9">
  <xsd:schema xmlns:xsd="http://www.w3.org/2001/XMLSchema" xmlns:xs="http://www.w3.org/2001/XMLSchema" xmlns:p="http://schemas.microsoft.com/office/2006/metadata/properties" xmlns:ns2="403f5c02-c616-4e86-94e8-42543cc88314" xmlns:ns3="4c6296c6-9ee4-4a55-99e9-be071e144bc2" targetNamespace="http://schemas.microsoft.com/office/2006/metadata/properties" ma:root="true" ma:fieldsID="5a765681bddffe7792939f84a98ff3a6" ns2:_="" ns3:_="">
    <xsd:import namespace="403f5c02-c616-4e86-94e8-42543cc88314"/>
    <xsd:import namespace="4c6296c6-9ee4-4a55-99e9-be071e144b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f5c02-c616-4e86-94e8-42543cc883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28483a-d1e8-4db9-b3ce-919075083b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6296c6-9ee4-4a55-99e9-be071e144bc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e513549-4e8b-4e06-bba2-e97b8f78d795}" ma:internalName="TaxCatchAll" ma:readOnly="false" ma:showField="CatchAllData" ma:web="4c6296c6-9ee4-4a55-99e9-be071e144b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7FD505-DBDB-4AB0-BFDC-027F98D2A72C}">
  <ds:schemaRefs>
    <ds:schemaRef ds:uri="http://purl.org/dc/dcmitype/"/>
    <ds:schemaRef ds:uri="2994a967-0afa-4556-b055-8e1d038ed839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A56E8DF-2419-40F3-81F8-DB83427705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829012-0805-4F18-BEE1-A9916D0A287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212</Words>
  <Application>Microsoft Office PowerPoint</Application>
  <PresentationFormat>Bildschirmpräsentation (16:9)</PresentationFormat>
  <Paragraphs>27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Arial</vt:lpstr>
      <vt:lpstr>Arial Nova</vt:lpstr>
      <vt:lpstr>Calibri</vt:lpstr>
      <vt:lpstr>Segoe UI</vt:lpstr>
      <vt:lpstr>Times New Roman</vt:lpstr>
      <vt:lpstr>GB - New branding v5 (2)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OLC</dc:creator>
  <cp:lastModifiedBy>micha</cp:lastModifiedBy>
  <cp:revision>100</cp:revision>
  <cp:lastPrinted>2017-08-30T14:17:09Z</cp:lastPrinted>
  <dcterms:created xsi:type="dcterms:W3CDTF">2019-06-05T15:43:42Z</dcterms:created>
  <dcterms:modified xsi:type="dcterms:W3CDTF">2025-09-11T14:45:17Z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0x0101001F766E234D7B3D4FBA8645C15B188BA7</vt:lpwstr>
  </property>
  <property fmtid="{D5CDD505-2E9C-101B-9397-08002B2CF9AE}" pid="3" name="Order">
    <vt:r8>1000</vt:r8>
  </property>
</Properties>
</file>