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09" r:id="rId5"/>
  </p:sldMasterIdLst>
  <p:notesMasterIdLst>
    <p:notesMasterId r:id="rId12"/>
  </p:notesMasterIdLst>
  <p:handoutMasterIdLst>
    <p:handoutMasterId r:id="rId13"/>
  </p:handoutMasterIdLst>
  <p:sldIdLst>
    <p:sldId id="257" r:id="rId6"/>
    <p:sldId id="289" r:id="rId7"/>
    <p:sldId id="293" r:id="rId8"/>
    <p:sldId id="294" r:id="rId9"/>
    <p:sldId id="296" r:id="rId10"/>
    <p:sldId id="295" r:id="rId11"/>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userDrawn="1">
          <p15:clr>
            <a:srgbClr val="A4A3A4"/>
          </p15:clr>
        </p15:guide>
        <p15:guide id="2" pos="158" userDrawn="1">
          <p15:clr>
            <a:srgbClr val="A4A3A4"/>
          </p15:clr>
        </p15:guide>
        <p15:guide id="3" orient="horz" pos="758" userDrawn="1">
          <p15:clr>
            <a:srgbClr val="A4A3A4"/>
          </p15:clr>
        </p15:guide>
        <p15:guide id="4" orient="horz" pos="667" userDrawn="1">
          <p15:clr>
            <a:srgbClr val="A4A3A4"/>
          </p15:clr>
        </p15:guide>
        <p15:guide id="5" pos="3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orient="horz" pos="3109">
          <p15:clr>
            <a:srgbClr val="A4A3A4"/>
          </p15:clr>
        </p15:guide>
        <p15:guide id="4"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EA16A8-8A0F-E07C-01A6-55DF6B5F47D0}" name="Burnham, Laurie" initials="BL" userId="S::lburnha_sandia.gov#ext#@fraunhofer.onmicrosoft.com::a17d23a8-a835-4b97-84e9-e140cb07537a" providerId="AD"/>
  <p188:author id="{062E2EC0-05F8-2D7D-84B7-A6C9828DFB8E}" name="Friesen Gabriele" initials="GF" userId="S::gabi.friesen@supsi.ch::9a4f62c0-1350-414c-a04a-5c91fa08355e" providerId="AD"/>
  <p188:author id="{E06EC4F2-7510-510B-BF0A-BA8BEA1F2C40}" name="Tadanori Tanahashi" initials="紀棚" userId="S::tadanori.tanahashi@aist.go.jp::f7bf46ea-db99-44bd-9bcd-ce347bda16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D"/>
    <a:srgbClr val="103D7D"/>
    <a:srgbClr val="DBE2EB"/>
    <a:srgbClr val="376192"/>
    <a:srgbClr val="E0EEF8"/>
    <a:srgbClr val="EDEEF8"/>
    <a:srgbClr val="184481"/>
    <a:srgbClr val="F4821F"/>
    <a:srgbClr val="10307D"/>
    <a:srgbClr val="E88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19A30-B1DE-4561-8404-74C8D82FB106}" v="3" dt="2025-12-15T18:39:16.51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3117"/>
        <p:guide pos="158"/>
        <p:guide orient="horz" pos="758"/>
        <p:guide orient="horz" pos="667"/>
        <p:guide pos="34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0"/>
        <p:guide orient="horz" pos="3109"/>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hn, Ulrike" userId="e755dc28-2a91-4eab-bb26-e943cf0d1d94" providerId="ADAL" clId="{B088861B-BA8E-4E34-AB26-772D83A18EA5}"/>
    <pc:docChg chg="delSld modSld">
      <pc:chgData name="Jahn, Ulrike" userId="e755dc28-2a91-4eab-bb26-e943cf0d1d94" providerId="ADAL" clId="{B088861B-BA8E-4E34-AB26-772D83A18EA5}" dt="2025-12-15T18:39:33.325" v="31" actId="1076"/>
      <pc:docMkLst>
        <pc:docMk/>
      </pc:docMkLst>
      <pc:sldChg chg="modSp">
        <pc:chgData name="Jahn, Ulrike" userId="e755dc28-2a91-4eab-bb26-e943cf0d1d94" providerId="ADAL" clId="{B088861B-BA8E-4E34-AB26-772D83A18EA5}" dt="2025-12-15T18:39:16.518" v="29"/>
        <pc:sldMkLst>
          <pc:docMk/>
          <pc:sldMk cId="817572157" sldId="257"/>
        </pc:sldMkLst>
        <pc:spChg chg="mod">
          <ac:chgData name="Jahn, Ulrike" userId="e755dc28-2a91-4eab-bb26-e943cf0d1d94" providerId="ADAL" clId="{B088861B-BA8E-4E34-AB26-772D83A18EA5}" dt="2025-12-15T18:39:16.518" v="29"/>
          <ac:spMkLst>
            <pc:docMk/>
            <pc:sldMk cId="817572157" sldId="257"/>
            <ac:spMk id="17" creationId="{08D567FD-ABEF-4093-94E5-6AB99A8C56A1}"/>
          </ac:spMkLst>
        </pc:spChg>
      </pc:sldChg>
      <pc:sldChg chg="modSp mod">
        <pc:chgData name="Jahn, Ulrike" userId="e755dc28-2a91-4eab-bb26-e943cf0d1d94" providerId="ADAL" clId="{B088861B-BA8E-4E34-AB26-772D83A18EA5}" dt="2025-12-15T18:39:33.325" v="31" actId="1076"/>
        <pc:sldMkLst>
          <pc:docMk/>
          <pc:sldMk cId="3023933273" sldId="289"/>
        </pc:sldMkLst>
        <pc:spChg chg="mod">
          <ac:chgData name="Jahn, Ulrike" userId="e755dc28-2a91-4eab-bb26-e943cf0d1d94" providerId="ADAL" clId="{B088861B-BA8E-4E34-AB26-772D83A18EA5}" dt="2025-12-15T18:36:22.749" v="2" actId="20577"/>
          <ac:spMkLst>
            <pc:docMk/>
            <pc:sldMk cId="3023933273" sldId="289"/>
            <ac:spMk id="7" creationId="{B200F1F4-F9B3-6609-11FB-D63DACE360F1}"/>
          </ac:spMkLst>
        </pc:spChg>
        <pc:picChg chg="mod">
          <ac:chgData name="Jahn, Ulrike" userId="e755dc28-2a91-4eab-bb26-e943cf0d1d94" providerId="ADAL" clId="{B088861B-BA8E-4E34-AB26-772D83A18EA5}" dt="2025-12-15T18:39:33.325" v="31" actId="1076"/>
          <ac:picMkLst>
            <pc:docMk/>
            <pc:sldMk cId="3023933273" sldId="289"/>
            <ac:picMk id="6" creationId="{85BC2BA2-D624-B7D3-0669-16C29C339885}"/>
          </ac:picMkLst>
        </pc:picChg>
      </pc:sldChg>
      <pc:sldChg chg="modSp">
        <pc:chgData name="Jahn, Ulrike" userId="e755dc28-2a91-4eab-bb26-e943cf0d1d94" providerId="ADAL" clId="{B088861B-BA8E-4E34-AB26-772D83A18EA5}" dt="2025-12-15T18:36:35.415" v="3"/>
        <pc:sldMkLst>
          <pc:docMk/>
          <pc:sldMk cId="2112007077" sldId="293"/>
        </pc:sldMkLst>
        <pc:spChg chg="mod">
          <ac:chgData name="Jahn, Ulrike" userId="e755dc28-2a91-4eab-bb26-e943cf0d1d94" providerId="ADAL" clId="{B088861B-BA8E-4E34-AB26-772D83A18EA5}" dt="2025-12-15T18:36:35.415" v="3"/>
          <ac:spMkLst>
            <pc:docMk/>
            <pc:sldMk cId="2112007077" sldId="293"/>
            <ac:spMk id="7" creationId="{D9B1D4F7-966A-C1FE-2299-821713839A10}"/>
          </ac:spMkLst>
        </pc:spChg>
      </pc:sldChg>
      <pc:sldChg chg="modSp mod">
        <pc:chgData name="Jahn, Ulrike" userId="e755dc28-2a91-4eab-bb26-e943cf0d1d94" providerId="ADAL" clId="{B088861B-BA8E-4E34-AB26-772D83A18EA5}" dt="2025-12-15T18:37:26.719" v="16" actId="20577"/>
        <pc:sldMkLst>
          <pc:docMk/>
          <pc:sldMk cId="3261005621" sldId="294"/>
        </pc:sldMkLst>
        <pc:spChg chg="mod">
          <ac:chgData name="Jahn, Ulrike" userId="e755dc28-2a91-4eab-bb26-e943cf0d1d94" providerId="ADAL" clId="{B088861B-BA8E-4E34-AB26-772D83A18EA5}" dt="2025-12-15T18:37:26.719" v="16" actId="20577"/>
          <ac:spMkLst>
            <pc:docMk/>
            <pc:sldMk cId="3261005621" sldId="294"/>
            <ac:spMk id="7" creationId="{FB80B7B4-C618-3189-E677-D47139CB9E2D}"/>
          </ac:spMkLst>
        </pc:spChg>
        <pc:graphicFrameChg chg="mod">
          <ac:chgData name="Jahn, Ulrike" userId="e755dc28-2a91-4eab-bb26-e943cf0d1d94" providerId="ADAL" clId="{B088861B-BA8E-4E34-AB26-772D83A18EA5}" dt="2025-12-15T18:37:03.383" v="5" actId="1076"/>
          <ac:graphicFrameMkLst>
            <pc:docMk/>
            <pc:sldMk cId="3261005621" sldId="294"/>
            <ac:graphicFrameMk id="11" creationId="{311362E0-5107-CF52-4068-805422E82312}"/>
          </ac:graphicFrameMkLst>
        </pc:graphicFrameChg>
      </pc:sldChg>
      <pc:sldChg chg="modSp mod">
        <pc:chgData name="Jahn, Ulrike" userId="e755dc28-2a91-4eab-bb26-e943cf0d1d94" providerId="ADAL" clId="{B088861B-BA8E-4E34-AB26-772D83A18EA5}" dt="2025-12-15T18:38:53.044" v="28" actId="20577"/>
        <pc:sldMkLst>
          <pc:docMk/>
          <pc:sldMk cId="1644481012" sldId="295"/>
        </pc:sldMkLst>
        <pc:spChg chg="mod">
          <ac:chgData name="Jahn, Ulrike" userId="e755dc28-2a91-4eab-bb26-e943cf0d1d94" providerId="ADAL" clId="{B088861B-BA8E-4E34-AB26-772D83A18EA5}" dt="2025-12-15T18:38:53.044" v="28" actId="20577"/>
          <ac:spMkLst>
            <pc:docMk/>
            <pc:sldMk cId="1644481012" sldId="295"/>
            <ac:spMk id="3" creationId="{7658F213-9530-AD34-3067-E97E8F9B45A1}"/>
          </ac:spMkLst>
        </pc:spChg>
        <pc:spChg chg="mod">
          <ac:chgData name="Jahn, Ulrike" userId="e755dc28-2a91-4eab-bb26-e943cf0d1d94" providerId="ADAL" clId="{B088861B-BA8E-4E34-AB26-772D83A18EA5}" dt="2025-12-15T18:38:21.318" v="25"/>
          <ac:spMkLst>
            <pc:docMk/>
            <pc:sldMk cId="1644481012" sldId="295"/>
            <ac:spMk id="4" creationId="{A2679320-0B3B-B1FC-CAA1-5D89595F844A}"/>
          </ac:spMkLst>
        </pc:spChg>
        <pc:spChg chg="mod">
          <ac:chgData name="Jahn, Ulrike" userId="e755dc28-2a91-4eab-bb26-e943cf0d1d94" providerId="ADAL" clId="{B088861B-BA8E-4E34-AB26-772D83A18EA5}" dt="2025-12-15T18:38:31.329" v="26" actId="1076"/>
          <ac:spMkLst>
            <pc:docMk/>
            <pc:sldMk cId="1644481012" sldId="295"/>
            <ac:spMk id="6" creationId="{920085A3-2A8C-08F6-E22B-B84EB003D6BD}"/>
          </ac:spMkLst>
        </pc:spChg>
      </pc:sldChg>
      <pc:sldChg chg="modSp mod">
        <pc:chgData name="Jahn, Ulrike" userId="e755dc28-2a91-4eab-bb26-e943cf0d1d94" providerId="ADAL" clId="{B088861B-BA8E-4E34-AB26-772D83A18EA5}" dt="2025-12-15T18:38:10.695" v="24" actId="20577"/>
        <pc:sldMkLst>
          <pc:docMk/>
          <pc:sldMk cId="4215981440" sldId="296"/>
        </pc:sldMkLst>
        <pc:spChg chg="mod">
          <ac:chgData name="Jahn, Ulrike" userId="e755dc28-2a91-4eab-bb26-e943cf0d1d94" providerId="ADAL" clId="{B088861B-BA8E-4E34-AB26-772D83A18EA5}" dt="2025-12-15T18:38:10.695" v="24" actId="20577"/>
          <ac:spMkLst>
            <pc:docMk/>
            <pc:sldMk cId="4215981440" sldId="296"/>
            <ac:spMk id="3" creationId="{930A6E7A-87E9-61F5-7100-C1D266DAE24F}"/>
          </ac:spMkLst>
        </pc:spChg>
      </pc:sldChg>
      <pc:sldChg chg="del">
        <pc:chgData name="Jahn, Ulrike" userId="e755dc28-2a91-4eab-bb26-e943cf0d1d94" providerId="ADAL" clId="{B088861B-BA8E-4E34-AB26-772D83A18EA5}" dt="2025-12-15T18:38:39.843" v="27" actId="2696"/>
        <pc:sldMkLst>
          <pc:docMk/>
          <pc:sldMk cId="3514064010"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02B6714-7BAF-4DAF-8232-AA0EFD3D7F80}" type="datetimeFigureOut">
              <a:rPr lang="en-US" smtClean="0"/>
              <a:t>12/15/2025</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71C4779-9F3B-4023-9A64-72230967F0CF}" type="slidenum">
              <a:rPr lang="en-US" smtClean="0"/>
              <a:t>‹Nr.›</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272E4AE-A23F-4D9F-B4EF-A6ED45CEC049}" type="datetimeFigureOut">
              <a:rPr lang="en-GB" smtClean="0"/>
              <a:t>15/12/2025</a:t>
            </a:fld>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0649404-AEEE-4B4E-B616-1BC6E4EEEF5D}" type="slidenum">
              <a:rPr lang="en-GB" smtClean="0"/>
              <a:t>‹Nr.›</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ottom">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32" y="3078039"/>
            <a:ext cx="8316913" cy="519694"/>
          </a:xfrm>
          <a:prstGeom prst="rect">
            <a:avLst/>
          </a:prstGeom>
        </p:spPr>
        <p:txBody>
          <a:bodyPr lIns="0" anchor="b" anchorCtr="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2400" b="1" kern="1200">
                <a:solidFill>
                  <a:schemeClr val="tx1"/>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GB"/>
              <a:t>Title Slide </a:t>
            </a:r>
            <a:endParaRPr lang="en-US"/>
          </a:p>
        </p:txBody>
      </p:sp>
      <p:sp>
        <p:nvSpPr>
          <p:cNvPr id="5" name="Text Placeholder 4"/>
          <p:cNvSpPr>
            <a:spLocks noGrp="1"/>
          </p:cNvSpPr>
          <p:nvPr>
            <p:ph type="body" sz="quarter" idx="13" hasCustomPrompt="1"/>
          </p:nvPr>
        </p:nvSpPr>
        <p:spPr>
          <a:xfrm>
            <a:off x="250825" y="374162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416966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Location &amp; date of presentation</a:t>
            </a:r>
          </a:p>
        </p:txBody>
      </p:sp>
      <p:grpSp>
        <p:nvGrpSpPr>
          <p:cNvPr id="7" name="Group 6">
            <a:extLst>
              <a:ext uri="{FF2B5EF4-FFF2-40B4-BE49-F238E27FC236}">
                <a16:creationId xmlns:a16="http://schemas.microsoft.com/office/drawing/2014/main" id="{B0CF8910-3997-4186-A545-A8CE55D63B8A}"/>
              </a:ext>
            </a:extLst>
          </p:cNvPr>
          <p:cNvGrpSpPr/>
          <p:nvPr userDrawn="1"/>
        </p:nvGrpSpPr>
        <p:grpSpPr>
          <a:xfrm>
            <a:off x="0" y="4566602"/>
            <a:ext cx="9144000" cy="576898"/>
            <a:chOff x="0" y="4566602"/>
            <a:chExt cx="9144000" cy="576898"/>
          </a:xfrm>
        </p:grpSpPr>
        <p:pic>
          <p:nvPicPr>
            <p:cNvPr id="8" name="Picture 7">
              <a:extLst>
                <a:ext uri="{FF2B5EF4-FFF2-40B4-BE49-F238E27FC236}">
                  <a16:creationId xmlns:a16="http://schemas.microsoft.com/office/drawing/2014/main" id="{8E115815-0F41-46F9-BB8D-BD27EDE65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10" name="Rectangle 9">
              <a:extLst>
                <a:ext uri="{FF2B5EF4-FFF2-40B4-BE49-F238E27FC236}">
                  <a16:creationId xmlns:a16="http://schemas.microsoft.com/office/drawing/2014/main" id="{2FD94CB0-C6F5-442C-A11F-801B15C89173}"/>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1" name="Picture 10" descr="A close up of a sign&#10;&#10;Description automatically generated">
            <a:extLst>
              <a:ext uri="{FF2B5EF4-FFF2-40B4-BE49-F238E27FC236}">
                <a16:creationId xmlns:a16="http://schemas.microsoft.com/office/drawing/2014/main" id="{E591FF45-0F7D-4F07-B6E4-5EA937F398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1714288"/>
            <a:ext cx="2196767" cy="1104605"/>
          </a:xfrm>
          <a:prstGeom prst="rect">
            <a:avLst/>
          </a:prstGeom>
        </p:spPr>
      </p:pic>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9" userDrawn="1">
          <p15:clr>
            <a:srgbClr val="FBAE40"/>
          </p15:clr>
        </p15:guide>
        <p15:guide id="2" orient="horz" pos="826" userDrawn="1">
          <p15:clr>
            <a:srgbClr val="FBAE40"/>
          </p15:clr>
        </p15:guide>
        <p15:guide id="3" pos="5603" userDrawn="1">
          <p15:clr>
            <a:srgbClr val="FBAE40"/>
          </p15:clr>
        </p15:guide>
        <p15:guide id="4" pos="53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8" y="218815"/>
            <a:ext cx="7289701"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526446" y="889005"/>
            <a:ext cx="8440119" cy="3682492"/>
          </a:xfrm>
          <a:prstGeom prst="rect">
            <a:avLst/>
          </a:prstGeom>
        </p:spPr>
        <p:txBody>
          <a:bodyPr lIns="0"/>
          <a:lstStyle>
            <a:lvl1pPr marL="269981" indent="-134532">
              <a:spcBef>
                <a:spcPts val="600"/>
              </a:spcBef>
              <a:spcAft>
                <a:spcPts val="600"/>
              </a:spcAft>
              <a:buClr>
                <a:srgbClr val="003C7D"/>
              </a:buClr>
              <a:buFont typeface="Arial" panose="020B0604020202020204" pitchFamily="34" charset="0"/>
              <a:buChar char="•"/>
              <a:defRPr sz="1800" baseline="0">
                <a:solidFill>
                  <a:srgbClr val="003C7D"/>
                </a:solidFill>
                <a:latin typeface="Arial" panose="020B0604020202020204" pitchFamily="34" charset="0"/>
                <a:cs typeface="Arial" panose="020B0604020202020204" pitchFamily="34" charset="0"/>
              </a:defRPr>
            </a:lvl1pPr>
            <a:lvl2pPr marL="404970" indent="-134991">
              <a:spcBef>
                <a:spcPts val="600"/>
              </a:spcBef>
              <a:spcAft>
                <a:spcPts val="600"/>
              </a:spcAft>
              <a:buClr>
                <a:srgbClr val="003C7D"/>
              </a:buClr>
              <a:buFont typeface="Arial" panose="020B0604020202020204" pitchFamily="34" charset="0"/>
              <a:buChar char="•"/>
              <a:defRPr sz="1700">
                <a:solidFill>
                  <a:srgbClr val="003C7D"/>
                </a:solidFill>
                <a:latin typeface="Arial" panose="020B0604020202020204" pitchFamily="34" charset="0"/>
                <a:cs typeface="Arial" panose="020B0604020202020204" pitchFamily="34" charset="0"/>
              </a:defRPr>
            </a:lvl2pPr>
            <a:lvl3pPr marL="539314" indent="-13453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3pPr>
            <a:lvl4pPr marL="675034" indent="-13572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4pPr>
            <a:lvl5pPr marL="809940" indent="-134991">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5pPr>
          </a:lstStyle>
          <a:p>
            <a:pPr lvl="0"/>
            <a:r>
              <a:rPr lang="en-US"/>
              <a:t>Content slide</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A041BF8-9BAF-43B4-B220-52ADAFDF68B7}"/>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a:solidFill>
                  <a:srgbClr val="F4821F"/>
                </a:solidFill>
                <a:latin typeface="Arial Nova" panose="020B0504020202020204" pitchFamily="34" charset="0"/>
              </a:rPr>
              <a:t>PVPS</a:t>
            </a:r>
            <a:endParaRPr lang="en-BE" sz="1800" b="1">
              <a:solidFill>
                <a:srgbClr val="F4821F"/>
              </a:solidFill>
              <a:latin typeface="Arial Nova" panose="020B0504020202020204" pitchFamily="34" charset="0"/>
            </a:endParaRPr>
          </a:p>
        </p:txBody>
      </p:sp>
      <p:cxnSp>
        <p:nvCxnSpPr>
          <p:cNvPr id="7" name="Straight Connector 6">
            <a:extLst>
              <a:ext uri="{FF2B5EF4-FFF2-40B4-BE49-F238E27FC236}">
                <a16:creationId xmlns:a16="http://schemas.microsoft.com/office/drawing/2014/main" id="{2ADFA058-395C-41E3-81A3-9BF3DDBEB86D}"/>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17CED54-1D9F-4D17-B816-3FBB5510AC75}"/>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‹Nr.›</a:t>
            </a:fld>
            <a:endParaRPr lang="en-US" sz="1000">
              <a:latin typeface="Arial" panose="020B0604020202020204" pitchFamily="34" charset="0"/>
              <a:cs typeface="Arial" panose="020B0604020202020204" pitchFamily="34" charset="0"/>
            </a:endParaRPr>
          </a:p>
        </p:txBody>
      </p:sp>
      <p:pic>
        <p:nvPicPr>
          <p:cNvPr id="11" name="Picture 10" descr="A picture containing clock, fence&#10;&#10;Description automatically generated">
            <a:extLst>
              <a:ext uri="{FF2B5EF4-FFF2-40B4-BE49-F238E27FC236}">
                <a16:creationId xmlns:a16="http://schemas.microsoft.com/office/drawing/2014/main" id="{ACD180F0-DF58-4D42-98CD-411CBBA27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4213663072"/>
      </p:ext>
    </p:extLst>
  </p:cSld>
  <p:clrMapOvr>
    <a:masterClrMapping/>
  </p:clrMapOvr>
  <p:hf hdr="0" ftr="0" dt="0"/>
  <p:extLst>
    <p:ext uri="{DCECCB84-F9BA-43D5-87BE-67443E8EF086}">
      <p15:sldGuideLst xmlns:p15="http://schemas.microsoft.com/office/powerpoint/2012/main">
        <p15:guide id="1" orient="horz" pos="146" userDrawn="1">
          <p15:clr>
            <a:srgbClr val="FBAE40"/>
          </p15:clr>
        </p15:guide>
        <p15:guide id="2" pos="159" userDrawn="1">
          <p15:clr>
            <a:srgbClr val="FBAE40"/>
          </p15:clr>
        </p15:guide>
        <p15:guide id="3" orient="horz" pos="1620" userDrawn="1">
          <p15:clr>
            <a:srgbClr val="FBAE40"/>
          </p15:clr>
        </p15:guide>
        <p15:guide id="4" pos="5603" userDrawn="1">
          <p15:clr>
            <a:srgbClr val="FBAE40"/>
          </p15:clr>
        </p15:guide>
        <p15:guide id="5" pos="5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aph &amp;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9" y="218815"/>
            <a:ext cx="7123096"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416863" y="4420927"/>
            <a:ext cx="6431743" cy="434767"/>
          </a:xfrm>
          <a:prstGeom prst="rect">
            <a:avLst/>
          </a:prstGeom>
        </p:spPr>
        <p:txBody>
          <a:bodyPr lIns="0" anchor="ctr">
            <a:noAutofit/>
          </a:bodyPr>
          <a:lstStyle>
            <a:lvl1pPr marL="0" indent="0">
              <a:buNone/>
              <a:defRPr lang="en-US" sz="1200" b="0" kern="1200" baseline="0" dirty="0">
                <a:solidFill>
                  <a:srgbClr val="003C7D"/>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31" y="728870"/>
            <a:ext cx="8567735" cy="284370"/>
          </a:xfrm>
          <a:prstGeom prst="rect">
            <a:avLst/>
          </a:prstGeom>
        </p:spPr>
        <p:txBody>
          <a:bodyPr/>
          <a:lstStyle>
            <a:lvl1pPr marL="0" indent="0" algn="ctr">
              <a:buNone/>
              <a:defRPr lang="en-US" sz="1200" kern="1200" dirty="0">
                <a:solidFill>
                  <a:srgbClr val="003C7D"/>
                </a:solidFill>
                <a:latin typeface="Arial" panose="020B0604020202020204" pitchFamily="34" charset="0"/>
                <a:ea typeface="Arial" panose="020B0604020202020204" pitchFamily="34" charset="0"/>
                <a:cs typeface="Arial" panose="020B0604020202020204" pitchFamily="34" charset="0"/>
              </a:defRPr>
            </a:lvl1pPr>
          </a:lstStyle>
          <a:p>
            <a:pPr lvl="0"/>
            <a:r>
              <a:rPr lang="en-US"/>
              <a:t>Graph title, centered</a:t>
            </a:r>
          </a:p>
        </p:txBody>
      </p:sp>
      <p:sp>
        <p:nvSpPr>
          <p:cNvPr id="3" name="Picture Placeholder 2"/>
          <p:cNvSpPr>
            <a:spLocks noGrp="1"/>
          </p:cNvSpPr>
          <p:nvPr>
            <p:ph type="pic" sz="quarter" idx="15"/>
          </p:nvPr>
        </p:nvSpPr>
        <p:spPr>
          <a:xfrm>
            <a:off x="844501" y="1075576"/>
            <a:ext cx="7576459" cy="305374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a:p>
        </p:txBody>
      </p:sp>
      <p:sp>
        <p:nvSpPr>
          <p:cNvPr id="10" name="TextBox 5">
            <a:extLst>
              <a:ext uri="{FF2B5EF4-FFF2-40B4-BE49-F238E27FC236}">
                <a16:creationId xmlns:a16="http://schemas.microsoft.com/office/drawing/2014/main" id="{79F1FF97-645E-4048-9065-9182BF663448}"/>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a:solidFill>
                  <a:srgbClr val="F4821F"/>
                </a:solidFill>
                <a:latin typeface="Arial Nova" panose="020B0504020202020204" pitchFamily="34" charset="0"/>
              </a:rPr>
              <a:t>PVPS</a:t>
            </a:r>
            <a:endParaRPr lang="en-BE" sz="1800" b="1">
              <a:solidFill>
                <a:srgbClr val="F4821F"/>
              </a:solidFill>
              <a:latin typeface="Arial Nova" panose="020B0504020202020204" pitchFamily="34" charset="0"/>
            </a:endParaRPr>
          </a:p>
        </p:txBody>
      </p:sp>
      <p:sp>
        <p:nvSpPr>
          <p:cNvPr id="11" name="ZoneTexte 10">
            <a:extLst>
              <a:ext uri="{FF2B5EF4-FFF2-40B4-BE49-F238E27FC236}">
                <a16:creationId xmlns:a16="http://schemas.microsoft.com/office/drawing/2014/main" id="{2C8A4C11-F344-4FAA-81B6-12046C2A66E7}"/>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‹Nr.›</a:t>
            </a:fld>
            <a:endParaRPr lang="en-US" sz="1350">
              <a:latin typeface="Arial" panose="020B0604020202020204" pitchFamily="34" charset="0"/>
              <a:cs typeface="Arial" panose="020B0604020202020204" pitchFamily="34" charset="0"/>
            </a:endParaRPr>
          </a:p>
        </p:txBody>
      </p:sp>
      <p:cxnSp>
        <p:nvCxnSpPr>
          <p:cNvPr id="12" name="Straight Connector 6">
            <a:extLst>
              <a:ext uri="{FF2B5EF4-FFF2-40B4-BE49-F238E27FC236}">
                <a16:creationId xmlns:a16="http://schemas.microsoft.com/office/drawing/2014/main" id="{6CDB6413-C17C-4DB3-8430-8DAFF8093974}"/>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13" name="Picture 10" descr="A picture containing clock, fence&#10;&#10;Description automatically generated">
            <a:extLst>
              <a:ext uri="{FF2B5EF4-FFF2-40B4-BE49-F238E27FC236}">
                <a16:creationId xmlns:a16="http://schemas.microsoft.com/office/drawing/2014/main" id="{F1276EED-63C0-4779-9B0A-6D56E5AB22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9" userDrawn="1">
          <p15:clr>
            <a:srgbClr val="FBAE40"/>
          </p15:clr>
        </p15:guide>
        <p15:guide id="2" pos="5603" userDrawn="1">
          <p15:clr>
            <a:srgbClr val="FBAE40"/>
          </p15:clr>
        </p15:guide>
        <p15:guide id="3" orient="horz" pos="146" userDrawn="1">
          <p15:clr>
            <a:srgbClr val="FBAE40"/>
          </p15:clr>
        </p15:guide>
        <p15:guide id="4"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31" y="1700700"/>
            <a:ext cx="8316913" cy="519694"/>
          </a:xfrm>
          <a:prstGeom prst="rect">
            <a:avLst/>
          </a:prstGeom>
        </p:spPr>
        <p:txBody>
          <a:bodyPr lIns="0" anchor="ctr" anchorCtr="1">
            <a:noAutofit/>
          </a:bodyPr>
          <a:lstStyle>
            <a:lvl1pPr marL="0" marR="0" indent="0" algn="ctr" defTabSz="685749" rtl="0" eaLnBrk="1" fontAlgn="auto" latinLnBrk="0" hangingPunct="1">
              <a:lnSpc>
                <a:spcPct val="100000"/>
              </a:lnSpc>
              <a:spcBef>
                <a:spcPts val="0"/>
              </a:spcBef>
              <a:spcAft>
                <a:spcPts val="0"/>
              </a:spcAft>
              <a:buClr>
                <a:schemeClr val="bg1">
                  <a:lumMod val="65000"/>
                </a:schemeClr>
              </a:buClr>
              <a:buSzPct val="100000"/>
              <a:buFont typeface="Calibri" panose="020F0502020204030204" pitchFamily="34" charset="0"/>
              <a:buNone/>
              <a:tabLst/>
              <a:defRPr lang="en-US" sz="2400" b="1" kern="1200" dirty="0">
                <a:solidFill>
                  <a:srgbClr val="F4821F"/>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Thank you</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32" y="2339080"/>
            <a:ext cx="8316913" cy="293284"/>
          </a:xfrm>
          <a:prstGeom prst="rect">
            <a:avLst/>
          </a:prstGeom>
        </p:spPr>
        <p:txBody>
          <a:bodyPr lIns="0">
            <a:noAutofit/>
          </a:bodyPr>
          <a:lstStyle>
            <a:lvl1pPr marL="161988" marR="0" indent="-161988" algn="ctr"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Name, Task</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602" y="2646651"/>
            <a:ext cx="8316913" cy="293284"/>
          </a:xfrm>
          <a:prstGeom prst="rect">
            <a:avLst/>
          </a:prstGeom>
        </p:spPr>
        <p:txBody>
          <a:bodyPr lIns="0">
            <a:noAutofit/>
          </a:bodyPr>
          <a:lstStyle>
            <a:lvl1pPr marL="161988" marR="0" indent="-161988" algn="l"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email</a:t>
            </a:r>
          </a:p>
        </p:txBody>
      </p:sp>
      <p:sp>
        <p:nvSpPr>
          <p:cNvPr id="2" name="ZoneTexte 1">
            <a:extLst>
              <a:ext uri="{FF2B5EF4-FFF2-40B4-BE49-F238E27FC236}">
                <a16:creationId xmlns:a16="http://schemas.microsoft.com/office/drawing/2014/main" id="{948FBD9B-28A2-42C7-8E45-0732AA2F8749}"/>
              </a:ext>
            </a:extLst>
          </p:cNvPr>
          <p:cNvSpPr txBox="1"/>
          <p:nvPr userDrawn="1"/>
        </p:nvSpPr>
        <p:spPr>
          <a:xfrm>
            <a:off x="112927" y="129637"/>
            <a:ext cx="1973943" cy="300082"/>
          </a:xfrm>
          <a:prstGeom prst="rect">
            <a:avLst/>
          </a:prstGeom>
          <a:noFill/>
        </p:spPr>
        <p:txBody>
          <a:bodyPr wrap="square" rtlCol="0">
            <a:spAutoFit/>
          </a:bodyPr>
          <a:lstStyle/>
          <a:p>
            <a:r>
              <a:rPr lang="fr-FR" sz="1350" b="1">
                <a:latin typeface="Arial Nova" panose="020B0504020202020204" pitchFamily="34" charset="0"/>
              </a:rPr>
              <a:t>www.iea-pvps.org</a:t>
            </a:r>
          </a:p>
        </p:txBody>
      </p:sp>
      <p:grpSp>
        <p:nvGrpSpPr>
          <p:cNvPr id="11" name="Group 10">
            <a:extLst>
              <a:ext uri="{FF2B5EF4-FFF2-40B4-BE49-F238E27FC236}">
                <a16:creationId xmlns:a16="http://schemas.microsoft.com/office/drawing/2014/main" id="{FF74DEAC-5DC1-4765-8A8E-073D29527C02}"/>
              </a:ext>
            </a:extLst>
          </p:cNvPr>
          <p:cNvGrpSpPr/>
          <p:nvPr userDrawn="1"/>
        </p:nvGrpSpPr>
        <p:grpSpPr>
          <a:xfrm>
            <a:off x="0" y="4566602"/>
            <a:ext cx="9144000" cy="576898"/>
            <a:chOff x="0" y="4566602"/>
            <a:chExt cx="9144000" cy="576898"/>
          </a:xfrm>
        </p:grpSpPr>
        <p:pic>
          <p:nvPicPr>
            <p:cNvPr id="13" name="Picture 12">
              <a:extLst>
                <a:ext uri="{FF2B5EF4-FFF2-40B4-BE49-F238E27FC236}">
                  <a16:creationId xmlns:a16="http://schemas.microsoft.com/office/drawing/2014/main" id="{C481B272-5B9D-4754-BD11-72667CB3DB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14" name="Rectangle 13">
              <a:extLst>
                <a:ext uri="{FF2B5EF4-FFF2-40B4-BE49-F238E27FC236}">
                  <a16:creationId xmlns:a16="http://schemas.microsoft.com/office/drawing/2014/main" id="{8DFF1928-C522-45E0-99E5-0999082285CA}"/>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5" name="Picture 14" descr="A close up of a sign&#10;&#10;Description automatically generated">
            <a:extLst>
              <a:ext uri="{FF2B5EF4-FFF2-40B4-BE49-F238E27FC236}">
                <a16:creationId xmlns:a16="http://schemas.microsoft.com/office/drawing/2014/main" id="{1201AD07-F73F-4811-ACB6-618B74B00C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2325" y="3129176"/>
            <a:ext cx="2196767" cy="1104605"/>
          </a:xfrm>
          <a:prstGeom prst="rect">
            <a:avLst/>
          </a:prstGeom>
        </p:spPr>
      </p:pic>
    </p:spTree>
  </p:cSld>
  <p:clrMapOvr>
    <a:masterClrMapping/>
  </p:clrMapOvr>
  <p:extLst>
    <p:ext uri="{DCECCB84-F9BA-43D5-87BE-67443E8EF086}">
      <p15:sldGuideLst xmlns:p15="http://schemas.microsoft.com/office/powerpoint/2012/main">
        <p15:guide id="1" pos="159" userDrawn="1">
          <p15:clr>
            <a:srgbClr val="FBAE40"/>
          </p15:clr>
        </p15:guide>
        <p15:guide id="2" pos="53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_Bottom">
    <p:spTree>
      <p:nvGrpSpPr>
        <p:cNvPr id="1" name=""/>
        <p:cNvGrpSpPr/>
        <p:nvPr/>
      </p:nvGrpSpPr>
      <p:grpSpPr bwMode="auto">
        <a:xfrm>
          <a:off x="0" y="0"/>
          <a:ext cx="0" cy="0"/>
          <a:chOff x="0" y="0"/>
          <a:chExt cx="0" cy="0"/>
        </a:xfrm>
      </p:grpSpPr>
      <p:sp>
        <p:nvSpPr>
          <p:cNvPr id="4" name="Text Placeholder 2"/>
          <p:cNvSpPr>
            <a:spLocks noGrp="1"/>
          </p:cNvSpPr>
          <p:nvPr>
            <p:ph type="body" sz="quarter" idx="12" hasCustomPrompt="1"/>
          </p:nvPr>
        </p:nvSpPr>
        <p:spPr bwMode="auto">
          <a:xfrm>
            <a:off x="250832" y="3078038"/>
            <a:ext cx="8316913" cy="519694"/>
          </a:xfrm>
          <a:prstGeom prst="rect">
            <a:avLst/>
          </a:prstGeom>
        </p:spPr>
        <p:txBody>
          <a:bodyPr lIns="0" anchor="b" anchorCtr="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2400" b="1">
                <a:solidFill>
                  <a:schemeClr val="tx1"/>
                </a:solidFill>
                <a:latin typeface="Arial"/>
                <a:ea typeface="+mj-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GB"/>
              <a:t>Title Slide </a:t>
            </a:r>
            <a:endParaRPr lang="en-US"/>
          </a:p>
        </p:txBody>
      </p:sp>
      <p:sp>
        <p:nvSpPr>
          <p:cNvPr id="5" name="Text Placeholder 4"/>
          <p:cNvSpPr>
            <a:spLocks noGrp="1"/>
          </p:cNvSpPr>
          <p:nvPr>
            <p:ph type="body" sz="quarter" idx="13" hasCustomPrompt="1"/>
          </p:nvPr>
        </p:nvSpPr>
        <p:spPr bwMode="auto">
          <a:xfrm>
            <a:off x="250825" y="3741627"/>
            <a:ext cx="8316912" cy="306684"/>
          </a:xfrm>
          <a:prstGeom prst="rect">
            <a:avLst/>
          </a:prstGeom>
        </p:spPr>
        <p:txBody>
          <a:bodyPr lIns="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1800">
                <a:solidFill>
                  <a:srgbClr val="003C7D"/>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Name of presenter, affiliation</a:t>
            </a:r>
            <a:endParaRPr/>
          </a:p>
        </p:txBody>
      </p:sp>
      <p:sp>
        <p:nvSpPr>
          <p:cNvPr id="6" name="Text Placeholder 4"/>
          <p:cNvSpPr>
            <a:spLocks noGrp="1"/>
          </p:cNvSpPr>
          <p:nvPr>
            <p:ph type="body" sz="quarter" idx="14" hasCustomPrompt="1"/>
          </p:nvPr>
        </p:nvSpPr>
        <p:spPr bwMode="auto">
          <a:xfrm>
            <a:off x="250825" y="4169667"/>
            <a:ext cx="8316912" cy="306684"/>
          </a:xfrm>
          <a:prstGeom prst="rect">
            <a:avLst/>
          </a:prstGeom>
        </p:spPr>
        <p:txBody>
          <a:bodyPr lIns="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1800">
                <a:solidFill>
                  <a:srgbClr val="003C7D"/>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Location &amp; date of presentation</a:t>
            </a:r>
            <a:endParaRPr/>
          </a:p>
        </p:txBody>
      </p:sp>
      <p:grpSp>
        <p:nvGrpSpPr>
          <p:cNvPr id="7" name="Group 6"/>
          <p:cNvGrpSpPr/>
          <p:nvPr userDrawn="1"/>
        </p:nvGrpSpPr>
        <p:grpSpPr bwMode="auto">
          <a:xfrm>
            <a:off x="0" y="4566602"/>
            <a:ext cx="9144000" cy="576898"/>
            <a:chOff x="0" y="4566602"/>
            <a:chExt cx="9144000" cy="576898"/>
          </a:xfrm>
        </p:grpSpPr>
        <p:pic>
          <p:nvPicPr>
            <p:cNvPr id="8" name="Picture 7"/>
            <p:cNvPicPr>
              <a:picLocks noChangeAspect="1"/>
            </p:cNvPicPr>
            <p:nvPr userDrawn="1"/>
          </p:nvPicPr>
          <p:blipFill>
            <a:blip r:embed="rId2"/>
            <a:stretch/>
          </p:blipFill>
          <p:spPr bwMode="auto">
            <a:xfrm>
              <a:off x="0" y="4566602"/>
              <a:ext cx="3509963" cy="576897"/>
            </a:xfrm>
            <a:prstGeom prst="rect">
              <a:avLst/>
            </a:prstGeom>
          </p:spPr>
        </p:pic>
        <p:sp>
          <p:nvSpPr>
            <p:cNvPr id="9" name="Rectangle 9"/>
            <p:cNvSpPr/>
            <p:nvPr userDrawn="1"/>
          </p:nvSpPr>
          <p:spPr bwMode="auto">
            <a:xfrm>
              <a:off x="3362324"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a:latin typeface="Segoe UI"/>
                <a:cs typeface="Segoe UI"/>
              </a:endParaRPr>
            </a:p>
          </p:txBody>
        </p:sp>
      </p:grpSp>
      <p:pic>
        <p:nvPicPr>
          <p:cNvPr id="10" name="Picture 10" descr="A close up of a sign&#10;&#10;Description automatically generated"/>
          <p:cNvPicPr>
            <a:picLocks noChangeAspect="1"/>
          </p:cNvPicPr>
          <p:nvPr userDrawn="1"/>
        </p:nvPicPr>
        <p:blipFill>
          <a:blip r:embed="rId3"/>
          <a:stretch/>
        </p:blipFill>
        <p:spPr bwMode="auto">
          <a:xfrm>
            <a:off x="250825" y="1714288"/>
            <a:ext cx="2196767" cy="1104605"/>
          </a:xfrm>
          <a:prstGeom prst="rect">
            <a:avLst/>
          </a:prstGeom>
        </p:spPr>
      </p:pic>
    </p:spTree>
    <p:extLst>
      <p:ext uri="{BB962C8B-B14F-4D97-AF65-F5344CB8AC3E}">
        <p14:creationId xmlns:p14="http://schemas.microsoft.com/office/powerpoint/2010/main" val="420133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amp; text">
    <p:spTree>
      <p:nvGrpSpPr>
        <p:cNvPr id="1" name=""/>
        <p:cNvGrpSpPr/>
        <p:nvPr/>
      </p:nvGrpSpPr>
      <p:grpSpPr bwMode="auto">
        <a:xfrm>
          <a:off x="0" y="0"/>
          <a:ext cx="0" cy="0"/>
          <a:chOff x="0" y="0"/>
          <a:chExt cx="0" cy="0"/>
        </a:xfrm>
      </p:grpSpPr>
      <p:sp>
        <p:nvSpPr>
          <p:cNvPr id="4" name="Text Placeholder 3"/>
          <p:cNvSpPr>
            <a:spLocks noGrp="1"/>
          </p:cNvSpPr>
          <p:nvPr>
            <p:ph type="body" sz="quarter" idx="12" hasCustomPrompt="1"/>
          </p:nvPr>
        </p:nvSpPr>
        <p:spPr bwMode="auto">
          <a:xfrm>
            <a:off x="250828" y="218815"/>
            <a:ext cx="7289701" cy="434767"/>
          </a:xfrm>
          <a:prstGeom prst="rect">
            <a:avLst/>
          </a:prstGeom>
        </p:spPr>
        <p:txBody>
          <a:bodyPr lIns="0">
            <a:noAutofit/>
          </a:bodyPr>
          <a:lstStyle>
            <a:lvl1pPr marL="0" indent="0">
              <a:buNone/>
              <a:defRPr lang="en-US" sz="2400" b="1">
                <a:solidFill>
                  <a:srgbClr val="F4821F"/>
                </a:solidFill>
                <a:latin typeface="Arial"/>
                <a:ea typeface="+mj-ea"/>
                <a:cs typeface="Arial"/>
              </a:defRPr>
            </a:lvl1pPr>
          </a:lstStyle>
          <a:p>
            <a:pPr lvl="0">
              <a:defRPr/>
            </a:pPr>
            <a:r>
              <a:rPr lang="en-US"/>
              <a:t>Title – one line</a:t>
            </a:r>
            <a:endParaRPr/>
          </a:p>
        </p:txBody>
      </p:sp>
      <p:sp>
        <p:nvSpPr>
          <p:cNvPr id="5" name="Text Placeholder 4"/>
          <p:cNvSpPr>
            <a:spLocks noGrp="1"/>
          </p:cNvSpPr>
          <p:nvPr>
            <p:ph type="body" sz="quarter" idx="13" hasCustomPrompt="1"/>
          </p:nvPr>
        </p:nvSpPr>
        <p:spPr bwMode="auto">
          <a:xfrm>
            <a:off x="526446" y="889005"/>
            <a:ext cx="8440119" cy="3682492"/>
          </a:xfrm>
          <a:prstGeom prst="rect">
            <a:avLst/>
          </a:prstGeom>
        </p:spPr>
        <p:txBody>
          <a:bodyPr lIns="0"/>
          <a:lstStyle>
            <a:lvl1pPr marL="269981" indent="-134532">
              <a:spcBef>
                <a:spcPts val="600"/>
              </a:spcBef>
              <a:spcAft>
                <a:spcPts val="600"/>
              </a:spcAft>
              <a:buClr>
                <a:srgbClr val="003C7D"/>
              </a:buClr>
              <a:buFont typeface="Arial"/>
              <a:buChar char="•"/>
              <a:defRPr sz="1800">
                <a:solidFill>
                  <a:srgbClr val="003C7D"/>
                </a:solidFill>
                <a:latin typeface="Arial"/>
                <a:cs typeface="Arial"/>
              </a:defRPr>
            </a:lvl1pPr>
            <a:lvl2pPr marL="404970" indent="-134991">
              <a:spcBef>
                <a:spcPts val="600"/>
              </a:spcBef>
              <a:spcAft>
                <a:spcPts val="600"/>
              </a:spcAft>
              <a:buClr>
                <a:srgbClr val="003C7D"/>
              </a:buClr>
              <a:buFont typeface="Arial"/>
              <a:buChar char="•"/>
              <a:defRPr sz="1700">
                <a:solidFill>
                  <a:srgbClr val="003C7D"/>
                </a:solidFill>
                <a:latin typeface="Arial"/>
                <a:cs typeface="Arial"/>
              </a:defRPr>
            </a:lvl2pPr>
            <a:lvl3pPr marL="539314" indent="-134532">
              <a:spcBef>
                <a:spcPts val="300"/>
              </a:spcBef>
              <a:spcAft>
                <a:spcPts val="300"/>
              </a:spcAft>
              <a:buClr>
                <a:srgbClr val="003C7D"/>
              </a:buClr>
              <a:buFont typeface="Arial"/>
              <a:buChar char="•"/>
              <a:defRPr sz="1600">
                <a:solidFill>
                  <a:srgbClr val="003C7D"/>
                </a:solidFill>
                <a:latin typeface="Arial"/>
                <a:cs typeface="Arial"/>
              </a:defRPr>
            </a:lvl3pPr>
            <a:lvl4pPr marL="675034" indent="-135722">
              <a:spcBef>
                <a:spcPts val="300"/>
              </a:spcBef>
              <a:spcAft>
                <a:spcPts val="300"/>
              </a:spcAft>
              <a:buClr>
                <a:srgbClr val="003C7D"/>
              </a:buClr>
              <a:buFont typeface="Arial"/>
              <a:buChar char="•"/>
              <a:defRPr sz="1600">
                <a:solidFill>
                  <a:srgbClr val="003C7D"/>
                </a:solidFill>
                <a:latin typeface="Arial"/>
                <a:cs typeface="Arial"/>
              </a:defRPr>
            </a:lvl4pPr>
            <a:lvl5pPr marL="809940" indent="-134991">
              <a:spcBef>
                <a:spcPts val="300"/>
              </a:spcBef>
              <a:spcAft>
                <a:spcPts val="300"/>
              </a:spcAft>
              <a:buClr>
                <a:srgbClr val="003C7D"/>
              </a:buClr>
              <a:buFont typeface="Arial"/>
              <a:buChar char="•"/>
              <a:defRPr sz="1600">
                <a:solidFill>
                  <a:srgbClr val="003C7D"/>
                </a:solidFill>
                <a:latin typeface="Arial"/>
                <a:cs typeface="Arial"/>
              </a:defRPr>
            </a:lvl5pPr>
          </a:lstStyle>
          <a:p>
            <a:pPr lvl="0">
              <a:defRPr/>
            </a:pPr>
            <a:r>
              <a:rPr lang="en-US"/>
              <a:t>Content slide</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Box 5"/>
          <p:cNvSpPr>
            <a:spLocks noAdjustHandles="1"/>
          </p:cNvSpPr>
          <p:nvPr userDrawn="1"/>
        </p:nvSpPr>
        <p:spPr bwMode="auto">
          <a:xfrm rot="16199999">
            <a:off x="-1089194" y="3415786"/>
            <a:ext cx="2902590" cy="369332"/>
          </a:xfrm>
          <a:prstGeom prst="rect">
            <a:avLst/>
          </a:prstGeom>
          <a:noFill/>
        </p:spPr>
        <p:txBody>
          <a:bodyPr wrap="square" rtlCol="0">
            <a:spAutoFit/>
          </a:bodyPr>
          <a:lstStyle/>
          <a:p>
            <a:pPr>
              <a:defRPr/>
            </a:pPr>
            <a:r>
              <a:rPr lang="fr-BE" sz="1800" b="1">
                <a:solidFill>
                  <a:srgbClr val="F4821F"/>
                </a:solidFill>
                <a:latin typeface="Arial Nova"/>
              </a:rPr>
              <a:t>PVPS</a:t>
            </a:r>
            <a:endParaRPr sz="1800" b="1">
              <a:solidFill>
                <a:srgbClr val="F4821F"/>
              </a:solidFill>
              <a:latin typeface="Arial Nova"/>
            </a:endParaRPr>
          </a:p>
        </p:txBody>
      </p:sp>
      <p:cxnSp>
        <p:nvCxnSpPr>
          <p:cNvPr id="7" name="Straight Connector 6"/>
          <p:cNvCxnSpPr>
            <a:cxnSpLocks/>
          </p:cNvCxnSpPr>
          <p:nvPr userDrawn="1"/>
        </p:nvCxnSpPr>
        <p:spPr bwMode="auto">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sp>
        <p:nvSpPr>
          <p:cNvPr id="8" name="ZoneTexte 1"/>
          <p:cNvSpPr>
            <a:spLocks noAdjustHandles="1"/>
          </p:cNvSpPr>
          <p:nvPr userDrawn="1"/>
        </p:nvSpPr>
        <p:spPr bwMode="auto">
          <a:xfrm>
            <a:off x="8179547" y="4696303"/>
            <a:ext cx="651447" cy="230832"/>
          </a:xfrm>
          <a:prstGeom prst="rect">
            <a:avLst/>
          </a:prstGeom>
          <a:noFill/>
        </p:spPr>
        <p:txBody>
          <a:bodyPr wrap="square" rtlCol="0">
            <a:spAutoFit/>
          </a:bodyPr>
          <a:lstStyle/>
          <a:p>
            <a:pPr>
              <a:defRPr/>
            </a:pPr>
            <a:fld id="{E6C6F911-DFDC-4B93-962C-66F0D8D51AD1}" type="slidenum">
              <a:rPr lang="en-US" sz="900">
                <a:latin typeface="Arial"/>
                <a:cs typeface="Arial"/>
              </a:rPr>
              <a:t>‹Nr.›</a:t>
            </a:fld>
            <a:endParaRPr lang="en-US" sz="1000">
              <a:latin typeface="Arial"/>
              <a:cs typeface="Arial"/>
            </a:endParaRPr>
          </a:p>
        </p:txBody>
      </p:sp>
      <p:pic>
        <p:nvPicPr>
          <p:cNvPr id="9" name="Picture 10" descr="A picture containing clock, fence&#10;&#10;Description automatically generated"/>
          <p:cNvPicPr>
            <a:picLocks noChangeAspect="1"/>
          </p:cNvPicPr>
          <p:nvPr userDrawn="1"/>
        </p:nvPicPr>
        <p:blipFill>
          <a:blip r:embed="rId2"/>
          <a:stretch/>
        </p:blipFill>
        <p:spPr bwMode="auto">
          <a:xfrm>
            <a:off x="8009528" y="173760"/>
            <a:ext cx="662032" cy="617588"/>
          </a:xfrm>
          <a:prstGeom prst="rect">
            <a:avLst/>
          </a:prstGeom>
        </p:spPr>
      </p:pic>
    </p:spTree>
    <p:extLst>
      <p:ext uri="{BB962C8B-B14F-4D97-AF65-F5344CB8AC3E}">
        <p14:creationId xmlns:p14="http://schemas.microsoft.com/office/powerpoint/2010/main" val="43131735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le, Graph &amp; Key Point">
    <p:spTree>
      <p:nvGrpSpPr>
        <p:cNvPr id="1" name=""/>
        <p:cNvGrpSpPr/>
        <p:nvPr/>
      </p:nvGrpSpPr>
      <p:grpSpPr bwMode="auto">
        <a:xfrm>
          <a:off x="0" y="0"/>
          <a:ext cx="0" cy="0"/>
          <a:chOff x="0" y="0"/>
          <a:chExt cx="0" cy="0"/>
        </a:xfrm>
      </p:grpSpPr>
      <p:sp>
        <p:nvSpPr>
          <p:cNvPr id="4" name="Text Placeholder 3"/>
          <p:cNvSpPr>
            <a:spLocks noGrp="1"/>
          </p:cNvSpPr>
          <p:nvPr>
            <p:ph type="body" sz="quarter" idx="12" hasCustomPrompt="1"/>
          </p:nvPr>
        </p:nvSpPr>
        <p:spPr bwMode="auto">
          <a:xfrm>
            <a:off x="250829" y="218815"/>
            <a:ext cx="7123096" cy="434767"/>
          </a:xfrm>
          <a:prstGeom prst="rect">
            <a:avLst/>
          </a:prstGeom>
        </p:spPr>
        <p:txBody>
          <a:bodyPr lIns="0">
            <a:noAutofit/>
          </a:bodyPr>
          <a:lstStyle>
            <a:lvl1pPr marL="0" indent="0">
              <a:buNone/>
              <a:defRPr lang="en-US" sz="2400" b="1">
                <a:solidFill>
                  <a:srgbClr val="F4821F"/>
                </a:solidFill>
                <a:latin typeface="Arial"/>
                <a:ea typeface="+mj-ea"/>
                <a:cs typeface="Arial"/>
              </a:defRPr>
            </a:lvl1pPr>
          </a:lstStyle>
          <a:p>
            <a:pPr lvl="0">
              <a:defRPr/>
            </a:pPr>
            <a:r>
              <a:rPr lang="en-US"/>
              <a:t>Title – one line</a:t>
            </a:r>
            <a:endParaRPr/>
          </a:p>
        </p:txBody>
      </p:sp>
      <p:sp>
        <p:nvSpPr>
          <p:cNvPr id="5" name="Text Placeholder 3"/>
          <p:cNvSpPr>
            <a:spLocks noGrp="1"/>
          </p:cNvSpPr>
          <p:nvPr>
            <p:ph type="body" sz="quarter" idx="13" hasCustomPrompt="1"/>
          </p:nvPr>
        </p:nvSpPr>
        <p:spPr bwMode="auto">
          <a:xfrm>
            <a:off x="1416863" y="4420927"/>
            <a:ext cx="6431743" cy="434767"/>
          </a:xfrm>
          <a:prstGeom prst="rect">
            <a:avLst/>
          </a:prstGeom>
        </p:spPr>
        <p:txBody>
          <a:bodyPr lIns="0" anchor="ctr">
            <a:noAutofit/>
          </a:bodyPr>
          <a:lstStyle>
            <a:lvl1pPr marL="0" indent="0">
              <a:buNone/>
              <a:defRPr lang="en-US" sz="1200" b="0">
                <a:solidFill>
                  <a:srgbClr val="003C7D"/>
                </a:solidFill>
                <a:latin typeface="Arial"/>
                <a:ea typeface="+mj-ea"/>
                <a:cs typeface="Arial"/>
              </a:defRPr>
            </a:lvl1pPr>
          </a:lstStyle>
          <a:p>
            <a:pPr lvl="0">
              <a:defRPr/>
            </a:pPr>
            <a:r>
              <a:rPr lang="en-US"/>
              <a:t>Key point</a:t>
            </a:r>
            <a:endParaRPr/>
          </a:p>
        </p:txBody>
      </p:sp>
      <p:sp>
        <p:nvSpPr>
          <p:cNvPr id="6" name="Text Placeholder 18"/>
          <p:cNvSpPr>
            <a:spLocks noGrp="1"/>
          </p:cNvSpPr>
          <p:nvPr>
            <p:ph type="body" sz="quarter" idx="14" hasCustomPrompt="1"/>
          </p:nvPr>
        </p:nvSpPr>
        <p:spPr bwMode="auto">
          <a:xfrm>
            <a:off x="250831" y="728870"/>
            <a:ext cx="8567735" cy="284370"/>
          </a:xfrm>
          <a:prstGeom prst="rect">
            <a:avLst/>
          </a:prstGeom>
        </p:spPr>
        <p:txBody>
          <a:bodyPr/>
          <a:lstStyle>
            <a:lvl1pPr marL="0" indent="0" algn="ctr">
              <a:buNone/>
              <a:defRPr lang="en-US" sz="1200">
                <a:solidFill>
                  <a:srgbClr val="003C7D"/>
                </a:solidFill>
                <a:latin typeface="Arial"/>
                <a:ea typeface="Arial"/>
                <a:cs typeface="Arial"/>
              </a:defRPr>
            </a:lvl1pPr>
          </a:lstStyle>
          <a:p>
            <a:pPr lvl="0">
              <a:defRPr/>
            </a:pPr>
            <a:r>
              <a:rPr lang="en-US"/>
              <a:t>Graph title, centered</a:t>
            </a:r>
            <a:endParaRPr/>
          </a:p>
        </p:txBody>
      </p:sp>
      <p:sp>
        <p:nvSpPr>
          <p:cNvPr id="7" name="Picture Placeholder 2"/>
          <p:cNvSpPr>
            <a:spLocks noGrp="1"/>
          </p:cNvSpPr>
          <p:nvPr>
            <p:ph type="pic" sz="quarter" idx="15"/>
          </p:nvPr>
        </p:nvSpPr>
        <p:spPr bwMode="auto">
          <a:xfrm>
            <a:off x="844501" y="1075576"/>
            <a:ext cx="7576459" cy="3053747"/>
          </a:xfrm>
          <a:prstGeom prst="rect">
            <a:avLst/>
          </a:prstGeom>
        </p:spPr>
        <p:txBody>
          <a:bodyPr/>
          <a:lstStyle>
            <a:lvl1pPr>
              <a:defRPr>
                <a:latin typeface="Arial"/>
                <a:cs typeface="Arial"/>
              </a:defRPr>
            </a:lvl1pPr>
          </a:lstStyle>
          <a:p>
            <a:pPr>
              <a:defRPr/>
            </a:pPr>
            <a:endParaRPr lang="en-GB"/>
          </a:p>
        </p:txBody>
      </p:sp>
      <p:sp>
        <p:nvSpPr>
          <p:cNvPr id="8" name="TextBox 5"/>
          <p:cNvSpPr>
            <a:spLocks noAdjustHandles="1"/>
          </p:cNvSpPr>
          <p:nvPr userDrawn="1"/>
        </p:nvSpPr>
        <p:spPr bwMode="auto">
          <a:xfrm rot="16199999">
            <a:off x="-1089194" y="3415786"/>
            <a:ext cx="2902590" cy="369332"/>
          </a:xfrm>
          <a:prstGeom prst="rect">
            <a:avLst/>
          </a:prstGeom>
          <a:noFill/>
        </p:spPr>
        <p:txBody>
          <a:bodyPr wrap="square" rtlCol="0">
            <a:spAutoFit/>
          </a:bodyPr>
          <a:lstStyle/>
          <a:p>
            <a:pPr>
              <a:defRPr/>
            </a:pPr>
            <a:r>
              <a:rPr lang="fr-BE" sz="1800" b="1">
                <a:solidFill>
                  <a:srgbClr val="F4821F"/>
                </a:solidFill>
                <a:latin typeface="Arial Nova"/>
              </a:rPr>
              <a:t>PVPS</a:t>
            </a:r>
            <a:endParaRPr sz="1800" b="1">
              <a:solidFill>
                <a:srgbClr val="F4821F"/>
              </a:solidFill>
              <a:latin typeface="Arial Nova"/>
            </a:endParaRPr>
          </a:p>
        </p:txBody>
      </p:sp>
      <p:sp>
        <p:nvSpPr>
          <p:cNvPr id="9" name="ZoneTexte 10"/>
          <p:cNvSpPr>
            <a:spLocks noAdjustHandles="1"/>
          </p:cNvSpPr>
          <p:nvPr userDrawn="1"/>
        </p:nvSpPr>
        <p:spPr bwMode="auto">
          <a:xfrm>
            <a:off x="8179547" y="4696303"/>
            <a:ext cx="651447" cy="230832"/>
          </a:xfrm>
          <a:prstGeom prst="rect">
            <a:avLst/>
          </a:prstGeom>
          <a:noFill/>
        </p:spPr>
        <p:txBody>
          <a:bodyPr wrap="square" rtlCol="0">
            <a:spAutoFit/>
          </a:bodyPr>
          <a:lstStyle/>
          <a:p>
            <a:pPr>
              <a:defRPr/>
            </a:pPr>
            <a:fld id="{E6C6F911-DFDC-4B93-962C-66F0D8D51AD1}" type="slidenum">
              <a:rPr lang="en-US" sz="900">
                <a:latin typeface="Arial"/>
                <a:cs typeface="Arial"/>
              </a:rPr>
              <a:t>‹Nr.›</a:t>
            </a:fld>
            <a:endParaRPr lang="en-US" sz="1350">
              <a:latin typeface="Arial"/>
              <a:cs typeface="Arial"/>
            </a:endParaRPr>
          </a:p>
        </p:txBody>
      </p:sp>
      <p:cxnSp>
        <p:nvCxnSpPr>
          <p:cNvPr id="10" name="Straight Connector 6"/>
          <p:cNvCxnSpPr>
            <a:cxnSpLocks/>
          </p:cNvCxnSpPr>
          <p:nvPr userDrawn="1"/>
        </p:nvCxnSpPr>
        <p:spPr bwMode="auto">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ock, fence&#10;&#10;Description automatically generated"/>
          <p:cNvPicPr>
            <a:picLocks noChangeAspect="1"/>
          </p:cNvPicPr>
          <p:nvPr userDrawn="1"/>
        </p:nvPicPr>
        <p:blipFill>
          <a:blip r:embed="rId2"/>
          <a:stretch/>
        </p:blipFill>
        <p:spPr bwMode="auto">
          <a:xfrm>
            <a:off x="8009528" y="173760"/>
            <a:ext cx="662032" cy="617588"/>
          </a:xfrm>
          <a:prstGeom prst="rect">
            <a:avLst/>
          </a:prstGeom>
        </p:spPr>
      </p:pic>
    </p:spTree>
    <p:extLst>
      <p:ext uri="{BB962C8B-B14F-4D97-AF65-F5344CB8AC3E}">
        <p14:creationId xmlns:p14="http://schemas.microsoft.com/office/powerpoint/2010/main" val="86971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ransition slide">
    <p:spTree>
      <p:nvGrpSpPr>
        <p:cNvPr id="1" name=""/>
        <p:cNvGrpSpPr/>
        <p:nvPr/>
      </p:nvGrpSpPr>
      <p:grpSpPr bwMode="auto">
        <a:xfrm>
          <a:off x="0" y="0"/>
          <a:ext cx="0" cy="0"/>
          <a:chOff x="0" y="0"/>
          <a:chExt cx="0" cy="0"/>
        </a:xfrm>
      </p:grpSpPr>
      <p:sp>
        <p:nvSpPr>
          <p:cNvPr id="4" name="Text Placeholder 2"/>
          <p:cNvSpPr>
            <a:spLocks noGrp="1"/>
          </p:cNvSpPr>
          <p:nvPr>
            <p:ph type="body" sz="quarter" idx="12" hasCustomPrompt="1"/>
          </p:nvPr>
        </p:nvSpPr>
        <p:spPr bwMode="auto">
          <a:xfrm>
            <a:off x="250831" y="1700700"/>
            <a:ext cx="8316913" cy="519694"/>
          </a:xfrm>
          <a:prstGeom prst="rect">
            <a:avLst/>
          </a:prstGeom>
        </p:spPr>
        <p:txBody>
          <a:bodyPr lIns="0" anchor="ctr" anchorCtr="1">
            <a:noAutofit/>
          </a:bodyPr>
          <a:lstStyle>
            <a:lvl1pPr marL="0" marR="0" indent="0" algn="ctr" defTabSz="685749">
              <a:lnSpc>
                <a:spcPct val="100000"/>
              </a:lnSpc>
              <a:spcBef>
                <a:spcPts val="0"/>
              </a:spcBef>
              <a:spcAft>
                <a:spcPts val="0"/>
              </a:spcAft>
              <a:buClr>
                <a:schemeClr val="bg1">
                  <a:lumMod val="65000"/>
                </a:schemeClr>
              </a:buClr>
              <a:buSzPct val="100000"/>
              <a:buFont typeface="Calibri"/>
              <a:buNone/>
              <a:defRPr lang="en-US" sz="2400" b="1">
                <a:solidFill>
                  <a:srgbClr val="F4821F"/>
                </a:solidFill>
                <a:latin typeface="Arial"/>
                <a:ea typeface="+mj-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Thank you</a:t>
            </a:r>
            <a:endParaRPr/>
          </a:p>
        </p:txBody>
      </p:sp>
      <p:sp>
        <p:nvSpPr>
          <p:cNvPr id="5" name="Text Placeholder 4"/>
          <p:cNvSpPr>
            <a:spLocks noGrp="1"/>
          </p:cNvSpPr>
          <p:nvPr>
            <p:ph type="body" sz="quarter" idx="13" hasCustomPrompt="1"/>
          </p:nvPr>
        </p:nvSpPr>
        <p:spPr bwMode="auto">
          <a:xfrm>
            <a:off x="250832" y="2339080"/>
            <a:ext cx="8316913" cy="293284"/>
          </a:xfrm>
          <a:prstGeom prst="rect">
            <a:avLst/>
          </a:prstGeom>
        </p:spPr>
        <p:txBody>
          <a:bodyPr lIns="0">
            <a:noAutofit/>
          </a:bodyPr>
          <a:lstStyle>
            <a:lvl1pPr marL="161987" marR="0" indent="-161987" algn="ctr" defTabSz="685749">
              <a:lnSpc>
                <a:spcPct val="100000"/>
              </a:lnSpc>
              <a:spcBef>
                <a:spcPts val="750"/>
              </a:spcBef>
              <a:spcAft>
                <a:spcPts val="0"/>
              </a:spcAft>
              <a:buClr>
                <a:schemeClr val="bg1">
                  <a:lumMod val="65000"/>
                </a:schemeClr>
              </a:buClr>
              <a:buSzPct val="100000"/>
              <a:buFont typeface="Calibri"/>
              <a:buNone/>
              <a:defRPr lang="en-US" sz="1800">
                <a:solidFill>
                  <a:schemeClr val="bg1">
                    <a:lumMod val="50000"/>
                  </a:schemeClr>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Name, Task</a:t>
            </a:r>
            <a:endParaRPr/>
          </a:p>
        </p:txBody>
      </p:sp>
      <p:sp>
        <p:nvSpPr>
          <p:cNvPr id="6" name="Text Placeholder 4"/>
          <p:cNvSpPr>
            <a:spLocks noGrp="1"/>
          </p:cNvSpPr>
          <p:nvPr>
            <p:ph type="body" sz="quarter" idx="14" hasCustomPrompt="1"/>
          </p:nvPr>
        </p:nvSpPr>
        <p:spPr bwMode="auto">
          <a:xfrm>
            <a:off x="253602" y="2646651"/>
            <a:ext cx="8316913" cy="293284"/>
          </a:xfrm>
          <a:prstGeom prst="rect">
            <a:avLst/>
          </a:prstGeom>
        </p:spPr>
        <p:txBody>
          <a:bodyPr lIns="0">
            <a:noAutofit/>
          </a:bodyPr>
          <a:lstStyle>
            <a:lvl1pPr marL="161987" marR="0" indent="-161987" algn="l" defTabSz="685749">
              <a:lnSpc>
                <a:spcPct val="100000"/>
              </a:lnSpc>
              <a:spcBef>
                <a:spcPts val="750"/>
              </a:spcBef>
              <a:spcAft>
                <a:spcPts val="0"/>
              </a:spcAft>
              <a:buClr>
                <a:schemeClr val="bg1">
                  <a:lumMod val="65000"/>
                </a:schemeClr>
              </a:buClr>
              <a:buSzPct val="100000"/>
              <a:buFont typeface="Calibri"/>
              <a:buNone/>
              <a:defRPr lang="en-US" sz="1800">
                <a:solidFill>
                  <a:schemeClr val="bg1">
                    <a:lumMod val="50000"/>
                  </a:schemeClr>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email</a:t>
            </a:r>
            <a:endParaRPr/>
          </a:p>
        </p:txBody>
      </p:sp>
      <p:sp>
        <p:nvSpPr>
          <p:cNvPr id="7" name="ZoneTexte 1"/>
          <p:cNvSpPr>
            <a:spLocks noAdjustHandles="1"/>
          </p:cNvSpPr>
          <p:nvPr userDrawn="1"/>
        </p:nvSpPr>
        <p:spPr bwMode="auto">
          <a:xfrm>
            <a:off x="112927" y="129637"/>
            <a:ext cx="1973943" cy="300082"/>
          </a:xfrm>
          <a:prstGeom prst="rect">
            <a:avLst/>
          </a:prstGeom>
          <a:noFill/>
        </p:spPr>
        <p:txBody>
          <a:bodyPr wrap="square" rtlCol="0">
            <a:spAutoFit/>
          </a:bodyPr>
          <a:lstStyle/>
          <a:p>
            <a:pPr>
              <a:defRPr/>
            </a:pPr>
            <a:r>
              <a:rPr lang="fr-FR" sz="1350" b="1">
                <a:latin typeface="Arial Nova"/>
              </a:rPr>
              <a:t>iea-pvps.org</a:t>
            </a:r>
          </a:p>
        </p:txBody>
      </p:sp>
      <p:grpSp>
        <p:nvGrpSpPr>
          <p:cNvPr id="8" name="Group 10"/>
          <p:cNvGrpSpPr/>
          <p:nvPr userDrawn="1"/>
        </p:nvGrpSpPr>
        <p:grpSpPr bwMode="auto">
          <a:xfrm>
            <a:off x="0" y="4566602"/>
            <a:ext cx="9144000" cy="576898"/>
            <a:chOff x="0" y="4566602"/>
            <a:chExt cx="9144000" cy="576898"/>
          </a:xfrm>
        </p:grpSpPr>
        <p:pic>
          <p:nvPicPr>
            <p:cNvPr id="9" name="Picture 12"/>
            <p:cNvPicPr>
              <a:picLocks noChangeAspect="1"/>
            </p:cNvPicPr>
            <p:nvPr userDrawn="1"/>
          </p:nvPicPr>
          <p:blipFill>
            <a:blip r:embed="rId2"/>
            <a:stretch/>
          </p:blipFill>
          <p:spPr bwMode="auto">
            <a:xfrm>
              <a:off x="0" y="4566602"/>
              <a:ext cx="3509963" cy="576897"/>
            </a:xfrm>
            <a:prstGeom prst="rect">
              <a:avLst/>
            </a:prstGeom>
          </p:spPr>
        </p:pic>
        <p:sp>
          <p:nvSpPr>
            <p:cNvPr id="10" name="Rectangle 13"/>
            <p:cNvSpPr/>
            <p:nvPr userDrawn="1"/>
          </p:nvSpPr>
          <p:spPr bwMode="auto">
            <a:xfrm>
              <a:off x="3362324"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a:latin typeface="Segoe UI"/>
                <a:cs typeface="Segoe UI"/>
              </a:endParaRPr>
            </a:p>
          </p:txBody>
        </p:sp>
      </p:grpSp>
      <p:pic>
        <p:nvPicPr>
          <p:cNvPr id="11" name="Picture 14" descr="A close up of a sign&#10;&#10;Description automatically generated"/>
          <p:cNvPicPr>
            <a:picLocks noChangeAspect="1"/>
          </p:cNvPicPr>
          <p:nvPr userDrawn="1"/>
        </p:nvPicPr>
        <p:blipFill>
          <a:blip r:embed="rId3"/>
          <a:stretch/>
        </p:blipFill>
        <p:spPr bwMode="auto">
          <a:xfrm>
            <a:off x="3362324" y="3129176"/>
            <a:ext cx="2196767" cy="1104605"/>
          </a:xfrm>
          <a:prstGeom prst="rect">
            <a:avLst/>
          </a:prstGeom>
        </p:spPr>
      </p:pic>
    </p:spTree>
    <p:extLst>
      <p:ext uri="{BB962C8B-B14F-4D97-AF65-F5344CB8AC3E}">
        <p14:creationId xmlns:p14="http://schemas.microsoft.com/office/powerpoint/2010/main" val="906328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4" r:id="rId2"/>
    <p:sldLayoutId id="2147483703" r:id="rId3"/>
    <p:sldLayoutId id="2147483708" r:id="rId4"/>
  </p:sldLayoutIdLst>
  <p:hf hdr="0" ftr="0" dt="0"/>
  <p:txStyles>
    <p:titleStyle>
      <a:lvl1pPr algn="l" defTabSz="685749" rtl="0" eaLnBrk="1" latinLnBrk="0" hangingPunct="1">
        <a:spcBef>
          <a:spcPct val="0"/>
        </a:spcBef>
        <a:buNone/>
        <a:defRPr sz="2700" b="1" kern="1200">
          <a:solidFill>
            <a:schemeClr val="tx1"/>
          </a:solidFill>
          <a:latin typeface="+mj-lt"/>
          <a:ea typeface="+mj-ea"/>
          <a:cs typeface="+mj-cs"/>
        </a:defRPr>
      </a:lvl1pPr>
    </p:titleStyle>
    <p:bodyStyle>
      <a:lvl1pPr marL="161988" indent="-161988" algn="l" defTabSz="685749" rtl="0" eaLnBrk="1" latinLnBrk="0" hangingPunct="1">
        <a:spcBef>
          <a:spcPts val="1650"/>
        </a:spcBef>
        <a:buClr>
          <a:schemeClr val="bg1">
            <a:lumMod val="65000"/>
          </a:schemeClr>
        </a:buClr>
        <a:buSzPct val="100000"/>
        <a:buFont typeface="Calibri" panose="020F0502020204030204" pitchFamily="34" charset="0"/>
        <a:buChar char="•"/>
        <a:defRPr sz="1350" kern="1200">
          <a:solidFill>
            <a:schemeClr val="tx1"/>
          </a:solidFill>
          <a:latin typeface="+mn-lt"/>
          <a:ea typeface="+mn-ea"/>
          <a:cs typeface="+mn-cs"/>
        </a:defRPr>
      </a:lvl1pPr>
      <a:lvl2pPr marL="404970" indent="-134991" algn="l" defTabSz="685749" rtl="0" eaLnBrk="1" latinLnBrk="0" hangingPunct="1">
        <a:spcBef>
          <a:spcPts val="375"/>
        </a:spcBef>
        <a:buClr>
          <a:schemeClr val="bg1">
            <a:lumMod val="65000"/>
          </a:schemeClr>
        </a:buClr>
        <a:buSzPct val="100000"/>
        <a:buFont typeface="Segoe UI" panose="020B0502040204020203" pitchFamily="34" charset="0"/>
        <a:buChar char="-"/>
        <a:defRPr sz="1200" kern="1200">
          <a:solidFill>
            <a:schemeClr val="tx1"/>
          </a:solidFill>
          <a:latin typeface="+mn-lt"/>
          <a:ea typeface="+mn-ea"/>
          <a:cs typeface="+mn-cs"/>
        </a:defRPr>
      </a:lvl2pPr>
      <a:lvl3pPr marL="566958" indent="-134991" algn="l" defTabSz="685749" rtl="0" eaLnBrk="1" latinLnBrk="0" hangingPunct="1">
        <a:spcBef>
          <a:spcPts val="375"/>
        </a:spcBef>
        <a:buClr>
          <a:schemeClr val="bg1">
            <a:lumMod val="75000"/>
          </a:schemeClr>
        </a:buClr>
        <a:buFont typeface="Segoe UI" panose="020B0502040204020203" pitchFamily="34" charset="0"/>
        <a:buChar char="-"/>
        <a:defRPr sz="1050" kern="1200">
          <a:solidFill>
            <a:schemeClr val="tx1"/>
          </a:solidFill>
          <a:latin typeface="+mn-lt"/>
          <a:ea typeface="+mn-ea"/>
          <a:cs typeface="+mn-cs"/>
        </a:defRPr>
      </a:lvl3pPr>
      <a:lvl4pPr marL="1200060"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1542935"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345506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defTabSz="685749">
        <a:spcBef>
          <a:spcPts val="0"/>
        </a:spcBef>
        <a:buNone/>
        <a:defRPr sz="2700" b="1">
          <a:solidFill>
            <a:schemeClr val="tx1"/>
          </a:solidFill>
          <a:latin typeface="+mj-lt"/>
          <a:ea typeface="+mj-ea"/>
          <a:cs typeface="+mj-cs"/>
        </a:defRPr>
      </a:lvl1pPr>
    </p:titleStyle>
    <p:bodyStyle>
      <a:lvl1pPr marL="161987" indent="-161987" algn="l" defTabSz="685749">
        <a:spcBef>
          <a:spcPts val="1650"/>
        </a:spcBef>
        <a:buClr>
          <a:schemeClr val="bg1">
            <a:lumMod val="65000"/>
          </a:schemeClr>
        </a:buClr>
        <a:buSzPct val="100000"/>
        <a:buFont typeface="Calibri"/>
        <a:buChar char="•"/>
        <a:defRPr sz="1350">
          <a:solidFill>
            <a:schemeClr val="tx1"/>
          </a:solidFill>
          <a:latin typeface="+mn-lt"/>
          <a:ea typeface="+mn-ea"/>
          <a:cs typeface="+mn-cs"/>
        </a:defRPr>
      </a:lvl1pPr>
      <a:lvl2pPr marL="404970" indent="-134991" algn="l" defTabSz="685749">
        <a:spcBef>
          <a:spcPts val="375"/>
        </a:spcBef>
        <a:buClr>
          <a:schemeClr val="bg1">
            <a:lumMod val="65000"/>
          </a:schemeClr>
        </a:buClr>
        <a:buSzPct val="100000"/>
        <a:buFont typeface="Segoe UI"/>
        <a:buChar char="-"/>
        <a:defRPr sz="1200">
          <a:solidFill>
            <a:schemeClr val="tx1"/>
          </a:solidFill>
          <a:latin typeface="+mn-lt"/>
          <a:ea typeface="+mn-ea"/>
          <a:cs typeface="+mn-cs"/>
        </a:defRPr>
      </a:lvl2pPr>
      <a:lvl3pPr marL="566958" indent="-134991" algn="l" defTabSz="685749">
        <a:spcBef>
          <a:spcPts val="375"/>
        </a:spcBef>
        <a:buClr>
          <a:schemeClr val="bg1">
            <a:lumMod val="75000"/>
          </a:schemeClr>
        </a:buClr>
        <a:buFont typeface="Segoe UI"/>
        <a:buChar char="-"/>
        <a:defRPr sz="1050">
          <a:solidFill>
            <a:schemeClr val="tx1"/>
          </a:solidFill>
          <a:latin typeface="+mn-lt"/>
          <a:ea typeface="+mn-ea"/>
          <a:cs typeface="+mn-cs"/>
        </a:defRPr>
      </a:lvl3pPr>
      <a:lvl4pPr marL="1200060" indent="-171438" algn="l" defTabSz="685749">
        <a:spcBef>
          <a:spcPts val="0"/>
        </a:spcBef>
        <a:buFont typeface="Arial"/>
        <a:buChar char="∙"/>
        <a:defRPr sz="900">
          <a:solidFill>
            <a:schemeClr val="tx1"/>
          </a:solidFill>
          <a:latin typeface="+mn-lt"/>
          <a:ea typeface="+mn-ea"/>
          <a:cs typeface="+mn-cs"/>
        </a:defRPr>
      </a:lvl4pPr>
      <a:lvl5pPr marL="1542935" indent="-171438" algn="l" defTabSz="685749">
        <a:spcBef>
          <a:spcPts val="0"/>
        </a:spcBef>
        <a:buFont typeface="Arial"/>
        <a:buChar char="▫"/>
        <a:defRPr sz="900">
          <a:solidFill>
            <a:schemeClr val="tx1"/>
          </a:solidFill>
          <a:latin typeface="+mn-lt"/>
          <a:ea typeface="+mn-ea"/>
          <a:cs typeface="+mn-cs"/>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p:bodyStyle>
    <p:otherStyle>
      <a:defPPr>
        <a:defRPr lang="en-US"/>
      </a:defPPr>
      <a:lvl1pPr marL="0" algn="l" defTabSz="685749">
        <a:defRPr sz="1350">
          <a:solidFill>
            <a:schemeClr val="tx1"/>
          </a:solidFill>
          <a:latin typeface="+mn-lt"/>
          <a:ea typeface="+mn-ea"/>
          <a:cs typeface="+mn-cs"/>
        </a:defRPr>
      </a:lvl1pPr>
      <a:lvl2pPr marL="342875" algn="l" defTabSz="685749">
        <a:defRPr sz="1350">
          <a:solidFill>
            <a:schemeClr val="tx1"/>
          </a:solidFill>
          <a:latin typeface="+mn-lt"/>
          <a:ea typeface="+mn-ea"/>
          <a:cs typeface="+mn-cs"/>
        </a:defRPr>
      </a:lvl2pPr>
      <a:lvl3pPr marL="685749" algn="l" defTabSz="685749">
        <a:defRPr sz="1350">
          <a:solidFill>
            <a:schemeClr val="tx1"/>
          </a:solidFill>
          <a:latin typeface="+mn-lt"/>
          <a:ea typeface="+mn-ea"/>
          <a:cs typeface="+mn-cs"/>
        </a:defRPr>
      </a:lvl3pPr>
      <a:lvl4pPr marL="1028624" algn="l" defTabSz="685749">
        <a:defRPr sz="1350">
          <a:solidFill>
            <a:schemeClr val="tx1"/>
          </a:solidFill>
          <a:latin typeface="+mn-lt"/>
          <a:ea typeface="+mn-ea"/>
          <a:cs typeface="+mn-cs"/>
        </a:defRPr>
      </a:lvl4pPr>
      <a:lvl5pPr marL="1371498" algn="l" defTabSz="685749">
        <a:defRPr sz="1350">
          <a:solidFill>
            <a:schemeClr val="tx1"/>
          </a:solidFill>
          <a:latin typeface="+mn-lt"/>
          <a:ea typeface="+mn-ea"/>
          <a:cs typeface="+mn-cs"/>
        </a:defRPr>
      </a:lvl5pPr>
      <a:lvl6pPr marL="1714373" algn="l" defTabSz="685749">
        <a:defRPr sz="1350">
          <a:solidFill>
            <a:schemeClr val="tx1"/>
          </a:solidFill>
          <a:latin typeface="+mn-lt"/>
          <a:ea typeface="+mn-ea"/>
          <a:cs typeface="+mn-cs"/>
        </a:defRPr>
      </a:lvl6pPr>
      <a:lvl7pPr marL="2057246" algn="l" defTabSz="685749">
        <a:defRPr sz="1350">
          <a:solidFill>
            <a:schemeClr val="tx1"/>
          </a:solidFill>
          <a:latin typeface="+mn-lt"/>
          <a:ea typeface="+mn-ea"/>
          <a:cs typeface="+mn-cs"/>
        </a:defRPr>
      </a:lvl7pPr>
      <a:lvl8pPr marL="2400120" algn="l" defTabSz="685749">
        <a:defRPr sz="1350">
          <a:solidFill>
            <a:schemeClr val="tx1"/>
          </a:solidFill>
          <a:latin typeface="+mn-lt"/>
          <a:ea typeface="+mn-ea"/>
          <a:cs typeface="+mn-cs"/>
        </a:defRPr>
      </a:lvl8pPr>
      <a:lvl9pPr marL="2742995" algn="l" defTabSz="685749">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39918276-8203-417F-BCD4-DD500BC36BCA}"/>
              </a:ext>
            </a:extLst>
          </p:cNvPr>
          <p:cNvSpPr>
            <a:spLocks noGrp="1"/>
          </p:cNvSpPr>
          <p:nvPr>
            <p:ph type="body" sz="quarter" idx="12"/>
          </p:nvPr>
        </p:nvSpPr>
        <p:spPr>
          <a:xfrm>
            <a:off x="250832" y="3085739"/>
            <a:ext cx="7057168" cy="765997"/>
          </a:xfrm>
        </p:spPr>
        <p:txBody>
          <a:bodyPr lIns="0" tIns="45720" rIns="91440" bIns="45720" anchor="b" anchorCtr="0">
            <a:noAutofit/>
          </a:bodyPr>
          <a:lstStyle/>
          <a:p>
            <a:pPr marL="0" indent="0">
              <a:spcBef>
                <a:spcPts val="0"/>
              </a:spcBef>
            </a:pPr>
            <a:r>
              <a:rPr lang="en-US">
                <a:latin typeface="Arial"/>
                <a:cs typeface="Arial"/>
              </a:rPr>
              <a:t>Operational and Economic</a:t>
            </a:r>
            <a:r>
              <a:rPr lang="en-US">
                <a:solidFill>
                  <a:srgbClr val="FFC000"/>
                </a:solidFill>
                <a:latin typeface="Arial"/>
                <a:cs typeface="Arial"/>
              </a:rPr>
              <a:t> </a:t>
            </a:r>
            <a:r>
              <a:rPr lang="en-US">
                <a:latin typeface="Arial"/>
                <a:cs typeface="Arial"/>
              </a:rPr>
              <a:t>Impacts of Extreme Weather on Photovoltaic Power Plants</a:t>
            </a:r>
          </a:p>
        </p:txBody>
      </p:sp>
      <p:sp>
        <p:nvSpPr>
          <p:cNvPr id="16" name="Espace réservé du texte 15">
            <a:extLst>
              <a:ext uri="{FF2B5EF4-FFF2-40B4-BE49-F238E27FC236}">
                <a16:creationId xmlns:a16="http://schemas.microsoft.com/office/drawing/2014/main" id="{B65ED596-FC94-4B02-95FA-D554CB1D114E}"/>
              </a:ext>
            </a:extLst>
          </p:cNvPr>
          <p:cNvSpPr>
            <a:spLocks noGrp="1"/>
          </p:cNvSpPr>
          <p:nvPr>
            <p:ph type="body" sz="quarter" idx="13"/>
          </p:nvPr>
        </p:nvSpPr>
        <p:spPr/>
        <p:txBody>
          <a:bodyPr/>
          <a:lstStyle/>
          <a:p>
            <a:r>
              <a:rPr lang="en-US" sz="1800">
                <a:solidFill>
                  <a:srgbClr val="103D7D"/>
                </a:solidFill>
              </a:rPr>
              <a:t>	</a:t>
            </a:r>
          </a:p>
        </p:txBody>
      </p:sp>
      <p:sp>
        <p:nvSpPr>
          <p:cNvPr id="17" name="Espace réservé du texte 16">
            <a:extLst>
              <a:ext uri="{FF2B5EF4-FFF2-40B4-BE49-F238E27FC236}">
                <a16:creationId xmlns:a16="http://schemas.microsoft.com/office/drawing/2014/main" id="{08D567FD-ABEF-4093-94E5-6AB99A8C56A1}"/>
              </a:ext>
            </a:extLst>
          </p:cNvPr>
          <p:cNvSpPr>
            <a:spLocks noGrp="1"/>
          </p:cNvSpPr>
          <p:nvPr>
            <p:ph type="body" sz="quarter" idx="14"/>
          </p:nvPr>
        </p:nvSpPr>
        <p:spPr>
          <a:xfrm>
            <a:off x="250825" y="3851736"/>
            <a:ext cx="8316912" cy="306684"/>
          </a:xfrm>
        </p:spPr>
        <p:txBody>
          <a:bodyPr/>
          <a:lstStyle/>
          <a:p>
            <a:pPr indent="0">
              <a:spcBef>
                <a:spcPts val="600"/>
              </a:spcBef>
            </a:pPr>
            <a:r>
              <a:rPr lang="en-US" sz="1800" dirty="0">
                <a:solidFill>
                  <a:srgbClr val="103D7D"/>
                </a:solidFill>
              </a:rPr>
              <a:t>Laurie Burnham, SNL, USA &amp; Tadanori Tanahashi, AIST, Japan</a:t>
            </a:r>
            <a:r>
              <a:rPr lang="de-DE" dirty="0">
                <a:solidFill>
                  <a:srgbClr val="103D7D"/>
                </a:solidFill>
              </a:rPr>
              <a:t>;</a:t>
            </a:r>
          </a:p>
          <a:p>
            <a:pPr indent="0">
              <a:spcBef>
                <a:spcPts val="600"/>
              </a:spcBef>
            </a:pPr>
            <a:r>
              <a:rPr lang="en-US" dirty="0">
                <a:solidFill>
                  <a:srgbClr val="103D7D"/>
                </a:solidFill>
              </a:rPr>
              <a:t>U</a:t>
            </a:r>
            <a:r>
              <a:rPr lang="en-US" sz="1800" dirty="0">
                <a:solidFill>
                  <a:srgbClr val="103D7D"/>
                </a:solidFill>
              </a:rPr>
              <a:t>lrike Jahn, Fraunhofer CSP, Germany</a:t>
            </a:r>
            <a:r>
              <a:rPr lang="en-US" dirty="0">
                <a:solidFill>
                  <a:srgbClr val="103D7D"/>
                </a:solidFill>
              </a:rPr>
              <a:t>, </a:t>
            </a:r>
            <a:r>
              <a:rPr lang="en-US" kern="0" dirty="0">
                <a:latin typeface="Arial"/>
                <a:cs typeface="Arial"/>
              </a:rPr>
              <a:t>December 2025</a:t>
            </a:r>
            <a:endParaRPr lang="en-US" sz="1800" dirty="0"/>
          </a:p>
        </p:txBody>
      </p:sp>
      <p:sp>
        <p:nvSpPr>
          <p:cNvPr id="4" name="Rectangle 37">
            <a:extLst>
              <a:ext uri="{FF2B5EF4-FFF2-40B4-BE49-F238E27FC236}">
                <a16:creationId xmlns:a16="http://schemas.microsoft.com/office/drawing/2014/main" id="{A27EE823-52D6-CC07-75A2-4BBF93C72FB9}"/>
              </a:ext>
            </a:extLst>
          </p:cNvPr>
          <p:cNvSpPr>
            <a:spLocks noChangeArrowheads="1"/>
          </p:cNvSpPr>
          <p:nvPr/>
        </p:nvSpPr>
        <p:spPr bwMode="auto">
          <a:xfrm>
            <a:off x="3492768" y="4626205"/>
            <a:ext cx="5478780" cy="406342"/>
          </a:xfrm>
          <a:prstGeom prst="rect">
            <a:avLst/>
          </a:prstGeom>
          <a:solidFill>
            <a:srgbClr val="0044FF"/>
          </a:solidFill>
          <a:ln>
            <a:noFill/>
          </a:ln>
        </p:spPr>
        <p:txBody>
          <a:bodyPr rot="0" vert="horz" wrap="square" lIns="91440" tIns="45720" rIns="91440" bIns="45720" anchor="t" anchorCtr="0" upright="1">
            <a:noAutofit/>
          </a:bodyPr>
          <a:lstStyle/>
          <a:p>
            <a:pPr marL="53975" indent="504190" algn="r">
              <a:lnSpc>
                <a:spcPts val="1300"/>
              </a:lnSpc>
              <a:spcBef>
                <a:spcPts val="500"/>
              </a:spcBef>
            </a:pPr>
            <a:r>
              <a:rPr lang="en-US" sz="1100" b="0">
                <a:solidFill>
                  <a:srgbClr val="EE8027"/>
                </a:solidFill>
                <a:effectLst/>
                <a:latin typeface="Arial" panose="020B0604020202020204" pitchFamily="34" charset="0"/>
                <a:ea typeface="Times New Roman" panose="02020603050405020304" pitchFamily="18" charset="0"/>
                <a:cs typeface="Arial" panose="020B0604020202020204" pitchFamily="34" charset="0"/>
              </a:rPr>
              <a:t>Task 13  </a:t>
            </a:r>
            <a:r>
              <a:rPr lang="en-US" sz="1100" b="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Reliability and Performance of PV Systems</a:t>
            </a:r>
            <a:endParaRPr lang="de-DE" sz="1100" b="1">
              <a:solidFill>
                <a:srgbClr val="EE8027"/>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図 7">
            <a:extLst>
              <a:ext uri="{FF2B5EF4-FFF2-40B4-BE49-F238E27FC236}">
                <a16:creationId xmlns:a16="http://schemas.microsoft.com/office/drawing/2014/main" id="{DB243DDB-79B4-17BF-D845-A01ACE6124F3}"/>
              </a:ext>
            </a:extLst>
          </p:cNvPr>
          <p:cNvPicPr>
            <a:picLocks noChangeAspect="1"/>
          </p:cNvPicPr>
          <p:nvPr/>
        </p:nvPicPr>
        <p:blipFill>
          <a:blip r:embed="rId2"/>
          <a:stretch>
            <a:fillRect/>
          </a:stretch>
        </p:blipFill>
        <p:spPr>
          <a:xfrm>
            <a:off x="4665600" y="0"/>
            <a:ext cx="4478400" cy="2975459"/>
          </a:xfrm>
          <a:prstGeom prst="rect">
            <a:avLst/>
          </a:prstGeom>
        </p:spPr>
      </p:pic>
    </p:spTree>
    <p:extLst>
      <p:ext uri="{BB962C8B-B14F-4D97-AF65-F5344CB8AC3E}">
        <p14:creationId xmlns:p14="http://schemas.microsoft.com/office/powerpoint/2010/main" val="81757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DF1754D-606F-3C35-468A-1D44403DF1CA}"/>
              </a:ext>
            </a:extLst>
          </p:cNvPr>
          <p:cNvSpPr>
            <a:spLocks noGrp="1"/>
          </p:cNvSpPr>
          <p:nvPr>
            <p:ph type="body" sz="quarter" idx="12"/>
          </p:nvPr>
        </p:nvSpPr>
        <p:spPr>
          <a:xfrm>
            <a:off x="265116" y="223360"/>
            <a:ext cx="8230772" cy="508439"/>
          </a:xfrm>
        </p:spPr>
        <p:txBody>
          <a:bodyPr lIns="0" tIns="45720" rIns="91440" bIns="45720" anchor="t">
            <a:noAutofit/>
          </a:bodyPr>
          <a:lstStyle/>
          <a:p>
            <a:r>
              <a:rPr lang="en-US" sz="1800"/>
              <a:t>Operational and Economic Impacts of Extreme Weather on PV Plants</a:t>
            </a:r>
          </a:p>
        </p:txBody>
      </p:sp>
      <p:sp>
        <p:nvSpPr>
          <p:cNvPr id="3" name="Segnaposto testo 2">
            <a:extLst>
              <a:ext uri="{FF2B5EF4-FFF2-40B4-BE49-F238E27FC236}">
                <a16:creationId xmlns:a16="http://schemas.microsoft.com/office/drawing/2014/main" id="{7B5FCA52-B662-6E18-2EE2-7418FAD3D4E4}"/>
              </a:ext>
            </a:extLst>
          </p:cNvPr>
          <p:cNvSpPr>
            <a:spLocks noGrp="1"/>
          </p:cNvSpPr>
          <p:nvPr>
            <p:ph type="body" sz="quarter" idx="13"/>
          </p:nvPr>
        </p:nvSpPr>
        <p:spPr>
          <a:xfrm>
            <a:off x="265116" y="1097971"/>
            <a:ext cx="6517529" cy="3227229"/>
          </a:xfrm>
        </p:spPr>
        <p:txBody>
          <a:bodyPr lIns="0" tIns="45720" rIns="91440" bIns="45720" anchor="t"/>
          <a:lstStyle/>
          <a:p>
            <a:pPr marL="269875" indent="-133985">
              <a:spcBef>
                <a:spcPts val="0"/>
              </a:spcBef>
            </a:pPr>
            <a:r>
              <a:rPr lang="en-US" altLang="de-DE" sz="1600">
                <a:solidFill>
                  <a:srgbClr val="184481"/>
                </a:solidFill>
              </a:rPr>
              <a:t>Extreme weather is defined </a:t>
            </a:r>
            <a:r>
              <a:rPr lang="en-US" altLang="de-DE" sz="1600"/>
              <a:t>by</a:t>
            </a:r>
            <a:r>
              <a:rPr lang="en-US" altLang="de-DE" sz="1600">
                <a:solidFill>
                  <a:srgbClr val="184481"/>
                </a:solidFill>
              </a:rPr>
              <a:t> economic impact, recurrence probability, intensity compared to historical data, and deviation from the mean.</a:t>
            </a:r>
          </a:p>
          <a:p>
            <a:pPr marL="269875" indent="-133985">
              <a:spcBef>
                <a:spcPts val="0"/>
              </a:spcBef>
            </a:pPr>
            <a:r>
              <a:rPr lang="en-US" sz="1600"/>
              <a:t>Key performance indicators (KPIs) include resource availability, energy losses, mitigation and O&amp;M costs, and indirect economic impacts related to litigation and insurance premiums.</a:t>
            </a:r>
          </a:p>
          <a:p>
            <a:pPr marL="269875" indent="-133985">
              <a:spcBef>
                <a:spcPts val="0"/>
              </a:spcBef>
            </a:pPr>
            <a:r>
              <a:rPr lang="en-US" sz="1600"/>
              <a:t>Damages from extreme weather events include physical destruction, component exposure and accelerated module degradation; associated economic losses range from restoration costs to lost generation to higher insurance rates.</a:t>
            </a:r>
          </a:p>
          <a:p>
            <a:pPr marL="269875" indent="-133985">
              <a:spcBef>
                <a:spcPts val="0"/>
              </a:spcBef>
            </a:pPr>
            <a:r>
              <a:rPr lang="en-US" sz="1600"/>
              <a:t>Despite numerous case studies, comprehensive assessments of cumulative impacts and mitigation strategies are lacking; this report is a first step toward bringing a global perspective to the topic.</a:t>
            </a:r>
            <a:endParaRPr lang="en-US"/>
          </a:p>
        </p:txBody>
      </p:sp>
      <p:sp>
        <p:nvSpPr>
          <p:cNvPr id="7" name="Textfeld 3">
            <a:extLst>
              <a:ext uri="{FF2B5EF4-FFF2-40B4-BE49-F238E27FC236}">
                <a16:creationId xmlns:a16="http://schemas.microsoft.com/office/drawing/2014/main" id="{B200F1F4-F9B3-6609-11FB-D63DACE360F1}"/>
              </a:ext>
            </a:extLst>
          </p:cNvPr>
          <p:cNvSpPr txBox="1"/>
          <p:nvPr/>
        </p:nvSpPr>
        <p:spPr>
          <a:xfrm>
            <a:off x="445956" y="4677546"/>
            <a:ext cx="4700028"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3C7D"/>
                </a:solidFill>
                <a:effectLst/>
                <a:uLnTx/>
                <a:uFillTx/>
                <a:latin typeface="Arial"/>
                <a:cs typeface="Arial"/>
              </a:rPr>
              <a:t>Report IEA-PVPS T13-33:2025, </a:t>
            </a:r>
            <a:r>
              <a:rPr lang="en-US" sz="1600" kern="0" dirty="0">
                <a:solidFill>
                  <a:srgbClr val="003C7D"/>
                </a:solidFill>
                <a:latin typeface="Arial"/>
                <a:cs typeface="Arial"/>
              </a:rPr>
              <a:t>December</a:t>
            </a:r>
            <a:r>
              <a:rPr kumimoji="0" lang="en-US" sz="1600" b="0" i="0" u="none" strike="noStrike" kern="0" cap="none" spc="0" normalizeH="0" baseline="0" noProof="0" dirty="0">
                <a:ln>
                  <a:noFill/>
                </a:ln>
                <a:solidFill>
                  <a:srgbClr val="003C7D"/>
                </a:solidFill>
                <a:effectLst/>
                <a:uLnTx/>
                <a:uFillTx/>
                <a:latin typeface="Arial"/>
                <a:cs typeface="Arial"/>
              </a:rPr>
              <a:t> 2025</a:t>
            </a:r>
          </a:p>
        </p:txBody>
      </p:sp>
      <p:sp>
        <p:nvSpPr>
          <p:cNvPr id="9" name="CasellaDiTesto 8">
            <a:extLst>
              <a:ext uri="{FF2B5EF4-FFF2-40B4-BE49-F238E27FC236}">
                <a16:creationId xmlns:a16="http://schemas.microsoft.com/office/drawing/2014/main" id="{9E2A3796-0CF1-F950-0EE1-3433DDC5691B}"/>
              </a:ext>
            </a:extLst>
          </p:cNvPr>
          <p:cNvSpPr txBox="1"/>
          <p:nvPr/>
        </p:nvSpPr>
        <p:spPr>
          <a:xfrm>
            <a:off x="266400" y="725334"/>
            <a:ext cx="5124552" cy="369332"/>
          </a:xfrm>
          <a:prstGeom prst="rect">
            <a:avLst/>
          </a:prstGeom>
          <a:noFill/>
        </p:spPr>
        <p:txBody>
          <a:bodyPr wrap="square" lIns="0" tIns="45720" rIns="91440" bIns="45720" anchor="t">
            <a:spAutoFit/>
          </a:bodyPr>
          <a:lstStyle/>
          <a:p>
            <a:pPr>
              <a:buNone/>
            </a:pPr>
            <a:r>
              <a:rPr lang="en-US" sz="1800" b="1">
                <a:solidFill>
                  <a:schemeClr val="tx2"/>
                </a:solidFill>
                <a:latin typeface="+mj-ea"/>
                <a:ea typeface="+mj-ea"/>
              </a:rPr>
              <a:t>Background</a:t>
            </a:r>
          </a:p>
        </p:txBody>
      </p:sp>
      <p:pic>
        <p:nvPicPr>
          <p:cNvPr id="6" name="図 5">
            <a:extLst>
              <a:ext uri="{FF2B5EF4-FFF2-40B4-BE49-F238E27FC236}">
                <a16:creationId xmlns:a16="http://schemas.microsoft.com/office/drawing/2014/main" id="{85BC2BA2-D624-B7D3-0669-16C29C339885}"/>
              </a:ext>
            </a:extLst>
          </p:cNvPr>
          <p:cNvPicPr>
            <a:picLocks noChangeAspect="1"/>
          </p:cNvPicPr>
          <p:nvPr/>
        </p:nvPicPr>
        <p:blipFill>
          <a:blip r:embed="rId2"/>
          <a:stretch>
            <a:fillRect/>
          </a:stretch>
        </p:blipFill>
        <p:spPr>
          <a:xfrm>
            <a:off x="6699832" y="1189965"/>
            <a:ext cx="2317280" cy="3242135"/>
          </a:xfrm>
          <a:prstGeom prst="rect">
            <a:avLst/>
          </a:prstGeom>
        </p:spPr>
      </p:pic>
    </p:spTree>
    <p:extLst>
      <p:ext uri="{BB962C8B-B14F-4D97-AF65-F5344CB8AC3E}">
        <p14:creationId xmlns:p14="http://schemas.microsoft.com/office/powerpoint/2010/main" val="302393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8002-24CB-2011-651A-A4A78DD3B8EE}"/>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5373A973-5559-72D7-0B16-F313CEE76043}"/>
              </a:ext>
            </a:extLst>
          </p:cNvPr>
          <p:cNvSpPr>
            <a:spLocks noGrp="1"/>
          </p:cNvSpPr>
          <p:nvPr>
            <p:ph type="body" sz="quarter" idx="13"/>
          </p:nvPr>
        </p:nvSpPr>
        <p:spPr>
          <a:xfrm>
            <a:off x="265116" y="1097971"/>
            <a:ext cx="8454084" cy="1227629"/>
          </a:xfrm>
        </p:spPr>
        <p:txBody>
          <a:bodyPr lIns="0" tIns="45720" rIns="91440" bIns="45720" anchor="t"/>
          <a:lstStyle/>
          <a:p>
            <a:pPr marL="269875" indent="-133985"/>
            <a:r>
              <a:rPr lang="en-US" altLang="de-DE" sz="1600">
                <a:solidFill>
                  <a:srgbClr val="184481"/>
                </a:solidFill>
              </a:rPr>
              <a:t>This report reviews </a:t>
            </a:r>
            <a:r>
              <a:rPr lang="en-US" altLang="de-DE" sz="1600" b="1" i="1">
                <a:solidFill>
                  <a:srgbClr val="184481"/>
                </a:solidFill>
              </a:rPr>
              <a:t>seven categories of extreme weather</a:t>
            </a:r>
            <a:r>
              <a:rPr lang="en-US" altLang="de-DE" sz="1600">
                <a:solidFill>
                  <a:srgbClr val="184481"/>
                </a:solidFill>
              </a:rPr>
              <a:t>: tropical cyclones, convective storms, snowstorms, dust storms, heat waves, floods, and wildfires.</a:t>
            </a:r>
          </a:p>
          <a:p>
            <a:pPr marL="269875" indent="-133985"/>
            <a:r>
              <a:rPr lang="en-US" altLang="de-DE" sz="1600">
                <a:solidFill>
                  <a:srgbClr val="184481"/>
                </a:solidFill>
              </a:rPr>
              <a:t>The objective is to disseminate information needed to support </a:t>
            </a:r>
            <a:r>
              <a:rPr lang="en-US" altLang="de-DE" sz="1600" b="1" i="1">
                <a:solidFill>
                  <a:srgbClr val="184481"/>
                </a:solidFill>
              </a:rPr>
              <a:t>more resilient PV systems </a:t>
            </a:r>
            <a:r>
              <a:rPr lang="en-US" altLang="de-DE" sz="1600">
                <a:solidFill>
                  <a:srgbClr val="184481"/>
                </a:solidFill>
              </a:rPr>
              <a:t>that are</a:t>
            </a:r>
            <a:r>
              <a:rPr lang="en-US" altLang="de-DE" sz="1600" b="1" i="1">
                <a:solidFill>
                  <a:srgbClr val="184481"/>
                </a:solidFill>
              </a:rPr>
              <a:t> </a:t>
            </a:r>
            <a:r>
              <a:rPr lang="en-US" altLang="de-DE" sz="1600">
                <a:solidFill>
                  <a:srgbClr val="184481"/>
                </a:solidFill>
              </a:rPr>
              <a:t>designed to withstand extreme weather threats.</a:t>
            </a:r>
          </a:p>
        </p:txBody>
      </p:sp>
      <p:sp>
        <p:nvSpPr>
          <p:cNvPr id="7" name="Textfeld 3">
            <a:extLst>
              <a:ext uri="{FF2B5EF4-FFF2-40B4-BE49-F238E27FC236}">
                <a16:creationId xmlns:a16="http://schemas.microsoft.com/office/drawing/2014/main" id="{D9B1D4F7-966A-C1FE-2299-821713839A10}"/>
              </a:ext>
            </a:extLst>
          </p:cNvPr>
          <p:cNvSpPr txBox="1"/>
          <p:nvPr/>
        </p:nvSpPr>
        <p:spPr>
          <a:xfrm>
            <a:off x="445955" y="4682836"/>
            <a:ext cx="4784135" cy="338554"/>
          </a:xfrm>
          <a:prstGeom prst="rect">
            <a:avLst/>
          </a:prstGeom>
          <a:noFill/>
        </p:spPr>
        <p:txBody>
          <a:bodyPr wrap="square" rtlCol="0">
            <a:spAutoFit/>
          </a:bodyPr>
          <a:lstStyle/>
          <a:p>
            <a:pPr lvl="0">
              <a:defRPr/>
            </a:pPr>
            <a:r>
              <a:rPr kumimoji="0" lang="en-US" sz="1600" b="0" i="0" u="none" strike="noStrike" kern="0" cap="none" spc="0" normalizeH="0" baseline="0" noProof="0" dirty="0">
                <a:ln>
                  <a:noFill/>
                </a:ln>
                <a:solidFill>
                  <a:srgbClr val="003C7D"/>
                </a:solidFill>
                <a:effectLst/>
                <a:uLnTx/>
                <a:uFillTx/>
                <a:latin typeface="Arial"/>
                <a:cs typeface="Arial"/>
              </a:rPr>
              <a:t>Report IEA-PVPS T13-33:2025, </a:t>
            </a:r>
            <a:r>
              <a:rPr lang="en-US" sz="1600" kern="0" dirty="0">
                <a:solidFill>
                  <a:srgbClr val="003C7D"/>
                </a:solidFill>
                <a:latin typeface="Arial"/>
              </a:rPr>
              <a:t>December 2025</a:t>
            </a:r>
            <a:endParaRPr kumimoji="0" lang="en-US" sz="1600" b="0" i="0" u="none" strike="noStrike" kern="0" cap="none" spc="0" normalizeH="0" baseline="0" noProof="0" dirty="0">
              <a:ln>
                <a:noFill/>
              </a:ln>
              <a:solidFill>
                <a:srgbClr val="003C7D"/>
              </a:solidFill>
              <a:effectLst/>
              <a:uLnTx/>
              <a:uFillTx/>
              <a:latin typeface="Arial"/>
              <a:cs typeface="Arial"/>
            </a:endParaRPr>
          </a:p>
        </p:txBody>
      </p:sp>
      <p:sp>
        <p:nvSpPr>
          <p:cNvPr id="9" name="CasellaDiTesto 8">
            <a:extLst>
              <a:ext uri="{FF2B5EF4-FFF2-40B4-BE49-F238E27FC236}">
                <a16:creationId xmlns:a16="http://schemas.microsoft.com/office/drawing/2014/main" id="{6676847C-6D2B-6466-4AFF-1399B9488C20}"/>
              </a:ext>
            </a:extLst>
          </p:cNvPr>
          <p:cNvSpPr txBox="1"/>
          <p:nvPr/>
        </p:nvSpPr>
        <p:spPr>
          <a:xfrm>
            <a:off x="266400" y="799076"/>
            <a:ext cx="5124552" cy="369332"/>
          </a:xfrm>
          <a:prstGeom prst="rect">
            <a:avLst/>
          </a:prstGeom>
          <a:noFill/>
        </p:spPr>
        <p:txBody>
          <a:bodyPr wrap="square" lIns="0" tIns="45720" rIns="91440" bIns="45720" anchor="t">
            <a:spAutoFit/>
          </a:bodyPr>
          <a:lstStyle/>
          <a:p>
            <a:pPr>
              <a:buNone/>
            </a:pPr>
            <a:r>
              <a:rPr lang="en-US" b="1">
                <a:solidFill>
                  <a:schemeClr val="tx2"/>
                </a:solidFill>
                <a:latin typeface="+mj-ea"/>
                <a:ea typeface="+mj-ea"/>
              </a:rPr>
              <a:t>Overview:</a:t>
            </a:r>
            <a:endParaRPr lang="en-US" sz="1800" b="1">
              <a:solidFill>
                <a:schemeClr val="tx2"/>
              </a:solidFill>
              <a:latin typeface="+mj-ea"/>
              <a:ea typeface="+mj-ea"/>
            </a:endParaRPr>
          </a:p>
        </p:txBody>
      </p:sp>
      <p:pic>
        <p:nvPicPr>
          <p:cNvPr id="8" name="図 7">
            <a:extLst>
              <a:ext uri="{FF2B5EF4-FFF2-40B4-BE49-F238E27FC236}">
                <a16:creationId xmlns:a16="http://schemas.microsoft.com/office/drawing/2014/main" id="{4DA692B1-DB9A-C1FF-CDA7-DDA324491DBC}"/>
              </a:ext>
            </a:extLst>
          </p:cNvPr>
          <p:cNvPicPr>
            <a:picLocks noChangeAspect="1"/>
          </p:cNvPicPr>
          <p:nvPr/>
        </p:nvPicPr>
        <p:blipFill>
          <a:blip r:embed="rId2"/>
          <a:stretch>
            <a:fillRect/>
          </a:stretch>
        </p:blipFill>
        <p:spPr>
          <a:xfrm>
            <a:off x="5932801" y="2450164"/>
            <a:ext cx="2858674" cy="2058245"/>
          </a:xfrm>
          <a:prstGeom prst="rect">
            <a:avLst/>
          </a:prstGeom>
        </p:spPr>
      </p:pic>
      <p:sp>
        <p:nvSpPr>
          <p:cNvPr id="10" name="Segnaposto testo 2">
            <a:extLst>
              <a:ext uri="{FF2B5EF4-FFF2-40B4-BE49-F238E27FC236}">
                <a16:creationId xmlns:a16="http://schemas.microsoft.com/office/drawing/2014/main" id="{A53873A6-EA65-53AC-08BB-D45BD789B069}"/>
              </a:ext>
            </a:extLst>
          </p:cNvPr>
          <p:cNvSpPr txBox="1">
            <a:spLocks/>
          </p:cNvSpPr>
          <p:nvPr/>
        </p:nvSpPr>
        <p:spPr bwMode="auto">
          <a:xfrm>
            <a:off x="265116" y="2322095"/>
            <a:ext cx="5840040" cy="1969105"/>
          </a:xfrm>
          <a:prstGeom prst="rect">
            <a:avLst/>
          </a:prstGeom>
        </p:spPr>
        <p:txBody>
          <a:bodyPr lIns="0" tIns="45720" rIns="91440" bIns="45720" anchor="t"/>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marL="269875" indent="-133985"/>
            <a:r>
              <a:rPr lang="en-US" altLang="de-DE" sz="1600" kern="0">
                <a:solidFill>
                  <a:srgbClr val="184481"/>
                </a:solidFill>
              </a:rPr>
              <a:t>Both </a:t>
            </a:r>
            <a:r>
              <a:rPr lang="en-US" altLang="de-DE" sz="1600" b="1" i="1" kern="0">
                <a:solidFill>
                  <a:srgbClr val="184481"/>
                </a:solidFill>
              </a:rPr>
              <a:t>acute</a:t>
            </a:r>
            <a:r>
              <a:rPr lang="en-US" altLang="de-DE" sz="1600" kern="0">
                <a:solidFill>
                  <a:srgbClr val="184481"/>
                </a:solidFill>
              </a:rPr>
              <a:t> (lost energy generation and physical damage) and </a:t>
            </a:r>
            <a:r>
              <a:rPr lang="en-US" altLang="de-DE" sz="1600" b="1" i="1" kern="0">
                <a:solidFill>
                  <a:srgbClr val="184481"/>
                </a:solidFill>
              </a:rPr>
              <a:t>chronic</a:t>
            </a:r>
            <a:r>
              <a:rPr lang="en-US" altLang="de-DE" sz="1600" kern="0">
                <a:solidFill>
                  <a:srgbClr val="184481"/>
                </a:solidFill>
              </a:rPr>
              <a:t> (accelerated degradation of components and systems) </a:t>
            </a:r>
            <a:r>
              <a:rPr lang="en-US" altLang="de-DE" sz="1600" b="1" i="1" kern="0">
                <a:solidFill>
                  <a:srgbClr val="184481"/>
                </a:solidFill>
              </a:rPr>
              <a:t>impacts</a:t>
            </a:r>
            <a:r>
              <a:rPr lang="en-US" altLang="de-DE" sz="1600" kern="0">
                <a:solidFill>
                  <a:srgbClr val="184481"/>
                </a:solidFill>
              </a:rPr>
              <a:t> are examined for each storm category.</a:t>
            </a:r>
          </a:p>
          <a:p>
            <a:pPr marL="269875" indent="-133985"/>
            <a:r>
              <a:rPr lang="en-US" altLang="ja-JP" sz="1600" b="1" i="1" kern="0">
                <a:solidFill>
                  <a:srgbClr val="184481"/>
                </a:solidFill>
              </a:rPr>
              <a:t>M</a:t>
            </a:r>
            <a:r>
              <a:rPr lang="en-US" altLang="de-DE" sz="1600" b="1" i="1" kern="0">
                <a:solidFill>
                  <a:srgbClr val="184481"/>
                </a:solidFill>
              </a:rPr>
              <a:t>itigation strategies are detailed</a:t>
            </a:r>
            <a:r>
              <a:rPr lang="en-US" altLang="de-DE" sz="1600" kern="0">
                <a:solidFill>
                  <a:srgbClr val="184481"/>
                </a:solidFill>
              </a:rPr>
              <a:t>—including both predictive and corrective maintenance strategies—and  reflect common resilience principles that apply across different types of extreme weather.</a:t>
            </a:r>
            <a:endParaRPr lang="it-IT" sz="1600" kern="0"/>
          </a:p>
        </p:txBody>
      </p:sp>
      <p:sp>
        <p:nvSpPr>
          <p:cNvPr id="6" name="Segnaposto testo 1">
            <a:extLst>
              <a:ext uri="{FF2B5EF4-FFF2-40B4-BE49-F238E27FC236}">
                <a16:creationId xmlns:a16="http://schemas.microsoft.com/office/drawing/2014/main" id="{F2BC49A1-23FB-A1FF-C7E5-DBE028671094}"/>
              </a:ext>
            </a:extLst>
          </p:cNvPr>
          <p:cNvSpPr>
            <a:spLocks noGrp="1"/>
          </p:cNvSpPr>
          <p:nvPr>
            <p:ph type="body" sz="quarter" idx="12"/>
          </p:nvPr>
        </p:nvSpPr>
        <p:spPr>
          <a:xfrm>
            <a:off x="265116" y="223360"/>
            <a:ext cx="8230772" cy="508439"/>
          </a:xfrm>
        </p:spPr>
        <p:txBody>
          <a:bodyPr lIns="0" tIns="45720" rIns="91440" bIns="45720" anchor="t">
            <a:noAutofit/>
          </a:bodyPr>
          <a:lstStyle/>
          <a:p>
            <a:r>
              <a:rPr lang="en-US" sz="1800"/>
              <a:t>Operational and Economic Impacts of Extreme Weather on PV Plants</a:t>
            </a:r>
          </a:p>
        </p:txBody>
      </p:sp>
    </p:spTree>
    <p:extLst>
      <p:ext uri="{BB962C8B-B14F-4D97-AF65-F5344CB8AC3E}">
        <p14:creationId xmlns:p14="http://schemas.microsoft.com/office/powerpoint/2010/main" val="211200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71FE-6338-0E58-9BCA-DAFF1046F68D}"/>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7BD27E6B-7E29-EE28-7435-5B0FB2090E08}"/>
              </a:ext>
            </a:extLst>
          </p:cNvPr>
          <p:cNvSpPr>
            <a:spLocks noGrp="1"/>
          </p:cNvSpPr>
          <p:nvPr>
            <p:ph type="body" sz="quarter" idx="13"/>
          </p:nvPr>
        </p:nvSpPr>
        <p:spPr>
          <a:xfrm>
            <a:off x="265116" y="1018336"/>
            <a:ext cx="8454084" cy="867629"/>
          </a:xfrm>
        </p:spPr>
        <p:txBody>
          <a:bodyPr lIns="0" tIns="45720" rIns="91440" bIns="45720" anchor="t"/>
          <a:lstStyle/>
          <a:p>
            <a:pPr marL="269875" indent="-133985" algn="just"/>
            <a:r>
              <a:rPr lang="en-US" altLang="de-DE" sz="1600" dirty="0">
                <a:solidFill>
                  <a:srgbClr val="184481"/>
                </a:solidFill>
              </a:rPr>
              <a:t>Extreme weather events exhibit distinctive</a:t>
            </a:r>
            <a:r>
              <a:rPr lang="en-US" sz="1600" dirty="0"/>
              <a:t> characteristics (summarized in Table 5)</a:t>
            </a:r>
            <a:r>
              <a:rPr lang="en-US" altLang="de-DE" sz="1600" dirty="0">
                <a:solidFill>
                  <a:srgbClr val="184481"/>
                </a:solidFill>
              </a:rPr>
              <a:t> and fall into two categories: 1) those that are short-term in duration and occur sporadically, e.g., tropical cyclones, convective storms, and floods; and 2) those that are of longer duration and tend to be repetitive, e.g., snow, dust storms, heatwaves, and wildfires. Risk assessment for PV plants in the first category is critical; design optimization is the priority for PV plants in the second category.</a:t>
            </a:r>
          </a:p>
        </p:txBody>
      </p:sp>
      <p:sp>
        <p:nvSpPr>
          <p:cNvPr id="7" name="Textfeld 3">
            <a:extLst>
              <a:ext uri="{FF2B5EF4-FFF2-40B4-BE49-F238E27FC236}">
                <a16:creationId xmlns:a16="http://schemas.microsoft.com/office/drawing/2014/main" id="{FB80B7B4-C618-3189-E677-D47139CB9E2D}"/>
              </a:ext>
            </a:extLst>
          </p:cNvPr>
          <p:cNvSpPr txBox="1"/>
          <p:nvPr/>
        </p:nvSpPr>
        <p:spPr>
          <a:xfrm>
            <a:off x="445956" y="4688050"/>
            <a:ext cx="5082008"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3C7D"/>
                </a:solidFill>
                <a:effectLst/>
                <a:uLnTx/>
                <a:uFillTx/>
                <a:latin typeface="Arial"/>
                <a:cs typeface="Arial"/>
              </a:rPr>
              <a:t>Report IEA-PVPS T13-33:2025, </a:t>
            </a:r>
            <a:r>
              <a:rPr kumimoji="0" lang="en-US" sz="1600" b="0" i="0" u="none" strike="noStrike" kern="0" cap="none" spc="0" normalizeH="0" baseline="0" noProof="0" dirty="0" err="1">
                <a:ln>
                  <a:noFill/>
                </a:ln>
                <a:solidFill>
                  <a:srgbClr val="003C7D"/>
                </a:solidFill>
                <a:effectLst/>
                <a:uLnTx/>
                <a:uFillTx/>
                <a:latin typeface="Arial"/>
                <a:cs typeface="Arial"/>
              </a:rPr>
              <a:t>Dece</a:t>
            </a:r>
            <a:r>
              <a:rPr lang="en-US" sz="1600" kern="0" dirty="0" err="1">
                <a:solidFill>
                  <a:srgbClr val="003C7D"/>
                </a:solidFill>
                <a:latin typeface="Arial"/>
                <a:cs typeface="Arial"/>
              </a:rPr>
              <a:t>mber</a:t>
            </a:r>
            <a:r>
              <a:rPr kumimoji="0" lang="en-US" sz="1600" b="0" i="0" u="none" strike="noStrike" kern="0" cap="none" spc="0" normalizeH="0" baseline="0" noProof="0" dirty="0">
                <a:ln>
                  <a:noFill/>
                </a:ln>
                <a:solidFill>
                  <a:srgbClr val="003C7D"/>
                </a:solidFill>
                <a:effectLst/>
                <a:uLnTx/>
                <a:uFillTx/>
                <a:latin typeface="Arial"/>
                <a:cs typeface="Arial"/>
              </a:rPr>
              <a:t> 2025</a:t>
            </a:r>
          </a:p>
        </p:txBody>
      </p:sp>
      <p:sp>
        <p:nvSpPr>
          <p:cNvPr id="9" name="CasellaDiTesto 8">
            <a:extLst>
              <a:ext uri="{FF2B5EF4-FFF2-40B4-BE49-F238E27FC236}">
                <a16:creationId xmlns:a16="http://schemas.microsoft.com/office/drawing/2014/main" id="{3FE183E5-9B79-CE4A-B98A-BD51ADB56D24}"/>
              </a:ext>
            </a:extLst>
          </p:cNvPr>
          <p:cNvSpPr txBox="1"/>
          <p:nvPr/>
        </p:nvSpPr>
        <p:spPr>
          <a:xfrm>
            <a:off x="266400" y="650534"/>
            <a:ext cx="5124552" cy="369332"/>
          </a:xfrm>
          <a:prstGeom prst="rect">
            <a:avLst/>
          </a:prstGeom>
          <a:noFill/>
        </p:spPr>
        <p:txBody>
          <a:bodyPr wrap="square" lIns="0">
            <a:spAutoFit/>
          </a:bodyPr>
          <a:lstStyle/>
          <a:p>
            <a:pPr>
              <a:buNone/>
            </a:pPr>
            <a:r>
              <a:rPr lang="en-US" sz="1800" b="1">
                <a:solidFill>
                  <a:schemeClr val="tx2"/>
                </a:solidFill>
                <a:latin typeface="+mj-ea"/>
                <a:ea typeface="+mj-ea"/>
              </a:rPr>
              <a:t>Key Takeaways</a:t>
            </a:r>
            <a:r>
              <a:rPr lang="ja-JP" altLang="en-US" b="1">
                <a:solidFill>
                  <a:schemeClr val="tx2"/>
                </a:solidFill>
                <a:latin typeface="+mj-ea"/>
                <a:ea typeface="+mj-ea"/>
              </a:rPr>
              <a:t> </a:t>
            </a:r>
            <a:r>
              <a:rPr lang="en-US" altLang="ja-JP" b="1">
                <a:solidFill>
                  <a:schemeClr val="tx2"/>
                </a:solidFill>
                <a:latin typeface="+mj-ea"/>
                <a:ea typeface="+mj-ea"/>
              </a:rPr>
              <a:t>(1)</a:t>
            </a:r>
            <a:endParaRPr lang="en-US" sz="1800" b="1">
              <a:solidFill>
                <a:schemeClr val="tx2"/>
              </a:solidFill>
              <a:latin typeface="+mj-ea"/>
              <a:ea typeface="+mj-ea"/>
            </a:endParaRPr>
          </a:p>
        </p:txBody>
      </p:sp>
      <p:sp>
        <p:nvSpPr>
          <p:cNvPr id="10" name="Segnaposto testo 1">
            <a:extLst>
              <a:ext uri="{FF2B5EF4-FFF2-40B4-BE49-F238E27FC236}">
                <a16:creationId xmlns:a16="http://schemas.microsoft.com/office/drawing/2014/main" id="{23D595E0-525D-86F4-5E56-66E39C0A3377}"/>
              </a:ext>
            </a:extLst>
          </p:cNvPr>
          <p:cNvSpPr>
            <a:spLocks noGrp="1"/>
          </p:cNvSpPr>
          <p:nvPr>
            <p:ph type="body" sz="quarter" idx="12"/>
          </p:nvPr>
        </p:nvSpPr>
        <p:spPr>
          <a:xfrm>
            <a:off x="265116" y="223360"/>
            <a:ext cx="8230772" cy="508439"/>
          </a:xfrm>
        </p:spPr>
        <p:txBody>
          <a:bodyPr lIns="0" tIns="45720" rIns="91440" bIns="45720" anchor="t">
            <a:noAutofit/>
          </a:bodyPr>
          <a:lstStyle/>
          <a:p>
            <a:r>
              <a:rPr lang="en-US" sz="1800"/>
              <a:t>Operational and Economic Impacts of Extreme Weather on PV Plants</a:t>
            </a:r>
          </a:p>
        </p:txBody>
      </p:sp>
      <p:graphicFrame>
        <p:nvGraphicFramePr>
          <p:cNvPr id="11" name="Table 10">
            <a:extLst>
              <a:ext uri="{FF2B5EF4-FFF2-40B4-BE49-F238E27FC236}">
                <a16:creationId xmlns:a16="http://schemas.microsoft.com/office/drawing/2014/main" id="{311362E0-5107-CF52-4068-805422E82312}"/>
              </a:ext>
            </a:extLst>
          </p:cNvPr>
          <p:cNvGraphicFramePr>
            <a:graphicFrameLocks noGrp="1"/>
          </p:cNvGraphicFramePr>
          <p:nvPr>
            <p:extLst>
              <p:ext uri="{D42A27DB-BD31-4B8C-83A1-F6EECF244321}">
                <p14:modId xmlns:p14="http://schemas.microsoft.com/office/powerpoint/2010/main" val="1420229268"/>
              </p:ext>
            </p:extLst>
          </p:nvPr>
        </p:nvGraphicFramePr>
        <p:xfrm>
          <a:off x="983557" y="2614126"/>
          <a:ext cx="7176885" cy="2243201"/>
        </p:xfrm>
        <a:graphic>
          <a:graphicData uri="http://schemas.openxmlformats.org/drawingml/2006/table">
            <a:tbl>
              <a:tblPr firstRow="1" firstCol="1" bandRow="1"/>
              <a:tblGrid>
                <a:gridCol w="1304042">
                  <a:extLst>
                    <a:ext uri="{9D8B030D-6E8A-4147-A177-3AD203B41FA5}">
                      <a16:colId xmlns:a16="http://schemas.microsoft.com/office/drawing/2014/main" val="2512197110"/>
                    </a:ext>
                  </a:extLst>
                </a:gridCol>
                <a:gridCol w="268731">
                  <a:extLst>
                    <a:ext uri="{9D8B030D-6E8A-4147-A177-3AD203B41FA5}">
                      <a16:colId xmlns:a16="http://schemas.microsoft.com/office/drawing/2014/main" val="2982131480"/>
                    </a:ext>
                  </a:extLst>
                </a:gridCol>
                <a:gridCol w="2429544">
                  <a:extLst>
                    <a:ext uri="{9D8B030D-6E8A-4147-A177-3AD203B41FA5}">
                      <a16:colId xmlns:a16="http://schemas.microsoft.com/office/drawing/2014/main" val="638265885"/>
                    </a:ext>
                  </a:extLst>
                </a:gridCol>
                <a:gridCol w="304328">
                  <a:extLst>
                    <a:ext uri="{9D8B030D-6E8A-4147-A177-3AD203B41FA5}">
                      <a16:colId xmlns:a16="http://schemas.microsoft.com/office/drawing/2014/main" val="723514492"/>
                    </a:ext>
                  </a:extLst>
                </a:gridCol>
                <a:gridCol w="304328">
                  <a:extLst>
                    <a:ext uri="{9D8B030D-6E8A-4147-A177-3AD203B41FA5}">
                      <a16:colId xmlns:a16="http://schemas.microsoft.com/office/drawing/2014/main" val="1961428544"/>
                    </a:ext>
                  </a:extLst>
                </a:gridCol>
                <a:gridCol w="166191">
                  <a:extLst>
                    <a:ext uri="{9D8B030D-6E8A-4147-A177-3AD203B41FA5}">
                      <a16:colId xmlns:a16="http://schemas.microsoft.com/office/drawing/2014/main" val="1705892157"/>
                    </a:ext>
                  </a:extLst>
                </a:gridCol>
                <a:gridCol w="162560">
                  <a:extLst>
                    <a:ext uri="{9D8B030D-6E8A-4147-A177-3AD203B41FA5}">
                      <a16:colId xmlns:a16="http://schemas.microsoft.com/office/drawing/2014/main" val="3835559142"/>
                    </a:ext>
                  </a:extLst>
                </a:gridCol>
                <a:gridCol w="2237161">
                  <a:extLst>
                    <a:ext uri="{9D8B030D-6E8A-4147-A177-3AD203B41FA5}">
                      <a16:colId xmlns:a16="http://schemas.microsoft.com/office/drawing/2014/main" val="2522732187"/>
                    </a:ext>
                  </a:extLst>
                </a:gridCol>
              </a:tblGrid>
              <a:tr h="141055">
                <a:tc gridSpan="8">
                  <a:txBody>
                    <a:bodyPr/>
                    <a:lstStyle/>
                    <a:p>
                      <a:pPr algn="just">
                        <a:lnSpc>
                          <a:spcPts val="1200"/>
                        </a:lnSpc>
                        <a:spcAft>
                          <a:spcPts val="600"/>
                        </a:spcAft>
                        <a:buNone/>
                      </a:pPr>
                      <a:r>
                        <a:rPr lang="en-US" sz="1100" b="1" dirty="0">
                          <a:solidFill>
                            <a:srgbClr val="616161"/>
                          </a:solidFill>
                          <a:effectLst/>
                          <a:latin typeface="Arial"/>
                          <a:ea typeface="ＭＳ 明朝"/>
                        </a:rPr>
                        <a:t>Table 5: General Aspects of Extreme Weather Events</a:t>
                      </a:r>
                      <a:endParaRPr lang="en-US" sz="1100" dirty="0">
                        <a:solidFill>
                          <a:srgbClr val="616161"/>
                        </a:solidFill>
                        <a:effectLst/>
                        <a:latin typeface="Arial"/>
                        <a:ea typeface="ＭＳ 明朝"/>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extLst>
                  <a:ext uri="{0D108BD9-81ED-4DB2-BD59-A6C34878D82A}">
                    <a16:rowId xmlns:a16="http://schemas.microsoft.com/office/drawing/2014/main" val="3501856845"/>
                  </a:ext>
                </a:extLst>
              </a:tr>
              <a:tr h="141055">
                <a:tc>
                  <a:txBody>
                    <a:bodyPr/>
                    <a:lstStyle/>
                    <a:p>
                      <a:pPr algn="just">
                        <a:lnSpc>
                          <a:spcPts val="1200"/>
                        </a:lnSpc>
                        <a:spcAft>
                          <a:spcPts val="600"/>
                        </a:spcAft>
                        <a:buNone/>
                      </a:pPr>
                      <a:r>
                        <a:rPr lang="en-US" sz="1100" b="1">
                          <a:solidFill>
                            <a:srgbClr val="616161"/>
                          </a:solidFill>
                          <a:effectLst/>
                          <a:latin typeface="Arial"/>
                          <a:ea typeface="ＭＳ 明朝"/>
                        </a:rPr>
                        <a:t>Weather Event</a:t>
                      </a:r>
                      <a:endParaRPr lang="en-US" sz="1100">
                        <a:solidFill>
                          <a:srgbClr val="616161"/>
                        </a:solidFill>
                        <a:effectLst/>
                        <a:latin typeface="Arial"/>
                        <a:ea typeface="ＭＳ 明朝"/>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ts val="1200"/>
                        </a:lnSpc>
                        <a:spcAft>
                          <a:spcPts val="600"/>
                        </a:spcAft>
                        <a:buNone/>
                      </a:pPr>
                      <a:r>
                        <a:rPr lang="en-US" sz="1100" b="1">
                          <a:solidFill>
                            <a:srgbClr val="616161"/>
                          </a:solidFill>
                          <a:effectLst/>
                          <a:latin typeface="Arial"/>
                          <a:ea typeface="ＭＳ 明朝"/>
                        </a:rPr>
                        <a:t>Duration (annually)</a:t>
                      </a:r>
                      <a:endParaRPr lang="en-US" sz="110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B w="12700" cap="flat" cmpd="sng" algn="ctr">
                      <a:solidFill>
                        <a:srgbClr val="000000"/>
                      </a:solidFill>
                      <a:prstDash val="solid"/>
                      <a:round/>
                      <a:headEnd type="none" w="med" len="med"/>
                      <a:tailEnd type="none" w="med" len="med"/>
                    </a:lnB>
                    <a:noFill/>
                  </a:tcPr>
                </a:tc>
                <a:tc hMerge="1">
                  <a:txBody>
                    <a:bodyPr/>
                    <a:lstStyle/>
                    <a:p>
                      <a:endParaRPr lang="en-US"/>
                    </a:p>
                  </a:txBody>
                  <a:tcPr>
                    <a:lnL w="12700" cmpd="sng">
                      <a:noFill/>
                      <a:prstDash val="solid"/>
                    </a:lnL>
                  </a:tcPr>
                </a:tc>
                <a:tc gridSpan="5">
                  <a:txBody>
                    <a:bodyPr/>
                    <a:lstStyle/>
                    <a:p>
                      <a:pPr algn="just">
                        <a:lnSpc>
                          <a:spcPts val="1200"/>
                        </a:lnSpc>
                        <a:spcAft>
                          <a:spcPts val="600"/>
                        </a:spcAft>
                        <a:buNone/>
                      </a:pPr>
                      <a:r>
                        <a:rPr lang="en-US" sz="1100" b="1">
                          <a:solidFill>
                            <a:srgbClr val="616161"/>
                          </a:solidFill>
                          <a:effectLst/>
                          <a:latin typeface="Arial"/>
                          <a:ea typeface="ＭＳ 明朝"/>
                        </a:rPr>
                        <a:t>Predictability Window</a:t>
                      </a:r>
                      <a:endParaRPr lang="en-US" sz="1100">
                        <a:solidFill>
                          <a:srgbClr val="616161"/>
                        </a:solidFill>
                        <a:effectLst/>
                        <a:latin typeface="Arial"/>
                        <a:ea typeface="ＭＳ 明朝"/>
                      </a:endParaRPr>
                    </a:p>
                  </a:txBody>
                  <a:tcPr marL="68580" marR="68580" marT="0" marB="0">
                    <a:lnL>
                      <a:noFill/>
                    </a:lnL>
                    <a:lnR>
                      <a:noFill/>
                    </a:lnR>
                    <a:lnB w="12700" cap="flat" cmpd="sng" algn="ctr">
                      <a:solidFill>
                        <a:srgbClr val="000000"/>
                      </a:solidFill>
                      <a:prstDash val="solid"/>
                      <a:round/>
                      <a:headEnd type="none" w="med" len="med"/>
                      <a:tailEnd type="none" w="med" len="med"/>
                    </a:lnB>
                    <a:noFill/>
                  </a:tcPr>
                </a:tc>
                <a:tc hMerge="1">
                  <a:txBody>
                    <a:bodyPr/>
                    <a:lstStyle/>
                    <a:p>
                      <a:endParaRPr lang="en-US"/>
                    </a:p>
                  </a:txBody>
                  <a:tcPr marL="68580" marR="68580" marT="0" marB="0">
                    <a:lnL w="0">
                      <a:noFill/>
                    </a:lnL>
                    <a:lnR w="0">
                      <a:noFill/>
                    </a:lnR>
                    <a:lnB w="12700">
                      <a:solidFill>
                        <a:srgbClr val="000000"/>
                      </a:solidFill>
                    </a:lnB>
                    <a:noFill/>
                  </a:tcPr>
                </a:tc>
                <a:tc hMerge="1">
                  <a:txBody>
                    <a:bodyPr/>
                    <a:lstStyle/>
                    <a:p>
                      <a:endParaRPr lang="en-US"/>
                    </a:p>
                  </a:txBody>
                  <a:tcPr marL="68580" marR="68580" marT="0" marB="0">
                    <a:lnL w="0">
                      <a:noFill/>
                    </a:lnL>
                    <a:lnR w="0">
                      <a:noFill/>
                    </a:lnR>
                    <a:lnB w="12700">
                      <a:solidFill>
                        <a:srgbClr val="000000"/>
                      </a:solidFill>
                    </a:lnB>
                    <a:noFill/>
                  </a:tcPr>
                </a:tc>
                <a:tc hMerge="1">
                  <a:txBody>
                    <a:bodyPr/>
                    <a:lstStyle/>
                    <a:p>
                      <a:endParaRPr lang="en-US"/>
                    </a:p>
                  </a:txBody>
                  <a:tcPr marL="68580" marR="68580" marT="0" marB="0">
                    <a:lnR w="0">
                      <a:noFill/>
                    </a:lnR>
                    <a:lnB w="12700">
                      <a:solidFill>
                        <a:srgbClr val="000000"/>
                      </a:solidFill>
                    </a:lnB>
                    <a:noFill/>
                  </a:tcPr>
                </a:tc>
                <a:tc hMerge="1">
                  <a:txBody>
                    <a:bodyPr/>
                    <a:lstStyle/>
                    <a:p>
                      <a:endParaRPr lang="en-US"/>
                    </a:p>
                  </a:txBody>
                  <a:tcPr>
                    <a:lnL w="12700" cmpd="sng">
                      <a:noFill/>
                      <a:prstDash val="solid"/>
                    </a:lnL>
                  </a:tcPr>
                </a:tc>
                <a:extLst>
                  <a:ext uri="{0D108BD9-81ED-4DB2-BD59-A6C34878D82A}">
                    <a16:rowId xmlns:a16="http://schemas.microsoft.com/office/drawing/2014/main" val="1435264922"/>
                  </a:ext>
                </a:extLst>
              </a:tr>
              <a:tr h="141055">
                <a:tc>
                  <a:txBody>
                    <a:bodyPr/>
                    <a:lstStyle/>
                    <a:p>
                      <a:pPr algn="just">
                        <a:lnSpc>
                          <a:spcPts val="1200"/>
                        </a:lnSpc>
                        <a:spcAft>
                          <a:spcPts val="600"/>
                        </a:spcAft>
                        <a:buNone/>
                      </a:pPr>
                      <a:r>
                        <a:rPr lang="en-US" sz="1100">
                          <a:solidFill>
                            <a:srgbClr val="616161"/>
                          </a:solidFill>
                          <a:effectLst/>
                          <a:latin typeface="Arial"/>
                          <a:ea typeface="ＭＳ 明朝"/>
                        </a:rPr>
                        <a:t>Tropical Cyclones</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lvl="0" algn="just">
                        <a:lnSpc>
                          <a:spcPts val="1200"/>
                        </a:lnSpc>
                        <a:spcAft>
                          <a:spcPts val="600"/>
                        </a:spcAft>
                        <a:buNone/>
                      </a:pPr>
                      <a:endParaRPr lang="en-GB" sz="1100">
                        <a:solidFill>
                          <a:srgbClr val="616161"/>
                        </a:solidFill>
                        <a:effectLst/>
                        <a:latin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1 – 2 days</a:t>
                      </a:r>
                    </a:p>
                  </a:txBody>
                  <a:tcPr marL="68580" marR="68580" marT="0" marB="0">
                    <a:lnL>
                      <a:noFill/>
                    </a:lnL>
                    <a:lnR>
                      <a:noFill/>
                    </a:lnR>
                    <a:lnB>
                      <a:noFill/>
                    </a:lnB>
                    <a:noFill/>
                  </a:tcPr>
                </a:tc>
                <a:tc>
                  <a:txBody>
                    <a:bodyPr/>
                    <a:lstStyle/>
                    <a:p>
                      <a:pPr algn="just">
                        <a:lnSpc>
                          <a:spcPts val="1200"/>
                        </a:lnSpc>
                        <a:spcAft>
                          <a:spcPts val="600"/>
                        </a:spcAft>
                        <a:buNone/>
                      </a:pPr>
                      <a:r>
                        <a:rPr lang="en-GB" sz="1100">
                          <a:solidFill>
                            <a:srgbClr val="616161"/>
                          </a:solidFill>
                          <a:effectLst/>
                          <a:latin typeface="Arial" panose="020B0604020202020204" pitchFamily="34" charset="0"/>
                          <a:ea typeface="Times New Roman" panose="02020603050405020304" pitchFamily="18" charset="0"/>
                        </a:rPr>
                        <a:t>‡</a:t>
                      </a:r>
                      <a:endParaRPr lang="en-US" sz="110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12700">
                      <a:solidFill>
                        <a:srgbClr val="000000"/>
                      </a:solid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12700">
                      <a:solidFill>
                        <a:srgbClr val="000000"/>
                      </a:solid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12700">
                      <a:solidFill>
                        <a:srgbClr val="000000"/>
                      </a:solidFill>
                    </a:lnT>
                    <a:lnB w="0">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2 – 3 days in advance</a:t>
                      </a:r>
                    </a:p>
                  </a:txBody>
                  <a:tcPr marL="68580" marR="68580" marT="0" marB="0">
                    <a:lnL>
                      <a:noFill/>
                    </a:lnL>
                    <a:lnR>
                      <a:noFill/>
                    </a:lnR>
                    <a:lnB>
                      <a:noFill/>
                    </a:lnB>
                    <a:noFill/>
                  </a:tcPr>
                </a:tc>
                <a:extLst>
                  <a:ext uri="{0D108BD9-81ED-4DB2-BD59-A6C34878D82A}">
                    <a16:rowId xmlns:a16="http://schemas.microsoft.com/office/drawing/2014/main" val="3994112967"/>
                  </a:ext>
                </a:extLst>
              </a:tr>
              <a:tr h="141055">
                <a:tc>
                  <a:txBody>
                    <a:bodyPr/>
                    <a:lstStyle/>
                    <a:p>
                      <a:pPr algn="just">
                        <a:lnSpc>
                          <a:spcPts val="1200"/>
                        </a:lnSpc>
                        <a:spcAft>
                          <a:spcPts val="600"/>
                        </a:spcAft>
                        <a:buNone/>
                      </a:pPr>
                      <a:r>
                        <a:rPr lang="en-US" sz="1100">
                          <a:solidFill>
                            <a:srgbClr val="616161"/>
                          </a:solidFill>
                          <a:effectLst/>
                          <a:latin typeface="Arial"/>
                          <a:ea typeface="ＭＳ 明朝"/>
                        </a:rPr>
                        <a:t>Hailstorms</a:t>
                      </a:r>
                    </a:p>
                  </a:txBody>
                  <a:tcPr marL="68580" marR="68580" marT="0" marB="0">
                    <a:lnL>
                      <a:noFill/>
                    </a:lnL>
                    <a:lnR>
                      <a:noFill/>
                    </a:lnR>
                    <a:lnT>
                      <a:noFill/>
                    </a:lnT>
                    <a:lnB>
                      <a:noFill/>
                    </a:lnB>
                    <a:noFill/>
                  </a:tcPr>
                </a:tc>
                <a:tc>
                  <a:txBody>
                    <a:bodyPr/>
                    <a:lstStyle/>
                    <a:p>
                      <a:pPr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a:noFill/>
                    </a:lnL>
                    <a:lnR>
                      <a:noFill/>
                    </a:lnR>
                    <a:lnT>
                      <a:noFill/>
                    </a:lnT>
                    <a:lnB>
                      <a:noFill/>
                    </a:lnB>
                    <a:noFill/>
                  </a:tcPr>
                </a:tc>
                <a:tc>
                  <a:txBody>
                    <a:bodyPr/>
                    <a:lstStyle/>
                    <a:p>
                      <a:pPr algn="just">
                        <a:lnSpc>
                          <a:spcPts val="1200"/>
                        </a:lnSpc>
                        <a:spcAft>
                          <a:spcPts val="600"/>
                        </a:spcAft>
                        <a:buNone/>
                      </a:pPr>
                      <a:r>
                        <a:rPr lang="en-US" sz="1100">
                          <a:solidFill>
                            <a:srgbClr val="616161"/>
                          </a:solidFill>
                          <a:effectLst/>
                          <a:latin typeface="Arial" panose="020B0604020202020204" pitchFamily="34" charset="0"/>
                          <a:ea typeface="ＭＳ 明朝" panose="02020609040205080304" pitchFamily="17" charset="-128"/>
                        </a:rPr>
                        <a:t>1 – 2 days</a:t>
                      </a:r>
                      <a:endParaRPr lang="en-US" sz="110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noFill/>
                  </a:tcPr>
                </a:tc>
                <a:tc>
                  <a:txBody>
                    <a:bodyPr/>
                    <a:lstStyle/>
                    <a:p>
                      <a:pPr algn="just">
                        <a:lnSpc>
                          <a:spcPts val="1200"/>
                        </a:lnSpc>
                        <a:spcAft>
                          <a:spcPts val="600"/>
                        </a:spcAft>
                        <a:buNone/>
                      </a:pPr>
                      <a:r>
                        <a:rPr lang="en-GB" sz="1100">
                          <a:solidFill>
                            <a:srgbClr val="616161"/>
                          </a:solidFill>
                          <a:effectLst/>
                          <a:latin typeface="Arial"/>
                          <a:ea typeface="Times New Roman" panose="02020603050405020304" pitchFamily="18" charset="0"/>
                        </a:rPr>
                        <a:t>‡</a:t>
                      </a:r>
                      <a:endParaRPr lang="en-US" sz="1100">
                        <a:solidFill>
                          <a:srgbClr val="616161"/>
                        </a:solidFill>
                        <a:effectLst/>
                        <a:latin typeface="Arial"/>
                        <a:ea typeface="Times New Roman" panose="02020603050405020304" pitchFamily="18" charset="0"/>
                      </a:endParaRPr>
                    </a:p>
                  </a:txBody>
                  <a:tcPr marL="68580" marR="68580" marT="0" marB="0">
                    <a:lnL>
                      <a:noFill/>
                    </a:lnL>
                    <a:lnR>
                      <a:noFill/>
                    </a:lnR>
                    <a:lnT>
                      <a:noFill/>
                    </a:lnT>
                    <a:lnB>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&lt; 24 hours in advance</a:t>
                      </a:r>
                    </a:p>
                  </a:txBody>
                  <a:tcPr marL="68580" marR="68580" marT="0" marB="0">
                    <a:lnL>
                      <a:noFill/>
                    </a:lnL>
                    <a:lnR>
                      <a:noFill/>
                    </a:lnR>
                    <a:lnT>
                      <a:noFill/>
                    </a:lnT>
                    <a:lnB>
                      <a:noFill/>
                    </a:lnB>
                    <a:noFill/>
                  </a:tcPr>
                </a:tc>
                <a:extLst>
                  <a:ext uri="{0D108BD9-81ED-4DB2-BD59-A6C34878D82A}">
                    <a16:rowId xmlns:a16="http://schemas.microsoft.com/office/drawing/2014/main" val="1417061452"/>
                  </a:ext>
                </a:extLst>
              </a:tr>
              <a:tr h="282109">
                <a:tc>
                  <a:txBody>
                    <a:bodyPr/>
                    <a:lstStyle/>
                    <a:p>
                      <a:pPr algn="just">
                        <a:lnSpc>
                          <a:spcPts val="1200"/>
                        </a:lnSpc>
                        <a:spcAft>
                          <a:spcPts val="600"/>
                        </a:spcAft>
                        <a:buNone/>
                      </a:pPr>
                      <a:r>
                        <a:rPr lang="en-US" sz="1100">
                          <a:solidFill>
                            <a:srgbClr val="616161"/>
                          </a:solidFill>
                          <a:effectLst/>
                          <a:latin typeface="Arial"/>
                          <a:ea typeface="ＭＳ 明朝"/>
                        </a:rPr>
                        <a:t>Snowfalls</a:t>
                      </a:r>
                    </a:p>
                  </a:txBody>
                  <a:tcPr marL="68580" marR="68580" marT="0" marB="0">
                    <a:lnL>
                      <a:noFill/>
                    </a:lnL>
                    <a:lnR>
                      <a:noFill/>
                    </a:lnR>
                    <a:lnT>
                      <a:noFill/>
                    </a:lnT>
                    <a:lnB>
                      <a:noFill/>
                    </a:lnB>
                    <a:noFill/>
                  </a:tcPr>
                </a:tc>
                <a:tc>
                  <a:txBody>
                    <a:bodyPr/>
                    <a:lstStyle/>
                    <a:p>
                      <a:pPr algn="just">
                        <a:lnSpc>
                          <a:spcPts val="1200"/>
                        </a:lnSpc>
                        <a:spcAft>
                          <a:spcPts val="600"/>
                        </a:spcAft>
                        <a:buNone/>
                      </a:pPr>
                      <a:endParaRPr lang="en-US" sz="1100">
                        <a:solidFill>
                          <a:srgbClr val="616161"/>
                        </a:solidFill>
                        <a:effectLst/>
                        <a:latin typeface="Arial"/>
                        <a:ea typeface="ＭＳ 明朝"/>
                      </a:endParaRPr>
                    </a:p>
                  </a:txBody>
                  <a:tcPr marL="68580" marR="68580" marT="0" marB="0">
                    <a:lnL>
                      <a:noFill/>
                    </a:lnL>
                    <a:lnR>
                      <a:noFill/>
                    </a:lnR>
                    <a:lnT>
                      <a:noFill/>
                    </a:lnT>
                    <a:lnB>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3 – 6 months (multiple distinct events)</a:t>
                      </a:r>
                      <a:endParaRPr lang="en-US" sz="110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noFill/>
                  </a:tcPr>
                </a:tc>
                <a:tc>
                  <a:txBody>
                    <a:bodyPr/>
                    <a:lstStyle/>
                    <a:p>
                      <a:pPr algn="just">
                        <a:lnSpc>
                          <a:spcPts val="1200"/>
                        </a:lnSpc>
                        <a:spcAft>
                          <a:spcPts val="600"/>
                        </a:spcAft>
                        <a:buNone/>
                      </a:pPr>
                      <a:r>
                        <a:rPr lang="en-GB" sz="1100">
                          <a:solidFill>
                            <a:srgbClr val="616161"/>
                          </a:solidFill>
                          <a:effectLst/>
                          <a:latin typeface="Arial"/>
                          <a:ea typeface="Times New Roman" panose="02020603050405020304" pitchFamily="18" charset="0"/>
                        </a:rPr>
                        <a:t>‡</a:t>
                      </a:r>
                      <a:endParaRPr lang="en-US" sz="1100">
                        <a:solidFill>
                          <a:srgbClr val="616161"/>
                        </a:solidFill>
                        <a:effectLst/>
                        <a:latin typeface="Arial"/>
                        <a:ea typeface="Times New Roman" panose="02020603050405020304" pitchFamily="18" charset="0"/>
                      </a:endParaRPr>
                    </a:p>
                  </a:txBody>
                  <a:tcPr marL="68580" marR="68580" marT="0" marB="0">
                    <a:lnL>
                      <a:noFill/>
                    </a:lnL>
                    <a:lnR>
                      <a:noFill/>
                    </a:lnR>
                    <a:lnT>
                      <a:noFill/>
                    </a:lnT>
                    <a:lnB>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(heavy case) several days in advance</a:t>
                      </a:r>
                    </a:p>
                  </a:txBody>
                  <a:tcPr marL="68580" marR="68580" marT="0" marB="0">
                    <a:lnL>
                      <a:noFill/>
                    </a:lnL>
                    <a:lnR>
                      <a:noFill/>
                    </a:lnR>
                    <a:lnT>
                      <a:noFill/>
                    </a:lnT>
                    <a:lnB>
                      <a:noFill/>
                    </a:lnB>
                    <a:noFill/>
                  </a:tcPr>
                </a:tc>
                <a:extLst>
                  <a:ext uri="{0D108BD9-81ED-4DB2-BD59-A6C34878D82A}">
                    <a16:rowId xmlns:a16="http://schemas.microsoft.com/office/drawing/2014/main" val="2392272418"/>
                  </a:ext>
                </a:extLst>
              </a:tr>
              <a:tr h="282109">
                <a:tc>
                  <a:txBody>
                    <a:bodyPr/>
                    <a:lstStyle/>
                    <a:p>
                      <a:pPr algn="just">
                        <a:lnSpc>
                          <a:spcPts val="1200"/>
                        </a:lnSpc>
                        <a:spcAft>
                          <a:spcPts val="600"/>
                        </a:spcAft>
                        <a:buNone/>
                      </a:pPr>
                      <a:r>
                        <a:rPr lang="en-US" sz="1100">
                          <a:solidFill>
                            <a:srgbClr val="616161"/>
                          </a:solidFill>
                          <a:effectLst/>
                          <a:latin typeface="Arial"/>
                          <a:ea typeface="ＭＳ 明朝"/>
                        </a:rPr>
                        <a:t>Dust Sandstorms</a:t>
                      </a:r>
                    </a:p>
                  </a:txBody>
                  <a:tcPr marL="68580" marR="68580" marT="0" marB="0">
                    <a:lnL>
                      <a:noFill/>
                    </a:lnL>
                    <a:lnR>
                      <a:noFill/>
                    </a:lnR>
                    <a:lnT>
                      <a:noFill/>
                    </a:lnT>
                    <a:lnB>
                      <a:noFill/>
                    </a:lnB>
                    <a:noFill/>
                  </a:tcPr>
                </a:tc>
                <a:tc>
                  <a:txBody>
                    <a:bodyPr/>
                    <a:lstStyle/>
                    <a:p>
                      <a:pPr algn="just">
                        <a:lnSpc>
                          <a:spcPts val="1200"/>
                        </a:lnSpc>
                        <a:spcAft>
                          <a:spcPts val="600"/>
                        </a:spcAft>
                        <a:buNone/>
                      </a:pPr>
                      <a:endParaRPr lang="en-US" sz="1100">
                        <a:solidFill>
                          <a:srgbClr val="616161"/>
                        </a:solidFill>
                        <a:effectLst/>
                        <a:latin typeface="Arial"/>
                        <a:ea typeface="ＭＳ 明朝"/>
                      </a:endParaRPr>
                    </a:p>
                  </a:txBody>
                  <a:tcPr marL="68580" marR="68580" marT="0" marB="0">
                    <a:lnL>
                      <a:noFill/>
                    </a:lnL>
                    <a:lnR>
                      <a:noFill/>
                    </a:lnR>
                    <a:lnT>
                      <a:noFill/>
                    </a:lnT>
                    <a:lnB>
                      <a:noFill/>
                    </a:lnB>
                    <a:noFill/>
                  </a:tcPr>
                </a:tc>
                <a:tc>
                  <a:txBody>
                    <a:bodyPr/>
                    <a:lstStyle/>
                    <a:p>
                      <a:pPr algn="just">
                        <a:lnSpc>
                          <a:spcPts val="1200"/>
                        </a:lnSpc>
                        <a:spcAft>
                          <a:spcPts val="600"/>
                        </a:spcAft>
                        <a:buNone/>
                      </a:pPr>
                      <a:r>
                        <a:rPr lang="en-US" sz="1100" dirty="0">
                          <a:solidFill>
                            <a:srgbClr val="616161"/>
                          </a:solidFill>
                          <a:effectLst/>
                          <a:latin typeface="Arial"/>
                          <a:ea typeface="ＭＳ 明朝"/>
                        </a:rPr>
                        <a:t>several days – 1 month </a:t>
                      </a:r>
                      <a:endParaRPr lang="en-US" sz="1100" dirty="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noFill/>
                  </a:tcPr>
                </a:tc>
                <a:tc>
                  <a:txBody>
                    <a:bodyPr/>
                    <a:lstStyle/>
                    <a:p>
                      <a:pPr algn="just">
                        <a:lnSpc>
                          <a:spcPts val="1200"/>
                        </a:lnSpc>
                        <a:spcAft>
                          <a:spcPts val="600"/>
                        </a:spcAft>
                        <a:buNone/>
                      </a:pPr>
                      <a:r>
                        <a:rPr lang="en-GB" sz="1100">
                          <a:solidFill>
                            <a:srgbClr val="616161"/>
                          </a:solidFill>
                          <a:effectLst/>
                          <a:latin typeface="Arial"/>
                          <a:ea typeface="Times New Roman" panose="02020603050405020304" pitchFamily="18" charset="0"/>
                        </a:rPr>
                        <a:t>‡</a:t>
                      </a:r>
                      <a:endParaRPr lang="en-US" sz="1100">
                        <a:solidFill>
                          <a:srgbClr val="616161"/>
                        </a:solidFill>
                        <a:effectLst/>
                        <a:latin typeface="Arial"/>
                        <a:ea typeface="Times New Roman" panose="02020603050405020304" pitchFamily="18" charset="0"/>
                      </a:endParaRPr>
                    </a:p>
                  </a:txBody>
                  <a:tcPr marL="68580" marR="68580" marT="0" marB="0">
                    <a:lnL>
                      <a:noFill/>
                    </a:lnL>
                    <a:lnR>
                      <a:noFill/>
                    </a:lnR>
                    <a:lnT>
                      <a:noFill/>
                    </a:lnT>
                    <a:lnB>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 5 days in advance</a:t>
                      </a:r>
                    </a:p>
                  </a:txBody>
                  <a:tcPr marL="68580" marR="68580" marT="0" marB="0">
                    <a:lnL>
                      <a:noFill/>
                    </a:lnL>
                    <a:lnR>
                      <a:noFill/>
                    </a:lnR>
                    <a:lnT>
                      <a:noFill/>
                    </a:lnT>
                    <a:lnB>
                      <a:noFill/>
                    </a:lnB>
                    <a:noFill/>
                  </a:tcPr>
                </a:tc>
                <a:extLst>
                  <a:ext uri="{0D108BD9-81ED-4DB2-BD59-A6C34878D82A}">
                    <a16:rowId xmlns:a16="http://schemas.microsoft.com/office/drawing/2014/main" val="647656729"/>
                  </a:ext>
                </a:extLst>
              </a:tr>
              <a:tr h="141055">
                <a:tc>
                  <a:txBody>
                    <a:bodyPr/>
                    <a:lstStyle/>
                    <a:p>
                      <a:pPr algn="just">
                        <a:lnSpc>
                          <a:spcPts val="1200"/>
                        </a:lnSpc>
                        <a:spcAft>
                          <a:spcPts val="600"/>
                        </a:spcAft>
                        <a:buNone/>
                      </a:pPr>
                      <a:r>
                        <a:rPr lang="en-US" sz="1100">
                          <a:solidFill>
                            <a:srgbClr val="616161"/>
                          </a:solidFill>
                          <a:effectLst/>
                          <a:latin typeface="Arial"/>
                          <a:ea typeface="ＭＳ 明朝"/>
                        </a:rPr>
                        <a:t>Heat Waves</a:t>
                      </a:r>
                    </a:p>
                  </a:txBody>
                  <a:tcPr marL="68580" marR="68580" marT="0" marB="0">
                    <a:lnL>
                      <a:noFill/>
                    </a:lnL>
                    <a:lnR>
                      <a:noFill/>
                    </a:lnR>
                    <a:lnT>
                      <a:noFill/>
                    </a:lnT>
                    <a:lnB>
                      <a:noFill/>
                    </a:lnB>
                    <a:noFill/>
                  </a:tcPr>
                </a:tc>
                <a:tc>
                  <a:txBody>
                    <a:bodyPr/>
                    <a:lstStyle/>
                    <a:p>
                      <a:pPr algn="just">
                        <a:lnSpc>
                          <a:spcPts val="1200"/>
                        </a:lnSpc>
                        <a:spcAft>
                          <a:spcPts val="600"/>
                        </a:spcAft>
                        <a:buNone/>
                      </a:pPr>
                      <a:endParaRPr lang="en-US" sz="1100">
                        <a:solidFill>
                          <a:srgbClr val="616161"/>
                        </a:solidFill>
                        <a:effectLst/>
                        <a:latin typeface="Arial"/>
                        <a:ea typeface="ＭＳ 明朝"/>
                      </a:endParaRPr>
                    </a:p>
                  </a:txBody>
                  <a:tcPr marL="68580" marR="68580" marT="0" marB="0">
                    <a:lnL>
                      <a:noFill/>
                    </a:lnL>
                    <a:lnR>
                      <a:noFill/>
                    </a:lnR>
                    <a:lnT>
                      <a:noFill/>
                    </a:lnT>
                    <a:lnB>
                      <a:noFill/>
                    </a:lnB>
                    <a:noFill/>
                  </a:tcPr>
                </a:tc>
                <a:tc>
                  <a:txBody>
                    <a:bodyPr/>
                    <a:lstStyle/>
                    <a:p>
                      <a:pPr algn="just">
                        <a:lnSpc>
                          <a:spcPts val="1200"/>
                        </a:lnSpc>
                        <a:spcAft>
                          <a:spcPts val="600"/>
                        </a:spcAft>
                        <a:buNone/>
                      </a:pPr>
                      <a:r>
                        <a:rPr lang="en-US" sz="1100" dirty="0">
                          <a:solidFill>
                            <a:srgbClr val="616161"/>
                          </a:solidFill>
                          <a:effectLst/>
                          <a:latin typeface="Arial"/>
                          <a:ea typeface="ＭＳ 明朝"/>
                        </a:rPr>
                        <a:t>1 – 6 months </a:t>
                      </a:r>
                      <a:r>
                        <a:rPr lang="en-US" sz="1100" b="0" i="0" u="none" strike="noStrike" noProof="0" dirty="0">
                          <a:solidFill>
                            <a:srgbClr val="616161"/>
                          </a:solidFill>
                          <a:effectLst/>
                          <a:latin typeface="Arial"/>
                        </a:rPr>
                        <a:t>(multiple distinct events)</a:t>
                      </a:r>
                      <a:endParaRPr lang="en-US" sz="1100" dirty="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noFill/>
                  </a:tcPr>
                </a:tc>
                <a:tc>
                  <a:txBody>
                    <a:bodyPr/>
                    <a:lstStyle/>
                    <a:p>
                      <a:pPr lvl="0" algn="just">
                        <a:lnSpc>
                          <a:spcPts val="1200"/>
                        </a:lnSpc>
                        <a:spcAft>
                          <a:spcPts val="600"/>
                        </a:spcAft>
                        <a:buNone/>
                      </a:pPr>
                      <a:r>
                        <a:rPr lang="en-US" sz="1100" b="0" i="0" u="none" strike="noStrike" noProof="0">
                          <a:solidFill>
                            <a:srgbClr val="616161"/>
                          </a:solidFill>
                          <a:effectLst/>
                          <a:latin typeface="Arial"/>
                        </a:rPr>
                        <a:t>‡</a:t>
                      </a:r>
                      <a:endParaRPr lang="en-US"/>
                    </a:p>
                  </a:txBody>
                  <a:tcPr marL="68580" marR="68580" marT="0" marB="0">
                    <a:lnL>
                      <a:noFill/>
                    </a:lnL>
                    <a:lnR>
                      <a:noFill/>
                    </a:lnR>
                    <a:lnT>
                      <a:noFill/>
                    </a:lnT>
                    <a:lnB>
                      <a:noFill/>
                    </a:lnB>
                    <a:noFill/>
                  </a:tcPr>
                </a:tc>
                <a:tc>
                  <a:txBody>
                    <a:bodyPr/>
                    <a:lstStyle/>
                    <a:p>
                      <a:pPr lvl="0" algn="just">
                        <a:lnSpc>
                          <a:spcPts val="1200"/>
                        </a:lnSpc>
                        <a:spcAft>
                          <a:spcPts val="600"/>
                        </a:spcAft>
                        <a:buNone/>
                      </a:pPr>
                      <a:endParaRPr lang="en-US" sz="1100" b="0" i="0" u="none" strike="noStrike" noProof="0">
                        <a:solidFill>
                          <a:srgbClr val="616161"/>
                        </a:solidFill>
                        <a:effectLst/>
                        <a:latin typeface="Arial"/>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US" sz="1100" b="0" i="0" u="none" strike="noStrike" noProof="0">
                        <a:solidFill>
                          <a:srgbClr val="616161"/>
                        </a:solidFill>
                        <a:effectLst/>
                        <a:latin typeface="Arial"/>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US" sz="1100" b="0" i="0" u="none" strike="noStrike" noProof="0">
                        <a:solidFill>
                          <a:srgbClr val="616161"/>
                        </a:solidFill>
                        <a:effectLst/>
                        <a:latin typeface="Arial"/>
                      </a:endParaRPr>
                    </a:p>
                  </a:txBody>
                  <a:tcPr marL="68580" marR="68580" marT="0" marB="0">
                    <a:lnL w="0">
                      <a:noFill/>
                    </a:lnL>
                    <a:lnR w="0">
                      <a:noFill/>
                    </a:lnR>
                    <a:lnT w="0">
                      <a:noFill/>
                    </a:lnT>
                    <a:lnB w="0">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~7-10 days in advance</a:t>
                      </a:r>
                    </a:p>
                  </a:txBody>
                  <a:tcPr marL="68580" marR="68580" marT="0" marB="0">
                    <a:lnL>
                      <a:noFill/>
                    </a:lnL>
                    <a:lnR>
                      <a:noFill/>
                    </a:lnR>
                    <a:lnT>
                      <a:noFill/>
                    </a:lnT>
                    <a:lnB>
                      <a:noFill/>
                    </a:lnB>
                    <a:noFill/>
                  </a:tcPr>
                </a:tc>
                <a:extLst>
                  <a:ext uri="{0D108BD9-81ED-4DB2-BD59-A6C34878D82A}">
                    <a16:rowId xmlns:a16="http://schemas.microsoft.com/office/drawing/2014/main" val="1769490300"/>
                  </a:ext>
                </a:extLst>
              </a:tr>
              <a:tr h="144262">
                <a:tc>
                  <a:txBody>
                    <a:bodyPr/>
                    <a:lstStyle/>
                    <a:p>
                      <a:pPr algn="just">
                        <a:lnSpc>
                          <a:spcPts val="1200"/>
                        </a:lnSpc>
                        <a:spcAft>
                          <a:spcPts val="600"/>
                        </a:spcAft>
                        <a:buNone/>
                      </a:pPr>
                      <a:r>
                        <a:rPr lang="en-US" sz="1100">
                          <a:solidFill>
                            <a:srgbClr val="616161"/>
                          </a:solidFill>
                          <a:effectLst/>
                          <a:latin typeface="Arial"/>
                          <a:ea typeface="ＭＳ 明朝"/>
                        </a:rPr>
                        <a:t>Floods</a:t>
                      </a:r>
                    </a:p>
                  </a:txBody>
                  <a:tcPr marL="68580" marR="68580" marT="0" marB="0">
                    <a:lnL>
                      <a:noFill/>
                    </a:lnL>
                    <a:lnR>
                      <a:noFill/>
                    </a:lnR>
                    <a:lnT>
                      <a:noFill/>
                    </a:lnT>
                    <a:lnB>
                      <a:noFill/>
                    </a:lnB>
                    <a:noFill/>
                  </a:tcPr>
                </a:tc>
                <a:tc>
                  <a:txBody>
                    <a:bodyPr/>
                    <a:lstStyle/>
                    <a:p>
                      <a:pPr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a:noFill/>
                    </a:lnL>
                    <a:lnR>
                      <a:noFill/>
                    </a:lnR>
                    <a:lnT>
                      <a:noFill/>
                    </a:lnT>
                    <a:lnB>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several days</a:t>
                      </a:r>
                    </a:p>
                  </a:txBody>
                  <a:tcPr marL="68580" marR="68580" marT="0" marB="0">
                    <a:lnL>
                      <a:noFill/>
                    </a:lnL>
                    <a:lnR>
                      <a:noFill/>
                    </a:lnR>
                    <a:lnT>
                      <a:noFill/>
                    </a:lnT>
                    <a:lnB>
                      <a:noFill/>
                    </a:lnB>
                    <a:noFill/>
                  </a:tcPr>
                </a:tc>
                <a:tc>
                  <a:txBody>
                    <a:bodyPr/>
                    <a:lstStyle/>
                    <a:p>
                      <a:pPr algn="just">
                        <a:lnSpc>
                          <a:spcPts val="1200"/>
                        </a:lnSpc>
                        <a:spcAft>
                          <a:spcPts val="600"/>
                        </a:spcAft>
                        <a:buNone/>
                      </a:pPr>
                      <a:r>
                        <a:rPr lang="en-GB" sz="1100">
                          <a:solidFill>
                            <a:srgbClr val="616161"/>
                          </a:solidFill>
                          <a:effectLst/>
                          <a:latin typeface="Arial"/>
                          <a:ea typeface="Times New Roman" panose="02020603050405020304" pitchFamily="18" charset="0"/>
                        </a:rPr>
                        <a:t>‡</a:t>
                      </a:r>
                      <a:endParaRPr lang="en-US" sz="1100">
                        <a:solidFill>
                          <a:srgbClr val="616161"/>
                        </a:solidFill>
                        <a:effectLst/>
                        <a:latin typeface="Arial"/>
                        <a:ea typeface="Times New Roman" panose="02020603050405020304" pitchFamily="18" charset="0"/>
                      </a:endParaRPr>
                    </a:p>
                  </a:txBody>
                  <a:tcPr marL="68580" marR="68580" marT="0" marB="0">
                    <a:lnL>
                      <a:noFill/>
                    </a:lnL>
                    <a:lnR>
                      <a:noFill/>
                    </a:lnR>
                    <a:lnT>
                      <a:noFill/>
                    </a:lnT>
                    <a:lnB>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lvl="0" algn="just">
                        <a:lnSpc>
                          <a:spcPts val="1200"/>
                        </a:lnSpc>
                        <a:spcAft>
                          <a:spcPts val="600"/>
                        </a:spcAft>
                        <a:buNone/>
                      </a:pPr>
                      <a:endParaRPr lang="en-GB" sz="1100">
                        <a:solidFill>
                          <a:srgbClr val="616161"/>
                        </a:solidFill>
                        <a:effectLst/>
                        <a:latin typeface="Arial"/>
                        <a:ea typeface="Times New Roman" panose="02020603050405020304" pitchFamily="18" charset="0"/>
                      </a:endParaRPr>
                    </a:p>
                  </a:txBody>
                  <a:tcPr marL="68580" marR="68580" marT="0" marB="0">
                    <a:lnL w="0">
                      <a:noFill/>
                    </a:lnL>
                    <a:lnR w="0">
                      <a:noFill/>
                    </a:lnR>
                    <a:lnT w="0">
                      <a:noFill/>
                    </a:lnT>
                    <a:lnB w="0">
                      <a:noFill/>
                    </a:lnB>
                    <a:noFill/>
                  </a:tcPr>
                </a:tc>
                <a:tc>
                  <a:txBody>
                    <a:bodyPr/>
                    <a:lstStyle/>
                    <a:p>
                      <a:pPr algn="just">
                        <a:lnSpc>
                          <a:spcPts val="1200"/>
                        </a:lnSpc>
                        <a:spcAft>
                          <a:spcPts val="600"/>
                        </a:spcAft>
                        <a:buNone/>
                      </a:pPr>
                      <a:r>
                        <a:rPr lang="en-US" sz="1100">
                          <a:solidFill>
                            <a:srgbClr val="616161"/>
                          </a:solidFill>
                          <a:effectLst/>
                          <a:latin typeface="Arial"/>
                          <a:ea typeface="ＭＳ 明朝"/>
                        </a:rPr>
                        <a:t>1 day in advance</a:t>
                      </a:r>
                    </a:p>
                  </a:txBody>
                  <a:tcPr marL="68580" marR="68580" marT="0" marB="0">
                    <a:lnL>
                      <a:noFill/>
                    </a:lnL>
                    <a:lnR>
                      <a:noFill/>
                    </a:lnR>
                    <a:lnT>
                      <a:noFill/>
                    </a:lnT>
                    <a:lnB>
                      <a:noFill/>
                    </a:lnB>
                    <a:noFill/>
                  </a:tcPr>
                </a:tc>
                <a:extLst>
                  <a:ext uri="{0D108BD9-81ED-4DB2-BD59-A6C34878D82A}">
                    <a16:rowId xmlns:a16="http://schemas.microsoft.com/office/drawing/2014/main" val="3120304222"/>
                  </a:ext>
                </a:extLst>
              </a:tr>
              <a:tr h="177553">
                <a:tc>
                  <a:txBody>
                    <a:bodyPr/>
                    <a:lstStyle/>
                    <a:p>
                      <a:pPr algn="just">
                        <a:lnSpc>
                          <a:spcPts val="1200"/>
                        </a:lnSpc>
                        <a:spcAft>
                          <a:spcPts val="600"/>
                        </a:spcAft>
                        <a:buNone/>
                      </a:pPr>
                      <a:r>
                        <a:rPr lang="en-US" sz="1100">
                          <a:solidFill>
                            <a:srgbClr val="616161"/>
                          </a:solidFill>
                          <a:effectLst/>
                          <a:latin typeface="Arial" panose="020B0604020202020204" pitchFamily="34" charset="0"/>
                          <a:ea typeface="ＭＳ 明朝" panose="02020609040205080304" pitchFamily="17" charset="-128"/>
                        </a:rPr>
                        <a:t>Wildfires</a:t>
                      </a:r>
                      <a:endParaRPr lang="en-US" sz="110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lnSpc>
                          <a:spcPts val="1200"/>
                        </a:lnSpc>
                        <a:spcAft>
                          <a:spcPts val="600"/>
                        </a:spcAft>
                        <a:buNone/>
                      </a:pPr>
                      <a:r>
                        <a:rPr lang="en-US" sz="1100">
                          <a:solidFill>
                            <a:srgbClr val="616161"/>
                          </a:solidFill>
                          <a:effectLst/>
                          <a:latin typeface="Arial" panose="020B0604020202020204" pitchFamily="34" charset="0"/>
                          <a:ea typeface="ＭＳ 明朝" panose="02020609040205080304" pitchFamily="17" charset="-128"/>
                        </a:rPr>
                        <a:t> </a:t>
                      </a:r>
                      <a:endParaRPr lang="en-US" sz="110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lnSpc>
                          <a:spcPts val="1200"/>
                        </a:lnSpc>
                        <a:spcAft>
                          <a:spcPts val="600"/>
                        </a:spcAft>
                        <a:buNone/>
                      </a:pPr>
                      <a:r>
                        <a:rPr lang="en-US" sz="1100">
                          <a:solidFill>
                            <a:srgbClr val="616161"/>
                          </a:solidFill>
                          <a:effectLst/>
                          <a:latin typeface="Arial" panose="020B0604020202020204" pitchFamily="34" charset="0"/>
                          <a:ea typeface="ＭＳ 明朝" panose="02020609040205080304" pitchFamily="17" charset="-128"/>
                        </a:rPr>
                        <a:t>1 day – several months</a:t>
                      </a:r>
                      <a:endParaRPr lang="en-US" sz="110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lvl="0" algn="just">
                        <a:lnSpc>
                          <a:spcPts val="1200"/>
                        </a:lnSpc>
                        <a:spcAft>
                          <a:spcPts val="600"/>
                        </a:spcAft>
                        <a:buNone/>
                      </a:pPr>
                      <a:r>
                        <a:rPr lang="en-US" sz="1100" b="0" i="0" u="none" strike="noStrike" noProof="0">
                          <a:solidFill>
                            <a:srgbClr val="616161"/>
                          </a:solidFill>
                          <a:effectLst/>
                          <a:latin typeface="Arial"/>
                        </a:rPr>
                        <a:t>‡</a:t>
                      </a:r>
                      <a:endParaRPr lang="en-US"/>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lvl="0" algn="just">
                        <a:lnSpc>
                          <a:spcPts val="1200"/>
                        </a:lnSpc>
                        <a:spcAft>
                          <a:spcPts val="600"/>
                        </a:spcAft>
                        <a:buNone/>
                      </a:pPr>
                      <a:endParaRPr lang="en-US" sz="1100" b="0" i="0" u="none" strike="noStrike" noProof="0">
                        <a:solidFill>
                          <a:srgbClr val="616161"/>
                        </a:solidFill>
                        <a:effectLst/>
                        <a:latin typeface="Arial"/>
                      </a:endParaRPr>
                    </a:p>
                  </a:txBody>
                  <a:tcPr marL="68580" marR="68580" marT="0" marB="0">
                    <a:lnL w="0">
                      <a:noFill/>
                    </a:lnL>
                    <a:lnR w="0">
                      <a:noFill/>
                    </a:lnR>
                    <a:lnT w="0">
                      <a:noFill/>
                    </a:lnT>
                    <a:lnB w="12700">
                      <a:solidFill>
                        <a:srgbClr val="000000"/>
                      </a:solidFill>
                    </a:lnB>
                    <a:noFill/>
                  </a:tcPr>
                </a:tc>
                <a:tc>
                  <a:txBody>
                    <a:bodyPr/>
                    <a:lstStyle/>
                    <a:p>
                      <a:pPr lvl="0" algn="just">
                        <a:lnSpc>
                          <a:spcPts val="1200"/>
                        </a:lnSpc>
                        <a:spcAft>
                          <a:spcPts val="600"/>
                        </a:spcAft>
                        <a:buNone/>
                      </a:pPr>
                      <a:endParaRPr lang="en-US" sz="1100" b="0" i="0" u="none" strike="noStrike" noProof="0">
                        <a:solidFill>
                          <a:srgbClr val="616161"/>
                        </a:solidFill>
                        <a:effectLst/>
                        <a:latin typeface="Arial"/>
                      </a:endParaRPr>
                    </a:p>
                  </a:txBody>
                  <a:tcPr marL="68580" marR="68580" marT="0" marB="0">
                    <a:lnL w="0">
                      <a:noFill/>
                    </a:lnL>
                    <a:lnR w="0">
                      <a:noFill/>
                    </a:lnR>
                    <a:lnT w="0">
                      <a:noFill/>
                    </a:lnT>
                    <a:lnB w="12700">
                      <a:solidFill>
                        <a:srgbClr val="000000"/>
                      </a:solidFill>
                    </a:lnB>
                    <a:noFill/>
                  </a:tcPr>
                </a:tc>
                <a:tc>
                  <a:txBody>
                    <a:bodyPr/>
                    <a:lstStyle/>
                    <a:p>
                      <a:pPr lvl="0" algn="just">
                        <a:lnSpc>
                          <a:spcPts val="1200"/>
                        </a:lnSpc>
                        <a:spcAft>
                          <a:spcPts val="600"/>
                        </a:spcAft>
                        <a:buNone/>
                      </a:pPr>
                      <a:endParaRPr lang="en-US" sz="1100" b="0" i="0" u="none" strike="noStrike" noProof="0">
                        <a:solidFill>
                          <a:srgbClr val="616161"/>
                        </a:solidFill>
                        <a:effectLst/>
                        <a:latin typeface="Arial"/>
                      </a:endParaRPr>
                    </a:p>
                  </a:txBody>
                  <a:tcPr marL="68580" marR="68580" marT="0" marB="0">
                    <a:lnL w="0">
                      <a:noFill/>
                    </a:lnL>
                    <a:lnR w="0">
                      <a:noFill/>
                    </a:lnR>
                    <a:lnT w="0">
                      <a:noFill/>
                    </a:lnT>
                    <a:lnB w="12700">
                      <a:solidFill>
                        <a:srgbClr val="000000"/>
                      </a:solidFill>
                    </a:lnB>
                    <a:noFill/>
                  </a:tcPr>
                </a:tc>
                <a:tc>
                  <a:txBody>
                    <a:bodyPr/>
                    <a:lstStyle/>
                    <a:p>
                      <a:pPr algn="just">
                        <a:lnSpc>
                          <a:spcPts val="1200"/>
                        </a:lnSpc>
                        <a:spcAft>
                          <a:spcPts val="600"/>
                        </a:spcAft>
                        <a:buNone/>
                      </a:pPr>
                      <a:r>
                        <a:rPr lang="en-US" sz="1100">
                          <a:solidFill>
                            <a:srgbClr val="616161"/>
                          </a:solidFill>
                          <a:effectLst/>
                          <a:latin typeface="Arial"/>
                          <a:ea typeface="ＭＳ 明朝"/>
                        </a:rPr>
                        <a:t> </a:t>
                      </a:r>
                      <a:r>
                        <a:rPr lang="en-US" sz="1100" b="0" i="0" u="none" strike="noStrike" noProof="0">
                          <a:solidFill>
                            <a:srgbClr val="616161"/>
                          </a:solidFill>
                          <a:effectLst/>
                          <a:latin typeface="Arial"/>
                        </a:rPr>
                        <a:t>≤ 5 days in advance</a:t>
                      </a:r>
                      <a:endParaRPr lang="en-US" sz="1100">
                        <a:solidFill>
                          <a:srgbClr val="616161"/>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6730419"/>
                  </a:ext>
                </a:extLst>
              </a:tr>
              <a:tr h="411939">
                <a:tc gridSpan="8">
                  <a:txBody>
                    <a:bodyPr/>
                    <a:lstStyle/>
                    <a:p>
                      <a:pPr algn="just">
                        <a:lnSpc>
                          <a:spcPts val="1200"/>
                        </a:lnSpc>
                        <a:spcAft>
                          <a:spcPts val="600"/>
                        </a:spcAft>
                        <a:buNone/>
                      </a:pPr>
                      <a:r>
                        <a:rPr lang="en-US" sz="900" b="1" dirty="0">
                          <a:solidFill>
                            <a:srgbClr val="616161"/>
                          </a:solidFill>
                          <a:effectLst/>
                          <a:latin typeface="Arial"/>
                          <a:ea typeface="ＭＳ 明朝"/>
                        </a:rPr>
                        <a:t>Double dagger marks (</a:t>
                      </a:r>
                      <a:r>
                        <a:rPr lang="en-US" sz="900" b="1" dirty="0">
                          <a:solidFill>
                            <a:srgbClr val="616161"/>
                          </a:solidFill>
                          <a:effectLst/>
                          <a:latin typeface="ＭＳ 明朝"/>
                          <a:ea typeface="Times New Roman" panose="02020603050405020304" pitchFamily="18" charset="0"/>
                        </a:rPr>
                        <a:t>‡</a:t>
                      </a:r>
                      <a:r>
                        <a:rPr lang="en-US" sz="900" b="1" dirty="0">
                          <a:solidFill>
                            <a:srgbClr val="616161"/>
                          </a:solidFill>
                          <a:effectLst/>
                          <a:latin typeface="Arial"/>
                          <a:ea typeface="ＭＳ 明朝"/>
                        </a:rPr>
                        <a:t>) in the Predictability Window column denote events that can be forecasted within the specified time frame. Note: AI may increase these time frames.</a:t>
                      </a:r>
                      <a:endParaRPr lang="en-US" sz="1100" dirty="0">
                        <a:solidFill>
                          <a:srgbClr val="616161"/>
                        </a:solidFill>
                        <a:effectLst/>
                        <a:latin typeface="Arial"/>
                        <a:ea typeface="ＭＳ 明朝"/>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lnT w="12700" cap="flat" cmpd="sng" algn="ctr">
                      <a:solidFill>
                        <a:srgbClr val="000000"/>
                      </a:solidFill>
                      <a:prstDash val="solid"/>
                      <a:round/>
                      <a:headEnd type="none" w="med" len="med"/>
                      <a:tailEnd type="none" w="med" len="med"/>
                    </a:lnT>
                  </a:tcPr>
                </a:tc>
                <a:tc hMerge="1">
                  <a:txBody>
                    <a:bodyPr/>
                    <a:lstStyle/>
                    <a:p>
                      <a:endParaRPr lang="en-US"/>
                    </a:p>
                  </a:txBody>
                  <a:tcPr>
                    <a:lnT w="12700" cap="flat" cmpd="sng" algn="ctr">
                      <a:solidFill>
                        <a:srgbClr val="000000"/>
                      </a:solidFill>
                      <a:prstDash val="solid"/>
                      <a:round/>
                      <a:headEnd type="none" w="med" len="med"/>
                      <a:tailEnd type="none" w="med" len="med"/>
                    </a:lnT>
                  </a:tcPr>
                </a:tc>
                <a:tc hMerge="1">
                  <a:txBody>
                    <a:bodyPr/>
                    <a:lstStyle/>
                    <a:p>
                      <a:endParaRPr lang="en-US"/>
                    </a:p>
                  </a:txBody>
                  <a:tcPr>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61680206"/>
                  </a:ext>
                </a:extLst>
              </a:tr>
            </a:tbl>
          </a:graphicData>
        </a:graphic>
      </p:graphicFrame>
    </p:spTree>
    <p:extLst>
      <p:ext uri="{BB962C8B-B14F-4D97-AF65-F5344CB8AC3E}">
        <p14:creationId xmlns:p14="http://schemas.microsoft.com/office/powerpoint/2010/main" val="326100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2985F-2AC1-C9D9-D412-C7B6787A1207}"/>
            </a:ext>
          </a:extLst>
        </p:cNvPr>
        <p:cNvGrpSpPr/>
        <p:nvPr/>
      </p:nvGrpSpPr>
      <p:grpSpPr>
        <a:xfrm>
          <a:off x="0" y="0"/>
          <a:ext cx="0" cy="0"/>
          <a:chOff x="0" y="0"/>
          <a:chExt cx="0" cy="0"/>
        </a:xfrm>
      </p:grpSpPr>
      <p:sp>
        <p:nvSpPr>
          <p:cNvPr id="6" name="Segnaposto testo 2">
            <a:extLst>
              <a:ext uri="{FF2B5EF4-FFF2-40B4-BE49-F238E27FC236}">
                <a16:creationId xmlns:a16="http://schemas.microsoft.com/office/drawing/2014/main" id="{021757F2-8162-50FB-EF1A-E0F415BE09DE}"/>
              </a:ext>
            </a:extLst>
          </p:cNvPr>
          <p:cNvSpPr>
            <a:spLocks noGrp="1"/>
          </p:cNvSpPr>
          <p:nvPr>
            <p:ph type="body" sz="quarter" idx="13"/>
          </p:nvPr>
        </p:nvSpPr>
        <p:spPr>
          <a:xfrm>
            <a:off x="265116" y="1097971"/>
            <a:ext cx="4377432" cy="3213403"/>
          </a:xfrm>
        </p:spPr>
        <p:txBody>
          <a:bodyPr lIns="0" tIns="45720" rIns="91440" bIns="45720" anchor="t"/>
          <a:lstStyle/>
          <a:p>
            <a:pPr marL="269875" indent="-133985"/>
            <a:r>
              <a:rPr lang="en-US" sz="1600" dirty="0"/>
              <a:t>From a resilience and mitigation standpoint, strategic  </a:t>
            </a:r>
            <a:r>
              <a:rPr lang="en-US" sz="1600" b="1" i="1" dirty="0"/>
              <a:t>site planning  </a:t>
            </a:r>
            <a:r>
              <a:rPr lang="en-US" sz="1600" dirty="0"/>
              <a:t>is essential. At a minimum, a detailed review of historical weather data  and future projections of extreme weather events for each location is required.</a:t>
            </a:r>
          </a:p>
          <a:p>
            <a:pPr marL="269875" indent="-133985"/>
            <a:r>
              <a:rPr lang="en-US" sz="1600" dirty="0"/>
              <a:t>After assessing the threat probability, developers and asset owners must make informed </a:t>
            </a:r>
            <a:r>
              <a:rPr lang="en-US" sz="1600" b="1" i="1" dirty="0"/>
              <a:t>design and procurement choices</a:t>
            </a:r>
            <a:r>
              <a:rPr lang="en-US" sz="1600" dirty="0"/>
              <a:t>, considering site terrain, geological conditions and available component and system technologies, including module ratings and other certified specifications.</a:t>
            </a:r>
          </a:p>
        </p:txBody>
      </p:sp>
      <p:sp>
        <p:nvSpPr>
          <p:cNvPr id="3" name="Textfeld 3">
            <a:extLst>
              <a:ext uri="{FF2B5EF4-FFF2-40B4-BE49-F238E27FC236}">
                <a16:creationId xmlns:a16="http://schemas.microsoft.com/office/drawing/2014/main" id="{930A6E7A-87E9-61F5-7100-C1D266DAE24F}"/>
              </a:ext>
            </a:extLst>
          </p:cNvPr>
          <p:cNvSpPr txBox="1"/>
          <p:nvPr/>
        </p:nvSpPr>
        <p:spPr>
          <a:xfrm>
            <a:off x="445956" y="4688050"/>
            <a:ext cx="5082008"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3C7D"/>
                </a:solidFill>
                <a:effectLst/>
                <a:uLnTx/>
                <a:uFillTx/>
                <a:latin typeface="Arial"/>
                <a:cs typeface="Arial"/>
              </a:rPr>
              <a:t>Report IEA-PVPS T13-33:2025, </a:t>
            </a:r>
            <a:r>
              <a:rPr lang="en-US" sz="1600" kern="0" dirty="0">
                <a:solidFill>
                  <a:srgbClr val="003C7D"/>
                </a:solidFill>
                <a:latin typeface="Arial"/>
                <a:cs typeface="Arial"/>
              </a:rPr>
              <a:t>December</a:t>
            </a:r>
            <a:r>
              <a:rPr kumimoji="0" lang="en-US" sz="1600" b="0" i="0" u="none" strike="noStrike" kern="0" cap="none" spc="0" normalizeH="0" baseline="0" noProof="0" dirty="0">
                <a:ln>
                  <a:noFill/>
                </a:ln>
                <a:solidFill>
                  <a:srgbClr val="003C7D"/>
                </a:solidFill>
                <a:effectLst/>
                <a:uLnTx/>
                <a:uFillTx/>
                <a:latin typeface="Arial"/>
                <a:cs typeface="Arial"/>
              </a:rPr>
              <a:t> 2025</a:t>
            </a:r>
          </a:p>
        </p:txBody>
      </p:sp>
      <p:sp>
        <p:nvSpPr>
          <p:cNvPr id="7" name="Segnaposto testo 1">
            <a:extLst>
              <a:ext uri="{FF2B5EF4-FFF2-40B4-BE49-F238E27FC236}">
                <a16:creationId xmlns:a16="http://schemas.microsoft.com/office/drawing/2014/main" id="{447AF935-10D2-E752-3DAF-E5C9BC057B73}"/>
              </a:ext>
            </a:extLst>
          </p:cNvPr>
          <p:cNvSpPr>
            <a:spLocks noGrp="1"/>
          </p:cNvSpPr>
          <p:nvPr>
            <p:ph type="body" sz="quarter" idx="12"/>
          </p:nvPr>
        </p:nvSpPr>
        <p:spPr>
          <a:xfrm>
            <a:off x="265116" y="223360"/>
            <a:ext cx="8230772" cy="508439"/>
          </a:xfrm>
        </p:spPr>
        <p:txBody>
          <a:bodyPr lIns="0" tIns="45720" rIns="91440" bIns="45720" anchor="t">
            <a:noAutofit/>
          </a:bodyPr>
          <a:lstStyle/>
          <a:p>
            <a:r>
              <a:rPr lang="en-US" sz="1800"/>
              <a:t>Operational and Economic Impacts of Extreme Weather on PV Plants</a:t>
            </a:r>
          </a:p>
        </p:txBody>
      </p:sp>
      <p:sp>
        <p:nvSpPr>
          <p:cNvPr id="8" name="CasellaDiTesto 8">
            <a:extLst>
              <a:ext uri="{FF2B5EF4-FFF2-40B4-BE49-F238E27FC236}">
                <a16:creationId xmlns:a16="http://schemas.microsoft.com/office/drawing/2014/main" id="{95676323-5784-CB2E-FCF8-56C44EB44C88}"/>
              </a:ext>
            </a:extLst>
          </p:cNvPr>
          <p:cNvSpPr txBox="1"/>
          <p:nvPr/>
        </p:nvSpPr>
        <p:spPr>
          <a:xfrm>
            <a:off x="266400" y="733494"/>
            <a:ext cx="5124552" cy="369332"/>
          </a:xfrm>
          <a:prstGeom prst="rect">
            <a:avLst/>
          </a:prstGeom>
          <a:noFill/>
        </p:spPr>
        <p:txBody>
          <a:bodyPr wrap="square" lIns="0">
            <a:spAutoFit/>
          </a:bodyPr>
          <a:lstStyle/>
          <a:p>
            <a:pPr>
              <a:buNone/>
            </a:pPr>
            <a:r>
              <a:rPr lang="en-US" sz="1800" b="1">
                <a:solidFill>
                  <a:schemeClr val="tx2"/>
                </a:solidFill>
                <a:latin typeface="+mj-ea"/>
                <a:ea typeface="+mj-ea"/>
              </a:rPr>
              <a:t>Key Takeaways</a:t>
            </a:r>
            <a:r>
              <a:rPr lang="ja-JP" altLang="en-US" b="1">
                <a:solidFill>
                  <a:schemeClr val="tx2"/>
                </a:solidFill>
                <a:latin typeface="+mj-ea"/>
                <a:ea typeface="+mj-ea"/>
              </a:rPr>
              <a:t> </a:t>
            </a:r>
            <a:r>
              <a:rPr lang="en-US" altLang="ja-JP" b="1">
                <a:solidFill>
                  <a:schemeClr val="tx2"/>
                </a:solidFill>
                <a:latin typeface="+mj-ea"/>
                <a:ea typeface="+mj-ea"/>
              </a:rPr>
              <a:t>(2)</a:t>
            </a:r>
            <a:endParaRPr lang="en-US" sz="1800" b="1">
              <a:solidFill>
                <a:schemeClr val="tx2"/>
              </a:solidFill>
              <a:latin typeface="+mj-ea"/>
              <a:ea typeface="+mj-ea"/>
            </a:endParaRPr>
          </a:p>
        </p:txBody>
      </p:sp>
      <p:graphicFrame>
        <p:nvGraphicFramePr>
          <p:cNvPr id="4" name="Object 3">
            <a:extLst>
              <a:ext uri="{FF2B5EF4-FFF2-40B4-BE49-F238E27FC236}">
                <a16:creationId xmlns:a16="http://schemas.microsoft.com/office/drawing/2014/main" id="{1F15D891-CAED-13D6-3472-7F6284A696A9}"/>
              </a:ext>
            </a:extLst>
          </p:cNvPr>
          <p:cNvGraphicFramePr>
            <a:graphicFrameLocks noChangeAspect="1"/>
          </p:cNvGraphicFramePr>
          <p:nvPr>
            <p:extLst>
              <p:ext uri="{D42A27DB-BD31-4B8C-83A1-F6EECF244321}">
                <p14:modId xmlns:p14="http://schemas.microsoft.com/office/powerpoint/2010/main" val="1221368778"/>
              </p:ext>
            </p:extLst>
          </p:nvPr>
        </p:nvGraphicFramePr>
        <p:xfrm>
          <a:off x="4642548" y="832126"/>
          <a:ext cx="4377432" cy="4194478"/>
        </p:xfrm>
        <a:graphic>
          <a:graphicData uri="http://schemas.openxmlformats.org/presentationml/2006/ole">
            <mc:AlternateContent xmlns:mc="http://schemas.openxmlformats.org/markup-compatibility/2006">
              <mc:Choice xmlns:v="urn:schemas-microsoft-com:vml" Requires="v">
                <p:oleObj name="Document" r:id="rId2" imgW="5745933" imgH="6189977" progId="Word.Document.12">
                  <p:embed/>
                </p:oleObj>
              </mc:Choice>
              <mc:Fallback>
                <p:oleObj name="Document" r:id="rId2" imgW="5745933" imgH="6189977" progId="Word.Document.12">
                  <p:embed/>
                  <p:pic>
                    <p:nvPicPr>
                      <p:cNvPr id="4" name="Object 3">
                        <a:extLst>
                          <a:ext uri="{FF2B5EF4-FFF2-40B4-BE49-F238E27FC236}">
                            <a16:creationId xmlns:a16="http://schemas.microsoft.com/office/drawing/2014/main" id="{1F15D891-CAED-13D6-3472-7F6284A696A9}"/>
                          </a:ext>
                        </a:extLst>
                      </p:cNvPr>
                      <p:cNvPicPr/>
                      <p:nvPr/>
                    </p:nvPicPr>
                    <p:blipFill>
                      <a:blip r:embed="rId3"/>
                      <a:stretch>
                        <a:fillRect/>
                      </a:stretch>
                    </p:blipFill>
                    <p:spPr>
                      <a:xfrm>
                        <a:off x="4642548" y="832126"/>
                        <a:ext cx="4377432" cy="4194478"/>
                      </a:xfrm>
                      <a:prstGeom prst="rect">
                        <a:avLst/>
                      </a:prstGeom>
                    </p:spPr>
                  </p:pic>
                </p:oleObj>
              </mc:Fallback>
            </mc:AlternateContent>
          </a:graphicData>
        </a:graphic>
      </p:graphicFrame>
    </p:spTree>
    <p:extLst>
      <p:ext uri="{BB962C8B-B14F-4D97-AF65-F5344CB8AC3E}">
        <p14:creationId xmlns:p14="http://schemas.microsoft.com/office/powerpoint/2010/main" val="421598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E33D-CAA8-8592-8119-B142361BFF1C}"/>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7658F213-9530-AD34-3067-E97E8F9B45A1}"/>
              </a:ext>
            </a:extLst>
          </p:cNvPr>
          <p:cNvSpPr>
            <a:spLocks noGrp="1"/>
          </p:cNvSpPr>
          <p:nvPr>
            <p:ph type="body" sz="quarter" idx="13"/>
          </p:nvPr>
        </p:nvSpPr>
        <p:spPr>
          <a:xfrm>
            <a:off x="265116" y="1097971"/>
            <a:ext cx="8454084" cy="1182957"/>
          </a:xfrm>
        </p:spPr>
        <p:txBody>
          <a:bodyPr lIns="0" tIns="45720" rIns="91440" bIns="45720" anchor="t"/>
          <a:lstStyle/>
          <a:p>
            <a:pPr marL="269875" indent="-133985"/>
            <a:r>
              <a:rPr lang="en-US" altLang="ja-JP" sz="1600" dirty="0"/>
              <a:t>Resilience in the face of extreme weather is possible if PV plants:</a:t>
            </a:r>
            <a:endParaRPr lang="en-US" dirty="0"/>
          </a:p>
          <a:p>
            <a:pPr marL="135890" indent="0">
              <a:buNone/>
            </a:pPr>
            <a:r>
              <a:rPr lang="en-US" altLang="ja-JP" sz="1600" dirty="0"/>
              <a:t>      1. Are appropriately </a:t>
            </a:r>
            <a:r>
              <a:rPr lang="en-US" altLang="ja-JP" sz="1600" b="1" dirty="0"/>
              <a:t>sited and designed</a:t>
            </a:r>
            <a:r>
              <a:rPr lang="en-US" altLang="ja-JP" sz="1600" dirty="0"/>
              <a:t>; and</a:t>
            </a:r>
            <a:endParaRPr lang="en-US" dirty="0"/>
          </a:p>
          <a:p>
            <a:pPr marL="135890" indent="0">
              <a:buNone/>
            </a:pPr>
            <a:r>
              <a:rPr lang="en-US" altLang="ja-JP" sz="1600" dirty="0"/>
              <a:t>      2. Operated according to robust </a:t>
            </a:r>
            <a:r>
              <a:rPr lang="en-US" altLang="ja-JP" sz="1600" b="1" i="1" dirty="0"/>
              <a:t>operation and maintenance (O&amp;M) </a:t>
            </a:r>
            <a:r>
              <a:rPr lang="en-US" altLang="ja-JP" sz="1600" dirty="0"/>
              <a:t>protocols, incl.: </a:t>
            </a:r>
          </a:p>
        </p:txBody>
      </p:sp>
      <p:pic>
        <p:nvPicPr>
          <p:cNvPr id="5" name="図 4">
            <a:extLst>
              <a:ext uri="{FF2B5EF4-FFF2-40B4-BE49-F238E27FC236}">
                <a16:creationId xmlns:a16="http://schemas.microsoft.com/office/drawing/2014/main" id="{8E9FCB7B-8CB7-112E-3B50-FC22E2D2372D}"/>
              </a:ext>
            </a:extLst>
          </p:cNvPr>
          <p:cNvPicPr>
            <a:picLocks noChangeAspect="1"/>
          </p:cNvPicPr>
          <p:nvPr/>
        </p:nvPicPr>
        <p:blipFill>
          <a:blip r:embed="rId2"/>
          <a:stretch>
            <a:fillRect/>
          </a:stretch>
        </p:blipFill>
        <p:spPr>
          <a:xfrm>
            <a:off x="5396873" y="2569252"/>
            <a:ext cx="3548868" cy="2407122"/>
          </a:xfrm>
          <a:prstGeom prst="rect">
            <a:avLst/>
          </a:prstGeom>
        </p:spPr>
      </p:pic>
      <p:sp>
        <p:nvSpPr>
          <p:cNvPr id="6" name="Segnaposto testo 2">
            <a:extLst>
              <a:ext uri="{FF2B5EF4-FFF2-40B4-BE49-F238E27FC236}">
                <a16:creationId xmlns:a16="http://schemas.microsoft.com/office/drawing/2014/main" id="{920085A3-2A8C-08F6-E22B-B84EB003D6BD}"/>
              </a:ext>
            </a:extLst>
          </p:cNvPr>
          <p:cNvSpPr txBox="1">
            <a:spLocks/>
          </p:cNvSpPr>
          <p:nvPr/>
        </p:nvSpPr>
        <p:spPr bwMode="auto">
          <a:xfrm>
            <a:off x="612545" y="2457066"/>
            <a:ext cx="4617740" cy="2230984"/>
          </a:xfrm>
          <a:prstGeom prst="rect">
            <a:avLst/>
          </a:prstGeom>
        </p:spPr>
        <p:txBody>
          <a:bodyPr lIns="0" tIns="45720" rIns="91440" bIns="45720" anchor="t"/>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marL="269875" indent="-133985"/>
            <a:r>
              <a:rPr lang="en-US" altLang="de-DE" sz="1400" b="1" i="1" kern="0" dirty="0">
                <a:solidFill>
                  <a:srgbClr val="184481"/>
                </a:solidFill>
              </a:rPr>
              <a:t>Proactive maintenance</a:t>
            </a:r>
            <a:r>
              <a:rPr lang="en-US" altLang="de-DE" sz="1400" kern="0" dirty="0">
                <a:solidFill>
                  <a:srgbClr val="184481"/>
                </a:solidFill>
              </a:rPr>
              <a:t> ahead of extreme weather events, customized for the type and predictability of  each threat. Checking the torque on bolts and fasteners and reviewing stow strategies for tracker systems is a top priority.</a:t>
            </a:r>
          </a:p>
          <a:p>
            <a:pPr marL="269875" indent="-133985"/>
            <a:r>
              <a:rPr lang="en-US" sz="1400" b="1" i="1" kern="0" dirty="0"/>
              <a:t>Corrective maintenance </a:t>
            </a:r>
            <a:r>
              <a:rPr lang="en-US" sz="1400" kern="0" dirty="0"/>
              <a:t>should start immediately after damage occurs and include the following, in order of priority: secure the site, inspect systems, and replace damaged components before re-energizing.</a:t>
            </a:r>
            <a:endParaRPr lang="it-IT" sz="1400" kern="0" dirty="0"/>
          </a:p>
        </p:txBody>
      </p:sp>
      <p:sp>
        <p:nvSpPr>
          <p:cNvPr id="4" name="Textfeld 3">
            <a:extLst>
              <a:ext uri="{FF2B5EF4-FFF2-40B4-BE49-F238E27FC236}">
                <a16:creationId xmlns:a16="http://schemas.microsoft.com/office/drawing/2014/main" id="{A2679320-0B3B-B1FC-CAA1-5D89595F844A}"/>
              </a:ext>
            </a:extLst>
          </p:cNvPr>
          <p:cNvSpPr txBox="1"/>
          <p:nvPr/>
        </p:nvSpPr>
        <p:spPr>
          <a:xfrm>
            <a:off x="445956" y="4688050"/>
            <a:ext cx="5082008" cy="338554"/>
          </a:xfrm>
          <a:prstGeom prst="rect">
            <a:avLst/>
          </a:prstGeom>
          <a:noFill/>
        </p:spPr>
        <p:txBody>
          <a:bodyPr wrap="square" rtlCol="0">
            <a:spAutoFit/>
          </a:bodyPr>
          <a:lstStyle/>
          <a:p>
            <a:pPr lvl="0">
              <a:defRPr/>
            </a:pPr>
            <a:r>
              <a:rPr kumimoji="0" lang="en-US" sz="1600" b="0" i="0" u="none" strike="noStrike" kern="0" cap="none" spc="0" normalizeH="0" baseline="0" noProof="0" dirty="0">
                <a:ln>
                  <a:noFill/>
                </a:ln>
                <a:solidFill>
                  <a:srgbClr val="003C7D"/>
                </a:solidFill>
                <a:effectLst/>
                <a:uLnTx/>
                <a:uFillTx/>
                <a:latin typeface="Arial"/>
                <a:cs typeface="Arial"/>
              </a:rPr>
              <a:t>Report IEA-PVPS T13-33:2025, </a:t>
            </a:r>
            <a:r>
              <a:rPr lang="en-US" sz="1600" kern="0" dirty="0">
                <a:solidFill>
                  <a:srgbClr val="003C7D"/>
                </a:solidFill>
                <a:latin typeface="Arial"/>
              </a:rPr>
              <a:t>December 2025</a:t>
            </a:r>
            <a:endParaRPr kumimoji="0" lang="en-US" sz="1600" b="0" i="0" u="none" strike="noStrike" kern="0" cap="none" spc="0" normalizeH="0" baseline="0" noProof="0" dirty="0">
              <a:ln>
                <a:noFill/>
              </a:ln>
              <a:solidFill>
                <a:srgbClr val="003C7D"/>
              </a:solidFill>
              <a:effectLst/>
              <a:uLnTx/>
              <a:uFillTx/>
              <a:latin typeface="Arial"/>
              <a:cs typeface="Arial"/>
            </a:endParaRPr>
          </a:p>
        </p:txBody>
      </p:sp>
      <p:sp>
        <p:nvSpPr>
          <p:cNvPr id="10" name="Segnaposto testo 1">
            <a:extLst>
              <a:ext uri="{FF2B5EF4-FFF2-40B4-BE49-F238E27FC236}">
                <a16:creationId xmlns:a16="http://schemas.microsoft.com/office/drawing/2014/main" id="{D15A2B9E-C442-5264-1146-D4EE64F88F43}"/>
              </a:ext>
            </a:extLst>
          </p:cNvPr>
          <p:cNvSpPr>
            <a:spLocks noGrp="1"/>
          </p:cNvSpPr>
          <p:nvPr>
            <p:ph type="body" sz="quarter" idx="12"/>
          </p:nvPr>
        </p:nvSpPr>
        <p:spPr>
          <a:xfrm>
            <a:off x="265116" y="223360"/>
            <a:ext cx="8230772" cy="508439"/>
          </a:xfrm>
        </p:spPr>
        <p:txBody>
          <a:bodyPr lIns="0" tIns="45720" rIns="91440" bIns="45720" anchor="t">
            <a:noAutofit/>
          </a:bodyPr>
          <a:lstStyle/>
          <a:p>
            <a:r>
              <a:rPr lang="en-US" sz="1800"/>
              <a:t>Operational and Economic Impacts of Extreme Weather on PV Plants</a:t>
            </a:r>
          </a:p>
        </p:txBody>
      </p:sp>
      <p:sp>
        <p:nvSpPr>
          <p:cNvPr id="11" name="CasellaDiTesto 8">
            <a:extLst>
              <a:ext uri="{FF2B5EF4-FFF2-40B4-BE49-F238E27FC236}">
                <a16:creationId xmlns:a16="http://schemas.microsoft.com/office/drawing/2014/main" id="{AEB80467-2D26-FADC-3B7C-C5375AE260C3}"/>
              </a:ext>
            </a:extLst>
          </p:cNvPr>
          <p:cNvSpPr txBox="1"/>
          <p:nvPr/>
        </p:nvSpPr>
        <p:spPr>
          <a:xfrm>
            <a:off x="266400" y="733494"/>
            <a:ext cx="5124552" cy="369332"/>
          </a:xfrm>
          <a:prstGeom prst="rect">
            <a:avLst/>
          </a:prstGeom>
          <a:noFill/>
        </p:spPr>
        <p:txBody>
          <a:bodyPr wrap="square" lIns="0">
            <a:spAutoFit/>
          </a:bodyPr>
          <a:lstStyle/>
          <a:p>
            <a:pPr>
              <a:buNone/>
            </a:pPr>
            <a:r>
              <a:rPr lang="en-US" sz="1800" b="1">
                <a:solidFill>
                  <a:schemeClr val="tx2"/>
                </a:solidFill>
                <a:latin typeface="+mj-ea"/>
                <a:ea typeface="+mj-ea"/>
              </a:rPr>
              <a:t>Key Takeaways</a:t>
            </a:r>
            <a:r>
              <a:rPr lang="ja-JP" altLang="en-US" b="1">
                <a:solidFill>
                  <a:schemeClr val="tx2"/>
                </a:solidFill>
                <a:latin typeface="+mj-ea"/>
                <a:ea typeface="+mj-ea"/>
              </a:rPr>
              <a:t> </a:t>
            </a:r>
            <a:r>
              <a:rPr lang="en-US" altLang="ja-JP" b="1">
                <a:solidFill>
                  <a:schemeClr val="tx2"/>
                </a:solidFill>
                <a:latin typeface="+mj-ea"/>
                <a:ea typeface="+mj-ea"/>
              </a:rPr>
              <a:t>(3)</a:t>
            </a:r>
            <a:endParaRPr lang="en-US" sz="1800" b="1">
              <a:solidFill>
                <a:schemeClr val="tx2"/>
              </a:solidFill>
              <a:latin typeface="+mj-ea"/>
              <a:ea typeface="+mj-ea"/>
            </a:endParaRPr>
          </a:p>
        </p:txBody>
      </p:sp>
    </p:spTree>
    <p:extLst>
      <p:ext uri="{BB962C8B-B14F-4D97-AF65-F5344CB8AC3E}">
        <p14:creationId xmlns:p14="http://schemas.microsoft.com/office/powerpoint/2010/main" val="1644481012"/>
      </p:ext>
    </p:extLst>
  </p:cSld>
  <p:clrMapOvr>
    <a:masterClrMapping/>
  </p:clrMapOvr>
</p:sld>
</file>

<file path=ppt/theme/theme1.xml><?xml version="1.0" encoding="utf-8"?>
<a:theme xmlns:a="http://schemas.openxmlformats.org/drawingml/2006/main" name="GB - New branding v5 (2)">
  <a:themeElements>
    <a:clrScheme name="Custom 1">
      <a:dk1>
        <a:srgbClr val="F4821F"/>
      </a:dk1>
      <a:lt1>
        <a:sysClr val="window" lastClr="FFFFFF"/>
      </a:lt1>
      <a:dk2>
        <a:srgbClr val="10307D"/>
      </a:dk2>
      <a:lt2>
        <a:srgbClr val="FFFFFF"/>
      </a:lt2>
      <a:accent1>
        <a:srgbClr val="10307D"/>
      </a:accent1>
      <a:accent2>
        <a:srgbClr val="10307D"/>
      </a:accent2>
      <a:accent3>
        <a:srgbClr val="F4821F"/>
      </a:accent3>
      <a:accent4>
        <a:srgbClr val="F4821F"/>
      </a:accent4>
      <a:accent5>
        <a:srgbClr val="10307D"/>
      </a:accent5>
      <a:accent6>
        <a:srgbClr val="10307D"/>
      </a:accent6>
      <a:hlink>
        <a:srgbClr val="F4821F"/>
      </a:hlink>
      <a:folHlink>
        <a:srgbClr val="F4821F"/>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F39241C8-7B32-6A43-B0A8-3CE245A73584}" vid="{7F805EB4-DE15-E642-859E-CC7D6EBEE15B}"/>
    </a:ext>
  </a:extLst>
</a:theme>
</file>

<file path=ppt/theme/theme2.xml><?xml version="1.0" encoding="utf-8"?>
<a:theme xmlns:a="http://schemas.openxmlformats.org/drawingml/2006/main" name="1_GB - New branding v5 (2)">
  <a:themeElements>
    <a:clrScheme name="Custom 1">
      <a:dk1>
        <a:srgbClr val="F4821F"/>
      </a:dk1>
      <a:lt1>
        <a:sysClr val="window" lastClr="FFFFFF"/>
      </a:lt1>
      <a:dk2>
        <a:srgbClr val="10307D"/>
      </a:dk2>
      <a:lt2>
        <a:srgbClr val="FFFFFF"/>
      </a:lt2>
      <a:accent1>
        <a:srgbClr val="10307D"/>
      </a:accent1>
      <a:accent2>
        <a:srgbClr val="10307D"/>
      </a:accent2>
      <a:accent3>
        <a:srgbClr val="F4821F"/>
      </a:accent3>
      <a:accent4>
        <a:srgbClr val="F4821F"/>
      </a:accent4>
      <a:accent5>
        <a:srgbClr val="10307D"/>
      </a:accent5>
      <a:accent6>
        <a:srgbClr val="10307D"/>
      </a:accent6>
      <a:hlink>
        <a:srgbClr val="F4821F"/>
      </a:hlink>
      <a:folHlink>
        <a:srgbClr val="F4821F"/>
      </a:folHlink>
    </a:clrScheme>
    <a:fontScheme name="IEA template">
      <a:majorFont>
        <a:latin typeface="Century Gothic"/>
        <a:ea typeface="Arial"/>
        <a:cs typeface="Arial"/>
      </a:majorFont>
      <a:minorFont>
        <a:latin typeface="Segoe U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bg2">
            <a:lumMod val="95000"/>
          </a:schemeClr>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9D5CB6F85F73647953D1642A5D820CC" ma:contentTypeVersion="12" ma:contentTypeDescription="Ein neues Dokument erstellen." ma:contentTypeScope="" ma:versionID="3ed8580245ad43a23361f69eb321bc3f">
  <xsd:schema xmlns:xsd="http://www.w3.org/2001/XMLSchema" xmlns:xs="http://www.w3.org/2001/XMLSchema" xmlns:p="http://schemas.microsoft.com/office/2006/metadata/properties" xmlns:ns2="983a6927-6998-4ff6-93f9-472b5ddef582" targetNamespace="http://schemas.microsoft.com/office/2006/metadata/properties" ma:root="true" ma:fieldsID="47f665649c56e6ded84ae7dacf5c6173" ns2:_="">
    <xsd:import namespace="983a6927-6998-4ff6-93f9-472b5ddef58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a6927-6998-4ff6-93f9-472b5ddef5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3a6927-6998-4ff6-93f9-472b5ddef58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60ACC-FB10-4042-9804-556743C2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a6927-6998-4ff6-93f9-472b5ddef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7FD505-DBDB-4AB0-BFDC-027F98D2A72C}">
  <ds:schemaRefs>
    <ds:schemaRef ds:uri="8a95e9d8-7e96-4a26-bb09-e8e0ff8b7a08"/>
    <ds:schemaRef ds:uri="983a6927-6998-4ff6-93f9-472b5ddef582"/>
    <ds:schemaRef ds:uri="bb3c1d79-18c6-4632-a437-906b397dca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56E8DF-2419-40F3-81F8-DB83427705A6}">
  <ds:schemaRefs>
    <ds:schemaRef ds:uri="http://schemas.microsoft.com/sharepoint/v3/contenttype/forms"/>
  </ds:schemaRefs>
</ds:datastoreItem>
</file>

<file path=docMetadata/LabelInfo.xml><?xml version="1.0" encoding="utf-8"?>
<clbl:labelList xmlns:clbl="http://schemas.microsoft.com/office/2020/mipLabelMetadata">
  <clbl:label id="{832538a4-939e-4f12-952e-e33cf9e5689d}" enabled="0" method="" siteId="{832538a4-939e-4f12-952e-e33cf9e5689d}" removed="1"/>
</clbl:labelList>
</file>

<file path=docProps/app.xml><?xml version="1.0" encoding="utf-8"?>
<Properties xmlns="http://schemas.openxmlformats.org/officeDocument/2006/extended-properties" xmlns:vt="http://schemas.openxmlformats.org/officeDocument/2006/docPropsVTypes">
  <Template/>
  <TotalTime>0</TotalTime>
  <Words>789</Words>
  <Application>Microsoft Office PowerPoint</Application>
  <PresentationFormat>Bildschirmpräsentation (16:9)</PresentationFormat>
  <Paragraphs>70</Paragraphs>
  <Slides>6</Slides>
  <Notes>0</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6</vt:i4>
      </vt:variant>
    </vt:vector>
  </HeadingPairs>
  <TitlesOfParts>
    <vt:vector size="14" baseType="lpstr">
      <vt:lpstr>Arial Nova</vt:lpstr>
      <vt:lpstr>ＭＳ 明朝</vt:lpstr>
      <vt:lpstr>Arial</vt:lpstr>
      <vt:lpstr>Calibri</vt:lpstr>
      <vt:lpstr>Segoe UI</vt:lpstr>
      <vt:lpstr>GB - New branding v5 (2)</vt:lpstr>
      <vt:lpstr>1_GB - New branding v5 (2)</vt:lpstr>
      <vt:lpstr>Document</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OLC</dc:creator>
  <cp:lastModifiedBy>Jahn, Ulrike</cp:lastModifiedBy>
  <cp:revision>2</cp:revision>
  <cp:lastPrinted>2017-08-30T14:17:09Z</cp:lastPrinted>
  <dcterms:created xsi:type="dcterms:W3CDTF">2019-06-05T15:43:42Z</dcterms:created>
  <dcterms:modified xsi:type="dcterms:W3CDTF">2025-12-15T18:39:39Z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vt:r8>
  </property>
  <property fmtid="{D5CDD505-2E9C-101B-9397-08002B2CF9AE}" pid="3" name="MediaServiceImageTags">
    <vt:lpwstr/>
  </property>
  <property fmtid="{D5CDD505-2E9C-101B-9397-08002B2CF9AE}" pid="4" name="ContentTypeId">
    <vt:lpwstr>0x01010019D5CB6F85F73647953D1642A5D820CC</vt:lpwstr>
  </property>
  <property fmtid="{D5CDD505-2E9C-101B-9397-08002B2CF9AE}" pid="5" name="MSIP_Label_ddc55989-3c9e-4466-8514-eac6f80f6373_Enabled">
    <vt:lpwstr>true</vt:lpwstr>
  </property>
  <property fmtid="{D5CDD505-2E9C-101B-9397-08002B2CF9AE}" pid="6" name="MSIP_Label_ddc55989-3c9e-4466-8514-eac6f80f6373_SetDate">
    <vt:lpwstr>2025-05-28T07:50:34Z</vt:lpwstr>
  </property>
  <property fmtid="{D5CDD505-2E9C-101B-9397-08002B2CF9AE}" pid="7" name="MSIP_Label_ddc55989-3c9e-4466-8514-eac6f80f6373_Method">
    <vt:lpwstr>Privileged</vt:lpwstr>
  </property>
  <property fmtid="{D5CDD505-2E9C-101B-9397-08002B2CF9AE}" pid="8" name="MSIP_Label_ddc55989-3c9e-4466-8514-eac6f80f6373_Name">
    <vt:lpwstr>ddc55989-3c9e-4466-8514-eac6f80f6373</vt:lpwstr>
  </property>
  <property fmtid="{D5CDD505-2E9C-101B-9397-08002B2CF9AE}" pid="9" name="MSIP_Label_ddc55989-3c9e-4466-8514-eac6f80f6373_SiteId">
    <vt:lpwstr>18a7fec8-652f-409b-8369-272d9ce80620</vt:lpwstr>
  </property>
  <property fmtid="{D5CDD505-2E9C-101B-9397-08002B2CF9AE}" pid="10" name="MSIP_Label_ddc55989-3c9e-4466-8514-eac6f80f6373_ActionId">
    <vt:lpwstr>55d474ca-26d5-4409-91e2-366606372acb</vt:lpwstr>
  </property>
  <property fmtid="{D5CDD505-2E9C-101B-9397-08002B2CF9AE}" pid="11" name="MSIP_Label_ddc55989-3c9e-4466-8514-eac6f80f6373_ContentBits">
    <vt:lpwstr>0</vt:lpwstr>
  </property>
  <property fmtid="{D5CDD505-2E9C-101B-9397-08002B2CF9AE}" pid="12" name="MSIP_Label_ddc55989-3c9e-4466-8514-eac6f80f6373_Tag">
    <vt:lpwstr>10, 0, 1, 1</vt:lpwstr>
  </property>
</Properties>
</file>