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1"/>
  </p:notesMasterIdLst>
  <p:handoutMasterIdLst>
    <p:handoutMasterId r:id="rId12"/>
  </p:handoutMasterIdLst>
  <p:sldIdLst>
    <p:sldId id="257" r:id="rId5"/>
    <p:sldId id="640" r:id="rId6"/>
    <p:sldId id="641" r:id="rId7"/>
    <p:sldId id="642" r:id="rId8"/>
    <p:sldId id="632" r:id="rId9"/>
    <p:sldId id="616" r:id="rId10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531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7D"/>
    <a:srgbClr val="F4821F"/>
    <a:srgbClr val="DBE2EB"/>
    <a:srgbClr val="003C7D"/>
    <a:srgbClr val="376192"/>
    <a:srgbClr val="E0EEF8"/>
    <a:srgbClr val="EDEEF8"/>
    <a:srgbClr val="184481"/>
    <a:srgbClr val="10307D"/>
    <a:srgbClr val="E88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14452-6399-4575-B5D7-CBA18242589C}" v="3" dt="2025-12-01T13:51:46.304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 autoAdjust="0"/>
    <p:restoredTop sz="95872" autoAdjust="0"/>
  </p:normalViewPr>
  <p:slideViewPr>
    <p:cSldViewPr snapToGrid="0" showGuides="1">
      <p:cViewPr varScale="1">
        <p:scale>
          <a:sx n="115" d="100"/>
          <a:sy n="115" d="100"/>
        </p:scale>
        <p:origin x="1408" y="72"/>
      </p:cViewPr>
      <p:guideLst>
        <p:guide orient="horz" pos="3140"/>
        <p:guide pos="295"/>
        <p:guide orient="horz" pos="531"/>
        <p:guide orient="horz" pos="1620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20" y="108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retary - IEA PVPS" userId="68aadff7-8066-4679-a306-ebd29ae79f97" providerId="ADAL" clId="{4E5BC817-6A07-4F8A-AAFD-7281F78BE7A5}"/>
    <pc:docChg chg="undo custSel modSld">
      <pc:chgData name="Secretary - IEA PVPS" userId="68aadff7-8066-4679-a306-ebd29ae79f97" providerId="ADAL" clId="{4E5BC817-6A07-4F8A-AAFD-7281F78BE7A5}" dt="2025-12-01T13:52:41.789" v="131" actId="1076"/>
      <pc:docMkLst>
        <pc:docMk/>
      </pc:docMkLst>
      <pc:sldChg chg="addSp delSp modSp mod">
        <pc:chgData name="Secretary - IEA PVPS" userId="68aadff7-8066-4679-a306-ebd29ae79f97" providerId="ADAL" clId="{4E5BC817-6A07-4F8A-AAFD-7281F78BE7A5}" dt="2025-12-01T13:52:41.789" v="131" actId="1076"/>
        <pc:sldMkLst>
          <pc:docMk/>
          <pc:sldMk cId="817572157" sldId="257"/>
        </pc:sldMkLst>
        <pc:spChg chg="add del mod">
          <ac:chgData name="Secretary - IEA PVPS" userId="68aadff7-8066-4679-a306-ebd29ae79f97" providerId="ADAL" clId="{4E5BC817-6A07-4F8A-AAFD-7281F78BE7A5}" dt="2025-12-01T13:50:53.046" v="54" actId="478"/>
          <ac:spMkLst>
            <pc:docMk/>
            <pc:sldMk cId="817572157" sldId="257"/>
            <ac:spMk id="5" creationId="{4FA59B41-03EF-09A8-653F-25EB84444847}"/>
          </ac:spMkLst>
        </pc:spChg>
        <pc:spChg chg="add mod">
          <ac:chgData name="Secretary - IEA PVPS" userId="68aadff7-8066-4679-a306-ebd29ae79f97" providerId="ADAL" clId="{4E5BC817-6A07-4F8A-AAFD-7281F78BE7A5}" dt="2025-12-01T13:52:34.472" v="130" actId="1035"/>
          <ac:spMkLst>
            <pc:docMk/>
            <pc:sldMk cId="817572157" sldId="257"/>
            <ac:spMk id="6" creationId="{1029BB79-C723-6E5E-F81D-D6AB9BC47FE5}"/>
          </ac:spMkLst>
        </pc:spChg>
        <pc:spChg chg="mod">
          <ac:chgData name="Secretary - IEA PVPS" userId="68aadff7-8066-4679-a306-ebd29ae79f97" providerId="ADAL" clId="{4E5BC817-6A07-4F8A-AAFD-7281F78BE7A5}" dt="2025-12-01T13:52:34.472" v="130" actId="1035"/>
          <ac:spMkLst>
            <pc:docMk/>
            <pc:sldMk cId="817572157" sldId="257"/>
            <ac:spMk id="15" creationId="{39918276-8203-417F-BCD4-DD500BC36BCA}"/>
          </ac:spMkLst>
        </pc:spChg>
        <pc:spChg chg="del">
          <ac:chgData name="Secretary - IEA PVPS" userId="68aadff7-8066-4679-a306-ebd29ae79f97" providerId="ADAL" clId="{4E5BC817-6A07-4F8A-AAFD-7281F78BE7A5}" dt="2025-12-01T13:50:41.429" v="33" actId="478"/>
          <ac:spMkLst>
            <pc:docMk/>
            <pc:sldMk cId="817572157" sldId="257"/>
            <ac:spMk id="16" creationId="{B65ED596-FC94-4B02-95FA-D554CB1D114E}"/>
          </ac:spMkLst>
        </pc:spChg>
        <pc:spChg chg="mod">
          <ac:chgData name="Secretary - IEA PVPS" userId="68aadff7-8066-4679-a306-ebd29ae79f97" providerId="ADAL" clId="{4E5BC817-6A07-4F8A-AAFD-7281F78BE7A5}" dt="2025-12-01T13:50:38.177" v="32" actId="20577"/>
          <ac:spMkLst>
            <pc:docMk/>
            <pc:sldMk cId="817572157" sldId="257"/>
            <ac:spMk id="17" creationId="{08D567FD-ABEF-4093-94E5-6AB99A8C56A1}"/>
          </ac:spMkLst>
        </pc:spChg>
        <pc:picChg chg="add mod modCrop">
          <ac:chgData name="Secretary - IEA PVPS" userId="68aadff7-8066-4679-a306-ebd29ae79f97" providerId="ADAL" clId="{4E5BC817-6A07-4F8A-AAFD-7281F78BE7A5}" dt="2025-12-01T13:52:41.789" v="131" actId="1076"/>
          <ac:picMkLst>
            <pc:docMk/>
            <pc:sldMk cId="817572157" sldId="257"/>
            <ac:picMk id="3" creationId="{3935012F-2112-44C3-9FC1-268860D0C7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Title Slide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3460231"/>
            <a:ext cx="8316913" cy="419037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2000" dirty="0"/>
              <a:t>PV Powered Electric Vehicle Charging Stations</a:t>
            </a:r>
            <a:endParaRPr lang="en-US" sz="1800" i="1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103D7D"/>
                </a:solidFill>
              </a:rPr>
              <a:t>Task 17: PV &amp; Transport, J</a:t>
            </a:r>
            <a:r>
              <a:rPr lang="en-US" dirty="0"/>
              <a:t>anuary 2026</a:t>
            </a:r>
            <a:endParaRPr lang="en-US" sz="1800" dirty="0"/>
          </a:p>
        </p:txBody>
      </p:sp>
      <p:pic>
        <p:nvPicPr>
          <p:cNvPr id="3" name="Picture 2" descr="Solar panels on poles in a parking lot&#10;&#10;AI-generated content may be incorrect.">
            <a:extLst>
              <a:ext uri="{FF2B5EF4-FFF2-40B4-BE49-F238E27FC236}">
                <a16:creationId xmlns:a16="http://schemas.microsoft.com/office/drawing/2014/main" id="{3935012F-2112-44C3-9FC1-268860D0C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b="18115"/>
          <a:stretch>
            <a:fillRect/>
          </a:stretch>
        </p:blipFill>
        <p:spPr>
          <a:xfrm>
            <a:off x="3292765" y="446017"/>
            <a:ext cx="5168205" cy="2898371"/>
          </a:xfrm>
          <a:prstGeom prst="rect">
            <a:avLst/>
          </a:prstGeom>
        </p:spPr>
      </p:pic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1029BB79-C723-6E5E-F81D-D6AB9BC47FE5}"/>
              </a:ext>
            </a:extLst>
          </p:cNvPr>
          <p:cNvSpPr txBox="1">
            <a:spLocks/>
          </p:cNvSpPr>
          <p:nvPr/>
        </p:nvSpPr>
        <p:spPr>
          <a:xfrm>
            <a:off x="250825" y="3691917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GB" sz="1800" i="1" dirty="0"/>
              <a:t>Sizing, Optimization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B8F383-B28E-C2E3-DE5C-2D06F1581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Context and Objectives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593CE-332B-F3EB-FE69-2814810A6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446" y="889005"/>
            <a:ext cx="7200000" cy="3682492"/>
          </a:xfrm>
        </p:spPr>
        <p:txBody>
          <a:bodyPr/>
          <a:lstStyle/>
          <a:p>
            <a:pPr marL="135449" indent="0">
              <a:buNone/>
            </a:pPr>
            <a:r>
              <a:rPr lang="en-US" sz="1050" b="1" dirty="0"/>
              <a:t>IEA Task 17 – PV-Powered Charging Stations (PVCS)</a:t>
            </a:r>
            <a:endParaRPr lang="en-US" sz="1050" dirty="0"/>
          </a:p>
          <a:p>
            <a:pPr algn="just"/>
            <a:r>
              <a:rPr lang="en-US" sz="1050" dirty="0"/>
              <a:t>The first two IEA Task 17 Subtask 2 reports examined the </a:t>
            </a:r>
            <a:r>
              <a:rPr lang="en-US" sz="1050" b="1" dirty="0"/>
              <a:t>feasibility, technical requirements, and key conditions</a:t>
            </a:r>
            <a:r>
              <a:rPr lang="en-US" sz="1050" dirty="0"/>
              <a:t> for PVCS, as well as their </a:t>
            </a:r>
            <a:r>
              <a:rPr lang="en-US" sz="1050" b="1" dirty="0"/>
              <a:t>technical, economic, environmental, and social impacts</a:t>
            </a:r>
            <a:r>
              <a:rPr lang="en-US" sz="1050" dirty="0"/>
              <a:t>.</a:t>
            </a:r>
          </a:p>
          <a:p>
            <a:pPr algn="just"/>
            <a:r>
              <a:rPr lang="en-US" sz="1050" dirty="0"/>
              <a:t>This third report builds on the previous work and focuses on the </a:t>
            </a:r>
            <a:r>
              <a:rPr lang="en-US" sz="1050" b="1" dirty="0"/>
              <a:t>deployment challenges</a:t>
            </a:r>
            <a:r>
              <a:rPr lang="en-US" sz="1050" dirty="0"/>
              <a:t> of PVCS, with particular attention to </a:t>
            </a:r>
            <a:r>
              <a:rPr lang="en-US" sz="1050" b="1" dirty="0"/>
              <a:t>system sizing, optimization, and control strategies</a:t>
            </a:r>
            <a:r>
              <a:rPr lang="en-US" sz="1050" dirty="0"/>
              <a:t>.</a:t>
            </a:r>
          </a:p>
          <a:p>
            <a:pPr algn="just"/>
            <a:r>
              <a:rPr lang="en-US" sz="1050" dirty="0"/>
              <a:t>The objective is to enhance </a:t>
            </a:r>
            <a:r>
              <a:rPr lang="en-US" sz="1050" b="1" dirty="0"/>
              <a:t>sustainability, reliability, and economic viability </a:t>
            </a:r>
            <a:r>
              <a:rPr lang="en-US" sz="1050" dirty="0"/>
              <a:t>by</a:t>
            </a:r>
            <a:r>
              <a:rPr lang="en-US" sz="1050" b="1" dirty="0"/>
              <a:t> ensuring system stability, operational efficiency, and user satisfaction. </a:t>
            </a:r>
          </a:p>
          <a:p>
            <a:pPr algn="just"/>
            <a:r>
              <a:rPr lang="en-US" sz="1050" dirty="0"/>
              <a:t>It explores the deployment of PVCS within </a:t>
            </a:r>
            <a:r>
              <a:rPr lang="en-US" sz="1050" b="1" dirty="0"/>
              <a:t>microgrid-based architectures</a:t>
            </a:r>
            <a:r>
              <a:rPr lang="en-US" sz="1050" dirty="0"/>
              <a:t>, the integration of </a:t>
            </a:r>
            <a:r>
              <a:rPr lang="en-US" sz="1050" b="1" dirty="0"/>
              <a:t>smart energy management </a:t>
            </a:r>
            <a:r>
              <a:rPr lang="en-US" sz="1050" dirty="0"/>
              <a:t>and charging systems, and the incorporation of emerging services such as </a:t>
            </a:r>
            <a:r>
              <a:rPr lang="en-US" sz="1050" b="1" dirty="0"/>
              <a:t>Vehicle-to-Grid (V2G) </a:t>
            </a:r>
            <a:r>
              <a:rPr lang="en-US" sz="1050" dirty="0"/>
              <a:t>and </a:t>
            </a:r>
            <a:r>
              <a:rPr lang="en-US" sz="1050" b="1" dirty="0"/>
              <a:t>battery swapping</a:t>
            </a:r>
            <a:r>
              <a:rPr lang="en-US" sz="1050" dirty="0"/>
              <a:t>.</a:t>
            </a:r>
            <a:endParaRPr lang="fr-FR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FAB0E-4347-4F93-87C7-6E91B0F9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3" y="3285516"/>
            <a:ext cx="2859161" cy="1387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40D06-4958-42C7-8639-C1CD269B8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10" y="3285516"/>
            <a:ext cx="2365484" cy="145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6EFB0D-833F-4FEB-903A-B1E25989C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96" y="3121455"/>
            <a:ext cx="2910714" cy="1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69D544-0DA0-9820-0E96-A857E3BBD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Goals and Methodology</a:t>
            </a:r>
          </a:p>
          <a:p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C913CF-8A0B-3622-5A8A-E43EF5018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447" y="889005"/>
            <a:ext cx="7200000" cy="3682492"/>
          </a:xfrm>
        </p:spPr>
        <p:txBody>
          <a:bodyPr/>
          <a:lstStyle/>
          <a:p>
            <a:pPr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Sizing for EV Workplace Charging Station</a:t>
            </a:r>
          </a:p>
          <a:p>
            <a:pPr marL="135449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Maximize on-site solar energy use for Electric Vehicles (EV) charging through a dedicated control system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Develop a modular sizing methodology based on four independent relationships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Allows flexibility in business models, charging strategies, and demand profiles</a:t>
            </a:r>
          </a:p>
          <a:p>
            <a:pPr marL="26997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269981" lvl="1" indent="-134532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PVCS: Sizing &amp; Energy Cost Optimization</a:t>
            </a:r>
          </a:p>
          <a:p>
            <a:pPr marL="13544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PVCS sizing in microgrid environments requires balancing technical, economic, and environmental objectives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A multi-objective MILP optimization framework was developed to minimize both the Levelized Cost of Energy (LCOE) and the Life Cycle Emissions (LCE)</a:t>
            </a:r>
          </a:p>
          <a:p>
            <a:pPr lvl="4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marL="269981" lvl="1" indent="-134532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PVCS: Integration of V2G Services</a:t>
            </a:r>
          </a:p>
          <a:p>
            <a:pPr lvl="4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Leverage parked EVs to provide V2G services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Develop a MILP-based optimization algorithm to control EV battery charging and discharging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Aim to minimize energy costs and maximize solar energy utilization</a:t>
            </a:r>
          </a:p>
          <a:p>
            <a:pPr lvl="4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marL="269981" lvl="1" indent="-134532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PVCS for Electric Buses</a:t>
            </a:r>
          </a:p>
          <a:p>
            <a:pPr marL="13544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Assess the deployment of electric buses and their integration with PVCS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Evaluate different charging strategies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Analyze impacts on grid performance, emissions, and service reliability</a:t>
            </a:r>
          </a:p>
          <a:p>
            <a:pPr marL="674949" lvl="4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lvl="4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lvl="4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F1C47A-B179-9673-B946-C23ACCBC99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Key </a:t>
            </a:r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CE456-0C4D-4E1A-9262-302B776B9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446" y="889005"/>
            <a:ext cx="7200000" cy="3682492"/>
          </a:xfrm>
        </p:spPr>
        <p:txBody>
          <a:bodyPr/>
          <a:lstStyle/>
          <a:p>
            <a:pPr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Sizing for EV Workplace Charging Station</a:t>
            </a:r>
          </a:p>
          <a:p>
            <a:pPr marL="135449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Aligning EV charging with PV generation significantly reduces infrastructure size and costs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Workplace parking lots are ideal, as charging demand aligns well with daytime solar production</a:t>
            </a:r>
          </a:p>
          <a:p>
            <a:pPr marL="26997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  <a:p>
            <a:pPr marL="269981" lvl="1" indent="-134532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PVCS: Sizing &amp; Energy Cost Optimization</a:t>
            </a:r>
          </a:p>
          <a:p>
            <a:pPr marL="13544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Higher solar irradiation improves both cost efficiency and emission reductions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Site-specific conditions (climate, demand, grid access) require customized system designs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The selection of PV panels and battery technologies is critical to achieving optimal performance</a:t>
            </a:r>
          </a:p>
          <a:p>
            <a:pPr marL="26997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  <a:p>
            <a:pPr marL="269981" lvl="1" indent="-134532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PVCS: Integration of V2G Services</a:t>
            </a:r>
          </a:p>
          <a:p>
            <a:pPr marL="13544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Dynamic scheduling strategies outperform static control methods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Provides economic benefits for users and grid operators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Maintains driver comfort and mobility requirements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50" dirty="0"/>
          </a:p>
          <a:p>
            <a:pPr marL="269981" lvl="1" indent="-134532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PVCS for Electric Buses</a:t>
            </a:r>
          </a:p>
          <a:p>
            <a:pPr marL="135449" lvl="1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Charging strategies involve trade-offs in battery sizing, infrastructure needs, and operational flexibility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Opportunity charging reduces battery size and energy use but increases grid stress and infrastructure costs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PV integration lowers emissions and reduces peak grid load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Seasonal variability limits solar contribution in winter, increasing the need for energy storage</a:t>
            </a:r>
          </a:p>
          <a:p>
            <a:pPr lvl="1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marL="269979" lvl="1" indent="0" algn="just">
              <a:buNone/>
            </a:pPr>
            <a:endParaRPr lang="en-US" sz="1100" dirty="0"/>
          </a:p>
          <a:p>
            <a:pPr marL="269979" lvl="1" indent="0" algn="just">
              <a:buNone/>
            </a:pPr>
            <a:endParaRPr lang="en-US" sz="1100" dirty="0"/>
          </a:p>
          <a:p>
            <a:pPr lvl="1" algn="just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665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19961A-1A6A-B897-A7EC-3EE8BB457A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Way Forward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9B90BA-C2EA-E4BA-67B4-3EAEDC93C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601" y="889200"/>
            <a:ext cx="7560000" cy="3682492"/>
          </a:xfrm>
        </p:spPr>
        <p:txBody>
          <a:bodyPr/>
          <a:lstStyle/>
          <a:p>
            <a:pPr algn="just"/>
            <a:r>
              <a:rPr lang="en-US" sz="1000" dirty="0"/>
              <a:t>Use modular, flexible sizing methodologies for PVCS to adapt to different demand profiles, business models, and site conditions.</a:t>
            </a:r>
          </a:p>
          <a:p>
            <a:pPr algn="just"/>
            <a:r>
              <a:rPr lang="en-US" sz="1000" dirty="0"/>
              <a:t>Leverage data-driven approaches to optimize infrastructure needs, reduce costs, and maximize solar utilization.</a:t>
            </a:r>
          </a:p>
          <a:p>
            <a:pPr algn="just"/>
            <a:r>
              <a:rPr lang="en-US" sz="1000" dirty="0"/>
              <a:t>Integrate dynamic charging algorithms to align EV charging with solar production.</a:t>
            </a:r>
          </a:p>
          <a:p>
            <a:pPr algn="just"/>
            <a:r>
              <a:rPr lang="en-US" sz="1000" dirty="0"/>
              <a:t>Implement real-time energy management for microgrids to optimize PV generation, storage, and grid interactions.</a:t>
            </a:r>
          </a:p>
          <a:p>
            <a:pPr algn="just"/>
            <a:r>
              <a:rPr lang="en-US" sz="1000" dirty="0"/>
              <a:t>Expand V2G services for large-scale deployments (workplaces, campuses, fleets) to provide flexibility and economic benefits.</a:t>
            </a:r>
          </a:p>
          <a:p>
            <a:pPr algn="just"/>
            <a:r>
              <a:rPr lang="en-US" sz="1000" dirty="0"/>
              <a:t>Use optimization algorithm to schedule charging/discharging without compromising driver mobility.</a:t>
            </a:r>
          </a:p>
          <a:p>
            <a:pPr algn="just"/>
            <a:r>
              <a:rPr lang="en-US" sz="1000" dirty="0"/>
              <a:t>Optimize charging strategies (depot, terminal, opportunity) to balance battery size, infrastructure cost, and grid load.</a:t>
            </a:r>
          </a:p>
          <a:p>
            <a:pPr algn="just"/>
            <a:r>
              <a:rPr lang="en-US" sz="1000" dirty="0"/>
              <a:t>Combine PV integration and energy storage to reduce emissions and manage seasonal solar variability.</a:t>
            </a:r>
          </a:p>
          <a:p>
            <a:pPr algn="just"/>
            <a:r>
              <a:rPr lang="en-US" sz="1000" dirty="0"/>
              <a:t>Ensure PVCS designs minimize LCOE and life cycle emissions while maintaining system reliability.</a:t>
            </a:r>
          </a:p>
          <a:p>
            <a:pPr algn="just"/>
            <a:r>
              <a:rPr lang="en-US" sz="1000" dirty="0"/>
              <a:t>Encourage customized, site-specific solutions to maximize environmental and economic benefits.</a:t>
            </a:r>
          </a:p>
          <a:p>
            <a:pPr algn="just"/>
            <a:r>
              <a:rPr lang="en-US" sz="1000" dirty="0"/>
              <a:t>Explore new PV and battery technologies, modular microgrid architectures, and emerging services to further improve efficiency and resilience.</a:t>
            </a:r>
          </a:p>
          <a:p>
            <a:pPr algn="just"/>
            <a:r>
              <a:rPr lang="en-US" sz="1000" dirty="0"/>
              <a:t>Promote scalable approaches to accelerate global PVCS adoption for both private EVs and public transport.</a:t>
            </a:r>
          </a:p>
        </p:txBody>
      </p:sp>
    </p:spTree>
    <p:extLst>
      <p:ext uri="{BB962C8B-B14F-4D97-AF65-F5344CB8AC3E}">
        <p14:creationId xmlns:p14="http://schemas.microsoft.com/office/powerpoint/2010/main" val="217974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2B259C-1E4E-49E2-8894-BD2796DC3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1" y="1600322"/>
            <a:ext cx="8316913" cy="519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7EC2B7-BE81-4492-91DA-9D4DB462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dirty="0"/>
              <a:t>Amalie ALCHAMI, Task 17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B3DFFC-B98B-4D65-9E63-4D8134753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amalie.alchami@utc.fr</a:t>
            </a:r>
          </a:p>
        </p:txBody>
      </p:sp>
    </p:spTree>
    <p:extLst>
      <p:ext uri="{BB962C8B-B14F-4D97-AF65-F5344CB8AC3E}">
        <p14:creationId xmlns:p14="http://schemas.microsoft.com/office/powerpoint/2010/main" val="1540546089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F65AAC46BB499695796D298682BC" ma:contentTypeVersion="10" ma:contentTypeDescription="Create a new document." ma:contentTypeScope="" ma:versionID="3f60f478062d6342e0715769ba1d08b9">
  <xsd:schema xmlns:xsd="http://www.w3.org/2001/XMLSchema" xmlns:xs="http://www.w3.org/2001/XMLSchema" xmlns:p="http://schemas.microsoft.com/office/2006/metadata/properties" xmlns:ns2="2994a967-0afa-4556-b055-8e1d038ed839" targetNamespace="http://schemas.microsoft.com/office/2006/metadata/properties" ma:root="true" ma:fieldsID="507f239008345f4b6857d4bd37f2b66c" ns2:_="">
    <xsd:import namespace="2994a967-0afa-4556-b055-8e1d038ed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4a967-0afa-4556-b055-8e1d038ed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FD505-DBDB-4AB0-BFDC-027F98D2A72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2994a967-0afa-4556-b055-8e1d038ed83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27C48-C186-4439-92AB-7AE3A0938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4a967-0afa-4556-b055-8e1d038ed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697</Words>
  <Application>Microsoft Office PowerPoint</Application>
  <PresentationFormat>On-screen Show (16:9)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Nova</vt:lpstr>
      <vt:lpstr>Calibri</vt:lpstr>
      <vt:lpstr>Segoe UI</vt:lpstr>
      <vt:lpstr>GB - New branding v5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Secretary - IEA PVPS</cp:lastModifiedBy>
  <cp:revision>142</cp:revision>
  <cp:lastPrinted>2017-08-30T14:17:09Z</cp:lastPrinted>
  <dcterms:created xsi:type="dcterms:W3CDTF">2019-06-05T15:43:42Z</dcterms:created>
  <dcterms:modified xsi:type="dcterms:W3CDTF">2025-12-01T13:52:42Z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0x0101009BB9F65AAC46BB499695796D298682BC</vt:lpwstr>
  </property>
  <property fmtid="{D5CDD505-2E9C-101B-9397-08002B2CF9AE}" pid="3" name="Order">
    <vt:r8>1000</vt:r8>
  </property>
</Properties>
</file>