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709" r:id="rId5"/>
  </p:sldMasterIdLst>
  <p:notesMasterIdLst>
    <p:notesMasterId r:id="rId10"/>
  </p:notesMasterIdLst>
  <p:handoutMasterIdLst>
    <p:handoutMasterId r:id="rId11"/>
  </p:handoutMasterIdLst>
  <p:sldIdLst>
    <p:sldId id="257" r:id="rId6"/>
    <p:sldId id="289" r:id="rId7"/>
    <p:sldId id="293" r:id="rId8"/>
    <p:sldId id="292" r:id="rId9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667" userDrawn="1">
          <p15:clr>
            <a:srgbClr val="A4A3A4"/>
          </p15:clr>
        </p15:guide>
        <p15:guide id="5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408C69-72EA-6F56-3289-69BCB6429747}" name="Cote, Alexandre (il, lui | he, him)" initials="AC" userId="S::alexandre.cote@nrcan-rncan.gc.ca::50a9ea51-398a-4706-90b8-fc7f23f796f9" providerId="AD"/>
  <p188:author id="{C4267CA5-EEAE-0F3C-3C19-8AFCFED27B5D}" name="Leo Micheli (UniRoma1)" initials="LM(" userId="S::leonardo.micheli@uniroma1.it::718ff7cf-2f0a-490d-8ae3-48ebd6e6c1f8" providerId="AD"/>
  <p188:author id="{43C878A6-E722-ECF3-24FB-0D594824F478}" name="Whitney, Erin" initials="EW" userId="S::erin.whitney@hq.doe.gov::88d4ef80-85be-4bcb-928c-ce34e87d0f85" providerId="AD"/>
  <p188:author id="{062E2EC0-05F8-2D7D-84B7-A6C9828DFB8E}" name="Friesen Gabriele" initials="GF" userId="S::gabi.friesen@supsi.ch::9a4f62c0-1350-414c-a04a-5c91fa0835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103D7D"/>
    <a:srgbClr val="DBE2EB"/>
    <a:srgbClr val="003C7D"/>
    <a:srgbClr val="376192"/>
    <a:srgbClr val="E0EEF8"/>
    <a:srgbClr val="EDEEF8"/>
    <a:srgbClr val="184481"/>
    <a:srgbClr val="F4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C3487-7C6B-4DB4-A298-E68B615B208F}" v="4" dt="2026-02-13T10:49:27.90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3117"/>
        <p:guide pos="158"/>
        <p:guide orient="horz" pos="758"/>
        <p:guide orient="horz" pos="66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00"/>
        <p:guide orient="horz" pos="310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geri Giosuè (RSE)" userId="60a52b61-fc35-4c28-a79b-0e16e5ef910a" providerId="ADAL" clId="{C91B6FE3-576B-49E4-9151-1CC95E948E90}"/>
    <pc:docChg chg="modSld">
      <pc:chgData name="Maugeri Giosuè (RSE)" userId="60a52b61-fc35-4c28-a79b-0e16e5ef910a" providerId="ADAL" clId="{C91B6FE3-576B-49E4-9151-1CC95E948E90}" dt="2026-02-13T10:50:30.815" v="25" actId="20577"/>
      <pc:docMkLst>
        <pc:docMk/>
      </pc:docMkLst>
      <pc:sldChg chg="modSp mod">
        <pc:chgData name="Maugeri Giosuè (RSE)" userId="60a52b61-fc35-4c28-a79b-0e16e5ef910a" providerId="ADAL" clId="{C91B6FE3-576B-49E4-9151-1CC95E948E90}" dt="2026-02-13T10:50:00.630" v="18" actId="113"/>
        <pc:sldMkLst>
          <pc:docMk/>
          <pc:sldMk cId="3023933273" sldId="289"/>
        </pc:sldMkLst>
        <pc:spChg chg="mod">
          <ac:chgData name="Maugeri Giosuè (RSE)" userId="60a52b61-fc35-4c28-a79b-0e16e5ef910a" providerId="ADAL" clId="{C91B6FE3-576B-49E4-9151-1CC95E948E90}" dt="2026-02-13T10:50:00.630" v="18" actId="113"/>
          <ac:spMkLst>
            <pc:docMk/>
            <pc:sldMk cId="3023933273" sldId="289"/>
            <ac:spMk id="3" creationId="{7B5FCA52-B662-6E18-2EE2-7418FAD3D4E4}"/>
          </ac:spMkLst>
        </pc:spChg>
      </pc:sldChg>
      <pc:sldChg chg="modSp mod">
        <pc:chgData name="Maugeri Giosuè (RSE)" userId="60a52b61-fc35-4c28-a79b-0e16e5ef910a" providerId="ADAL" clId="{C91B6FE3-576B-49E4-9151-1CC95E948E90}" dt="2026-02-13T10:50:30.815" v="25" actId="20577"/>
        <pc:sldMkLst>
          <pc:docMk/>
          <pc:sldMk cId="2289455299" sldId="292"/>
        </pc:sldMkLst>
        <pc:spChg chg="mod">
          <ac:chgData name="Maugeri Giosuè (RSE)" userId="60a52b61-fc35-4c28-a79b-0e16e5ef910a" providerId="ADAL" clId="{C91B6FE3-576B-49E4-9151-1CC95E948E90}" dt="2026-02-13T10:50:30.815" v="25" actId="20577"/>
          <ac:spMkLst>
            <pc:docMk/>
            <pc:sldMk cId="2289455299" sldId="292"/>
            <ac:spMk id="3" creationId="{DAD5D139-C8B2-43E1-9234-91844081E1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13/02/2026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Add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image</a:t>
            </a:r>
            <a:r>
              <a:rPr lang="de-DE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2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3E051-CD1E-0640-A5E4-6D68D5F4A1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Photovoltaics and Energy Security in the Greater Arctic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Joshua S. Stein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November 2025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_Bot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2" y="3078038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 of presenter, affiliation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Location &amp; date of presentation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9" name="Rectangle 9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0" name="Picture 10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&amp;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800">
                <a:solidFill>
                  <a:srgbClr val="003C7D"/>
                </a:solidFill>
                <a:latin typeface="Arial"/>
                <a:cs typeface="Arial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/>
              <a:buChar char="•"/>
              <a:defRPr sz="1700">
                <a:solidFill>
                  <a:srgbClr val="003C7D"/>
                </a:solidFill>
                <a:latin typeface="Arial"/>
                <a:cs typeface="Arial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en-US"/>
              <a:t>Content slide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‹N›</a:t>
            </a:fld>
            <a:endParaRPr lang="en-US" sz="1000">
              <a:latin typeface="Arial"/>
              <a:cs typeface="Arial"/>
            </a:endParaRPr>
          </a:p>
        </p:txBody>
      </p:sp>
      <p:pic>
        <p:nvPicPr>
          <p:cNvPr id="9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73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4F6E0-D0E4-AECC-B5F7-570369D4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41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Graph &amp; Key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Title – one line</a:t>
            </a: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>
                <a:solidFill>
                  <a:srgbClr val="003C7D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Key point</a:t>
            </a:r>
            <a:endParaRPr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>
                <a:solidFill>
                  <a:srgbClr val="003C7D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en-US"/>
              <a:t>Graph title, centered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 bwMode="auto"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TextBox 5"/>
          <p:cNvSpPr>
            <a:spLocks noAdjustHandles="1"/>
          </p:cNvSpPr>
          <p:nvPr userDrawn="1"/>
        </p:nvSpPr>
        <p:spPr bwMode="auto">
          <a:xfrm rot="16199999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800" b="1">
                <a:solidFill>
                  <a:srgbClr val="F4821F"/>
                </a:solidFill>
                <a:latin typeface="Arial Nova"/>
              </a:rPr>
              <a:t>PVPS</a:t>
            </a:r>
            <a:endParaRPr sz="1800" b="1">
              <a:solidFill>
                <a:srgbClr val="F4821F"/>
              </a:solidFill>
              <a:latin typeface="Arial Nova"/>
            </a:endParaRPr>
          </a:p>
        </p:txBody>
      </p:sp>
      <p:sp>
        <p:nvSpPr>
          <p:cNvPr id="9" name="ZoneTexte 10"/>
          <p:cNvSpPr>
            <a:spLocks noAdjustHandles="1"/>
          </p:cNvSpPr>
          <p:nvPr userDrawn="1"/>
        </p:nvSpPr>
        <p:spPr bwMode="auto"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E6C6F911-DFDC-4B93-962C-66F0D8D51AD1}" type="slidenum">
              <a:rPr lang="en-US" sz="900">
                <a:latin typeface="Arial"/>
                <a:cs typeface="Arial"/>
              </a:rPr>
              <a:t>‹N›</a:t>
            </a:fld>
            <a:endParaRPr lang="en-US" sz="1350">
              <a:latin typeface="Arial"/>
              <a:cs typeface="Arial"/>
            </a:endParaRPr>
          </a:p>
        </p:txBody>
      </p:sp>
      <p:cxnSp>
        <p:nvCxnSpPr>
          <p:cNvPr id="10" name="Straight Connector 6"/>
          <p:cNvCxnSpPr>
            <a:cxnSpLocks/>
          </p:cNvCxnSpPr>
          <p:nvPr userDrawn="1"/>
        </p:nvCxnSpPr>
        <p:spPr bwMode="auto"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ock, fenc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ransition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Thank you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ctr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Name, Task</a:t>
            </a:r>
            <a:endParaRPr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7" marR="0" indent="-161987" algn="l" defTabSz="685749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18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marL="161987" marR="0" lvl="0" indent="-161987" algn="l" defTabSz="685749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/>
            </a:pPr>
            <a:r>
              <a:rPr lang="en-US"/>
              <a:t>email</a:t>
            </a:r>
            <a:endParaRPr/>
          </a:p>
        </p:txBody>
      </p:sp>
      <p:sp>
        <p:nvSpPr>
          <p:cNvPr id="7" name="ZoneTexte 1"/>
          <p:cNvSpPr>
            <a:spLocks noAdjustHandles="1"/>
          </p:cNvSpPr>
          <p:nvPr userDrawn="1"/>
        </p:nvSpPr>
        <p:spPr bwMode="auto"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b="1">
                <a:latin typeface="Arial Nova"/>
              </a:rPr>
              <a:t>iea-pvps.org</a:t>
            </a:r>
          </a:p>
        </p:txBody>
      </p:sp>
      <p:grpSp>
        <p:nvGrpSpPr>
          <p:cNvPr id="8" name="Group 10"/>
          <p:cNvGrpSpPr/>
          <p:nvPr userDrawn="1"/>
        </p:nvGrpSpPr>
        <p:grpSpPr bwMode="auto"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9" name="Picture 12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13"/>
            <p:cNvSpPr/>
            <p:nvPr userDrawn="1"/>
          </p:nvSpPr>
          <p:spPr bwMode="auto">
            <a:xfrm>
              <a:off x="3362324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200">
                <a:latin typeface="Segoe UI"/>
                <a:cs typeface="Segoe UI"/>
              </a:endParaRPr>
            </a:p>
          </p:txBody>
        </p:sp>
      </p:grpSp>
      <p:pic>
        <p:nvPicPr>
          <p:cNvPr id="11" name="Picture 14" descr="A close up of a sign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362324" y="3129176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06A82-928A-AC37-1B7A-B8303F6CD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2168F1-A56D-4607-CCCB-CB6DB8ACB78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53275" y="63500"/>
            <a:ext cx="19621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455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4" r:id="rId3"/>
    <p:sldLayoutId id="2147483712" r:id="rId4"/>
    <p:sldLayoutId id="2147483713" r:id="rId5"/>
  </p:sldLayoutIdLst>
  <p:hf hdr="0" ftr="0" dt="0"/>
  <p:txStyles>
    <p:titleStyle>
      <a:lvl1pPr algn="l" defTabSz="685749">
        <a:spcBef>
          <a:spcPts val="0"/>
        </a:spcBef>
        <a:buNone/>
        <a:defRPr sz="27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7" indent="-161987" algn="l" defTabSz="685749">
        <a:spcBef>
          <a:spcPts val="1650"/>
        </a:spcBef>
        <a:buClr>
          <a:schemeClr val="bg1">
            <a:lumMod val="65000"/>
          </a:schemeClr>
        </a:buClr>
        <a:buSzPct val="100000"/>
        <a:buFont typeface="Calibri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>
        <a:spcBef>
          <a:spcPts val="375"/>
        </a:spcBef>
        <a:buClr>
          <a:schemeClr val="bg1">
            <a:lumMod val="65000"/>
          </a:schemeClr>
        </a:buClr>
        <a:buSzPct val="100000"/>
        <a:buFont typeface="Segoe UI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>
        <a:spcBef>
          <a:spcPts val="375"/>
        </a:spcBef>
        <a:buClr>
          <a:schemeClr val="bg1">
            <a:lumMod val="75000"/>
          </a:schemeClr>
        </a:buClr>
        <a:buFont typeface="Segoe UI"/>
        <a:buChar char="-"/>
        <a:defRPr sz="105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>
        <a:spcBef>
          <a:spcPts val="0"/>
        </a:spcBef>
        <a:buFont typeface="Arial"/>
        <a:buChar char="∙"/>
        <a:defRPr sz="9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>
        <a:spcBef>
          <a:spcPts val="0"/>
        </a:spcBef>
        <a:buFont typeface="Arial"/>
        <a:buChar char="▫"/>
        <a:defRPr sz="9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557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299" y="3085739"/>
            <a:ext cx="5832573" cy="76599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Photovoltaics and Energy Security in the Greater Arctic Region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>
                <a:solidFill>
                  <a:srgbClr val="103D7D"/>
                </a:solidFill>
              </a:rPr>
              <a:t>	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5" y="3851736"/>
            <a:ext cx="8316912" cy="306684"/>
          </a:xfrm>
        </p:spPr>
        <p:txBody>
          <a:bodyPr/>
          <a:lstStyle/>
          <a:p>
            <a:pPr indent="0">
              <a:spcBef>
                <a:spcPts val="600"/>
              </a:spcBef>
            </a:pPr>
            <a:r>
              <a:rPr lang="en-US" sz="1800" dirty="0">
                <a:solidFill>
                  <a:srgbClr val="103D7D"/>
                </a:solidFill>
              </a:rPr>
              <a:t>Joshua S. Stein, SANDIA, USA, et al. 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A27EE823-52D6-CC07-75A2-4BBF93C7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768" y="4626205"/>
            <a:ext cx="5478780" cy="406342"/>
          </a:xfrm>
          <a:prstGeom prst="rect">
            <a:avLst/>
          </a:prstGeom>
          <a:solidFill>
            <a:srgbClr val="0044FF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53975" indent="504190" algn="r">
              <a:lnSpc>
                <a:spcPts val="1300"/>
              </a:lnSpc>
              <a:spcBef>
                <a:spcPts val="500"/>
              </a:spcBef>
            </a:pPr>
            <a:r>
              <a:rPr lang="en-US" sz="1100" b="0">
                <a:solidFill>
                  <a:srgbClr val="EE80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 13  </a:t>
            </a:r>
            <a:r>
              <a:rPr lang="en-US" sz="1100" b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Reliability and Performance of PV Systems</a:t>
            </a:r>
            <a:endParaRPr lang="de-DE" sz="1100" b="1">
              <a:solidFill>
                <a:srgbClr val="EE802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65171-63E1-A7B6-D803-8000EDB8C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4"/>
          <a:stretch>
            <a:fillRect/>
          </a:stretch>
        </p:blipFill>
        <p:spPr bwMode="auto">
          <a:xfrm>
            <a:off x="4314305" y="497950"/>
            <a:ext cx="4384242" cy="247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3">
            <a:extLst>
              <a:ext uri="{FF2B5EF4-FFF2-40B4-BE49-F238E27FC236}">
                <a16:creationId xmlns:a16="http://schemas.microsoft.com/office/drawing/2014/main" id="{28A8C9B7-E916-6A2F-7555-F2F789B84FD1}"/>
              </a:ext>
            </a:extLst>
          </p:cNvPr>
          <p:cNvSpPr txBox="1"/>
          <p:nvPr/>
        </p:nvSpPr>
        <p:spPr>
          <a:xfrm>
            <a:off x="31849" y="4238424"/>
            <a:ext cx="43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Report IEA-PVPS T13-40:2026, </a:t>
            </a:r>
            <a:r>
              <a:rPr lang="en-US" sz="1400" kern="0" dirty="0">
                <a:solidFill>
                  <a:srgbClr val="003C7D"/>
                </a:solidFill>
                <a:latin typeface="Arial"/>
                <a:cs typeface="Arial"/>
              </a:rPr>
              <a:t>January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F1754D-606F-3C35-468A-1D44403DF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20785"/>
            <a:ext cx="7695743" cy="508439"/>
          </a:xfrm>
        </p:spPr>
        <p:txBody>
          <a:bodyPr/>
          <a:lstStyle/>
          <a:p>
            <a:r>
              <a:rPr lang="en-US" sz="1900" dirty="0"/>
              <a:t>Photovoltaics and Energy Security in the Greater Arctic Region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5FCA52-B662-6E18-2EE2-7418FAD3D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16" y="1119403"/>
            <a:ext cx="6042816" cy="3213403"/>
          </a:xfrm>
        </p:spPr>
        <p:txBody>
          <a:bodyPr lIns="0" tIns="45720" rIns="91440" bIns="45720" anchor="t"/>
          <a:lstStyle/>
          <a:p>
            <a:pPr marL="269875" indent="-133985" algn="just"/>
            <a:r>
              <a:rPr lang="en-US" sz="1400" noProof="0" dirty="0"/>
              <a:t>To ensure the successful deployment of photovoltaic (PV) systems in the </a:t>
            </a:r>
            <a:r>
              <a:rPr lang="en-US" sz="1400" b="1" noProof="0" dirty="0"/>
              <a:t>greater Arctic region </a:t>
            </a:r>
            <a:r>
              <a:rPr lang="en-US" sz="1400" noProof="0" dirty="0"/>
              <a:t>(latitudes above 60°N), installations must be specifically adapted to the region’s distinctive geographic and environmental conditions. These include </a:t>
            </a:r>
            <a:r>
              <a:rPr lang="en-US" sz="1400" b="1" noProof="0" dirty="0"/>
              <a:t>wide variations in solar angles</a:t>
            </a:r>
            <a:r>
              <a:rPr lang="en-US" sz="1400" noProof="0" dirty="0"/>
              <a:t>, </a:t>
            </a:r>
            <a:r>
              <a:rPr lang="en-US" sz="1400" b="1" noProof="0" dirty="0"/>
              <a:t>high seasonality</a:t>
            </a:r>
            <a:r>
              <a:rPr lang="en-US" sz="1400" noProof="0" dirty="0"/>
              <a:t>, low temperatures, </a:t>
            </a:r>
            <a:r>
              <a:rPr lang="en-US" sz="1400" b="1" noProof="0" dirty="0"/>
              <a:t>snow and ice accumulation</a:t>
            </a:r>
            <a:r>
              <a:rPr lang="en-US" sz="1400" noProof="0" dirty="0"/>
              <a:t>, permafrost and frost heave effects, as well as </a:t>
            </a:r>
            <a:r>
              <a:rPr lang="it-IT" sz="1400" dirty="0" err="1"/>
              <a:t>resource</a:t>
            </a:r>
            <a:r>
              <a:rPr lang="it-IT" sz="1400" dirty="0"/>
              <a:t> data </a:t>
            </a:r>
            <a:r>
              <a:rPr lang="it-IT" sz="1400" dirty="0" err="1"/>
              <a:t>scarcity</a:t>
            </a:r>
            <a:r>
              <a:rPr lang="it-IT" sz="1400" dirty="0"/>
              <a:t>.</a:t>
            </a:r>
            <a:endParaRPr lang="en-US" sz="1400" noProof="0" dirty="0"/>
          </a:p>
          <a:p>
            <a:pPr marL="269875" indent="-133985" algn="just"/>
            <a:r>
              <a:rPr lang="en-US" sz="1400" noProof="0" dirty="0"/>
              <a:t>This report examines the specific </a:t>
            </a:r>
            <a:r>
              <a:rPr lang="en-US" sz="1400" b="1" noProof="0" dirty="0"/>
              <a:t>opportunities and challenges </a:t>
            </a:r>
            <a:r>
              <a:rPr lang="en-US" sz="1400" noProof="0" dirty="0"/>
              <a:t>associated with deploying PV systems at high latitudes. It outlines </a:t>
            </a:r>
            <a:r>
              <a:rPr lang="en-US" sz="1400" b="1" noProof="0" dirty="0"/>
              <a:t>practical solutions and best practices </a:t>
            </a:r>
            <a:r>
              <a:rPr lang="en-US" sz="1400" noProof="0" dirty="0"/>
              <a:t>aimed at maximizing system performance, reliability, and long-term resilience under Arctic conditions.</a:t>
            </a:r>
          </a:p>
          <a:p>
            <a:pPr marL="269875" indent="-133985" algn="just"/>
            <a:r>
              <a:rPr lang="en-US" sz="1400" noProof="0" dirty="0"/>
              <a:t>Additionally, it provides an up-to-date overview of PV development across Arctic countries, offering a country-by-country perspective on current progress and trends.</a:t>
            </a: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B200F1F4-F9B3-6609-11FB-D63DACE360F1}"/>
              </a:ext>
            </a:extLst>
          </p:cNvPr>
          <p:cNvSpPr txBox="1"/>
          <p:nvPr/>
        </p:nvSpPr>
        <p:spPr>
          <a:xfrm>
            <a:off x="460244" y="4584161"/>
            <a:ext cx="437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Report IEA-PVPS T13-40:2026, </a:t>
            </a:r>
            <a:r>
              <a:rPr lang="en-US" sz="1400" kern="0" dirty="0">
                <a:solidFill>
                  <a:srgbClr val="003C7D"/>
                </a:solidFill>
                <a:latin typeface="Arial"/>
                <a:cs typeface="Arial"/>
              </a:rPr>
              <a:t>January 2026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7D0E3D-02B9-B05D-F5E8-A4C672521EF6}"/>
              </a:ext>
            </a:extLst>
          </p:cNvPr>
          <p:cNvSpPr/>
          <p:nvPr/>
        </p:nvSpPr>
        <p:spPr bwMode="auto">
          <a:xfrm>
            <a:off x="4693444" y="4433831"/>
            <a:ext cx="4293394" cy="508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report explores opportunities and challenges of deploying PV systems in the greater Arctic region. </a:t>
            </a:r>
            <a:endParaRPr lang="it-IT" sz="1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2A3796-0CF1-F950-0EE1-3433DDC5691B}"/>
              </a:ext>
            </a:extLst>
          </p:cNvPr>
          <p:cNvSpPr txBox="1"/>
          <p:nvPr/>
        </p:nvSpPr>
        <p:spPr>
          <a:xfrm>
            <a:off x="21432" y="799076"/>
            <a:ext cx="5124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49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105D9-6735-B494-F86C-CF6303CCA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6" y="983741"/>
            <a:ext cx="2327268" cy="32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E9534-023F-5C71-0247-0280C9906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18815"/>
            <a:ext cx="7516859" cy="434767"/>
          </a:xfrm>
        </p:spPr>
        <p:txBody>
          <a:bodyPr/>
          <a:lstStyle/>
          <a:p>
            <a:r>
              <a:rPr lang="en-US" sz="1900" dirty="0"/>
              <a:t>Photovoltaics and Energy Security on the Greater Arctic Region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4BB92-73C0-EA7C-214B-DF00807C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49"/>
          <a:stretch>
            <a:fillRect/>
          </a:stretch>
        </p:blipFill>
        <p:spPr>
          <a:xfrm>
            <a:off x="34925" y="907498"/>
            <a:ext cx="2777704" cy="2191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110FB-4823-BB9E-F326-AEAAA838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21" y="3535045"/>
            <a:ext cx="1758748" cy="1522628"/>
          </a:xfrm>
          <a:prstGeom prst="rect">
            <a:avLst/>
          </a:prstGeom>
        </p:spPr>
      </p:pic>
      <p:pic>
        <p:nvPicPr>
          <p:cNvPr id="8" name="image10.png">
            <a:extLst>
              <a:ext uri="{FF2B5EF4-FFF2-40B4-BE49-F238E27FC236}">
                <a16:creationId xmlns:a16="http://schemas.microsoft.com/office/drawing/2014/main" id="{196F0454-F919-0B95-6FEA-C6BF632EB4E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274897" y="822053"/>
            <a:ext cx="3874896" cy="1092518"/>
          </a:xfrm>
          <a:prstGeom prst="rect">
            <a:avLst/>
          </a:prstGeom>
          <a:ln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258BE-1367-9855-503F-6EFE68E63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48" y="965856"/>
            <a:ext cx="2439949" cy="19030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" name="image13.png">
            <a:extLst>
              <a:ext uri="{FF2B5EF4-FFF2-40B4-BE49-F238E27FC236}">
                <a16:creationId xmlns:a16="http://schemas.microsoft.com/office/drawing/2014/main" id="{72920BC7-1444-DF25-843E-7C5AAD6D4A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2" b="712"/>
          <a:stretch>
            <a:fillRect/>
          </a:stretch>
        </p:blipFill>
        <p:spPr>
          <a:xfrm>
            <a:off x="5480461" y="2108809"/>
            <a:ext cx="3169412" cy="1191823"/>
          </a:xfrm>
          <a:prstGeom prst="rect">
            <a:avLst/>
          </a:prstGeom>
          <a:ln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4AAAB6-C401-8581-A69A-3D4AF4E56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51" y="3545397"/>
            <a:ext cx="3619500" cy="15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0E87EA-E3D4-E885-F30A-4738C2925C3E}"/>
              </a:ext>
            </a:extLst>
          </p:cNvPr>
          <p:cNvSpPr txBox="1"/>
          <p:nvPr/>
        </p:nvSpPr>
        <p:spPr>
          <a:xfrm>
            <a:off x="3390049" y="682761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Solar Resource Stations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10790-92DA-C118-5BF9-7D64FBF9EEE9}"/>
              </a:ext>
            </a:extLst>
          </p:cNvPr>
          <p:cNvSpPr txBox="1"/>
          <p:nvPr/>
        </p:nvSpPr>
        <p:spPr>
          <a:xfrm>
            <a:off x="3390049" y="3304120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Temperature vs. Latitude</a:t>
            </a:r>
          </a:p>
        </p:txBody>
      </p:sp>
      <p:pic>
        <p:nvPicPr>
          <p:cNvPr id="12" name="image22.jpg">
            <a:extLst>
              <a:ext uri="{FF2B5EF4-FFF2-40B4-BE49-F238E27FC236}">
                <a16:creationId xmlns:a16="http://schemas.microsoft.com/office/drawing/2014/main" id="{40F832C1-B52D-90F0-7070-9C020A65D3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36618" y="3610549"/>
            <a:ext cx="2470912" cy="1389888"/>
          </a:xfrm>
          <a:prstGeom prst="rect">
            <a:avLst/>
          </a:prstGeom>
          <a:ln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62DCA9-7891-6696-2BDB-2651EA5F18CE}"/>
              </a:ext>
            </a:extLst>
          </p:cNvPr>
          <p:cNvSpPr txBox="1"/>
          <p:nvPr/>
        </p:nvSpPr>
        <p:spPr>
          <a:xfrm>
            <a:off x="406273" y="3289848"/>
            <a:ext cx="2877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Challenging Measurement Environments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0E084-BA4A-E70A-0541-EAE6DA0094C9}"/>
              </a:ext>
            </a:extLst>
          </p:cNvPr>
          <p:cNvSpPr txBox="1"/>
          <p:nvPr/>
        </p:nvSpPr>
        <p:spPr>
          <a:xfrm>
            <a:off x="6090242" y="3293695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Example System Designs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D315E-7D98-B245-9671-61B09E1E8E70}"/>
              </a:ext>
            </a:extLst>
          </p:cNvPr>
          <p:cNvSpPr txBox="1"/>
          <p:nvPr/>
        </p:nvSpPr>
        <p:spPr>
          <a:xfrm>
            <a:off x="6090242" y="1926601"/>
            <a:ext cx="20617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Albedo and Snow vs. Latitude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9B8A6-F0DC-BC24-8F3E-006C78F738A4}"/>
              </a:ext>
            </a:extLst>
          </p:cNvPr>
          <p:cNvSpPr txBox="1"/>
          <p:nvPr/>
        </p:nvSpPr>
        <p:spPr>
          <a:xfrm>
            <a:off x="6141867" y="653582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Irradiance vs. Temperature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CDA2B-3915-6467-7A7F-4CAB3CFF9009}"/>
              </a:ext>
            </a:extLst>
          </p:cNvPr>
          <p:cNvSpPr txBox="1"/>
          <p:nvPr/>
        </p:nvSpPr>
        <p:spPr>
          <a:xfrm>
            <a:off x="1166374" y="670056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Solar Paths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05AE8-3052-5BA7-DD6E-307C5A7986D0}"/>
              </a:ext>
            </a:extLst>
          </p:cNvPr>
          <p:cNvSpPr/>
          <p:nvPr/>
        </p:nvSpPr>
        <p:spPr bwMode="auto">
          <a:xfrm>
            <a:off x="1166374" y="891024"/>
            <a:ext cx="67875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5D139-C8B2-43E1-9234-91844081E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156" y="796395"/>
            <a:ext cx="8635669" cy="3693894"/>
          </a:xfrm>
        </p:spPr>
        <p:txBody>
          <a:bodyPr/>
          <a:lstStyle/>
          <a:p>
            <a:pPr marL="135449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1200" dirty="0">
                <a:solidFill>
                  <a:schemeClr val="tx2"/>
                </a:solidFill>
                <a:latin typeface="+mn-lt"/>
                <a:cs typeface="+mn-cs"/>
              </a:rPr>
              <a:t>Key Takeaways</a:t>
            </a:r>
          </a:p>
          <a:p>
            <a:pPr lvl="0" algn="just"/>
            <a:r>
              <a:rPr lang="it-IT" sz="1600" dirty="0"/>
              <a:t>High-</a:t>
            </a:r>
            <a:r>
              <a:rPr lang="it-IT" sz="1600" dirty="0" err="1"/>
              <a:t>latitude</a:t>
            </a:r>
            <a:r>
              <a:rPr lang="it-IT" sz="1600" dirty="0"/>
              <a:t> solar </a:t>
            </a:r>
            <a:r>
              <a:rPr lang="it-IT" sz="1600" dirty="0" err="1"/>
              <a:t>resource</a:t>
            </a:r>
            <a:r>
              <a:rPr lang="en-GB" sz="1600" dirty="0"/>
              <a:t>s </a:t>
            </a:r>
            <a:r>
              <a:rPr lang="it-IT" sz="1600" dirty="0"/>
              <a:t>are </a:t>
            </a:r>
            <a:r>
              <a:rPr lang="it-IT" sz="1600" dirty="0" err="1"/>
              <a:t>characterized</a:t>
            </a:r>
            <a:r>
              <a:rPr lang="it-IT" sz="1600" dirty="0"/>
              <a:t> </a:t>
            </a:r>
            <a:r>
              <a:rPr lang="en-GB" sz="1600" dirty="0"/>
              <a:t>by </a:t>
            </a:r>
            <a:r>
              <a:rPr lang="it-IT" sz="1600" dirty="0"/>
              <a:t>high </a:t>
            </a:r>
            <a:r>
              <a:rPr lang="it-IT" sz="1600" dirty="0" err="1"/>
              <a:t>seasonality</a:t>
            </a:r>
            <a:r>
              <a:rPr lang="it-IT" sz="1600" dirty="0"/>
              <a:t>, low sun </a:t>
            </a:r>
            <a:r>
              <a:rPr lang="it-IT" sz="1600" dirty="0" err="1"/>
              <a:t>elevations</a:t>
            </a:r>
            <a:r>
              <a:rPr lang="it-IT" sz="1600" dirty="0"/>
              <a:t> and a wide </a:t>
            </a:r>
            <a:r>
              <a:rPr lang="it-IT" sz="1600" dirty="0" err="1"/>
              <a:t>azimuth</a:t>
            </a:r>
            <a:r>
              <a:rPr lang="it-IT" sz="1600" dirty="0"/>
              <a:t> angle</a:t>
            </a:r>
            <a:r>
              <a:rPr lang="en-GB" sz="1600" dirty="0"/>
              <a:t> variations, </a:t>
            </a:r>
            <a:r>
              <a:rPr lang="it-IT" sz="1600" dirty="0" err="1"/>
              <a:t>meaning</a:t>
            </a:r>
            <a:r>
              <a:rPr lang="it-IT" sz="1600" dirty="0"/>
              <a:t> </a:t>
            </a:r>
            <a:r>
              <a:rPr lang="it-IT" sz="1600" dirty="0" err="1"/>
              <a:t>fixed</a:t>
            </a:r>
            <a:r>
              <a:rPr lang="it-IT" sz="1600" dirty="0"/>
              <a:t> arrays </a:t>
            </a:r>
            <a:r>
              <a:rPr lang="it-IT" sz="1600" dirty="0" err="1"/>
              <a:t>experience</a:t>
            </a:r>
            <a:r>
              <a:rPr lang="it-IT" sz="1600" dirty="0"/>
              <a:t> </a:t>
            </a:r>
            <a:r>
              <a:rPr lang="it-IT" sz="1600" dirty="0" err="1"/>
              <a:t>extended</a:t>
            </a:r>
            <a:r>
              <a:rPr lang="it-IT" sz="1600" dirty="0"/>
              <a:t> </a:t>
            </a:r>
            <a:r>
              <a:rPr lang="it-IT" sz="1600" dirty="0" err="1"/>
              <a:t>periods</a:t>
            </a:r>
            <a:r>
              <a:rPr lang="it-IT" sz="1600" dirty="0"/>
              <a:t> with the sun </a:t>
            </a:r>
            <a:r>
              <a:rPr lang="it-IT" sz="1600" dirty="0" err="1"/>
              <a:t>behind</a:t>
            </a:r>
            <a:r>
              <a:rPr lang="it-IT" sz="1600" dirty="0"/>
              <a:t> the </a:t>
            </a:r>
            <a:r>
              <a:rPr lang="it-IT" sz="1600" dirty="0" err="1"/>
              <a:t>modules</a:t>
            </a:r>
            <a:r>
              <a:rPr lang="it-IT" sz="1600" dirty="0"/>
              <a:t> </a:t>
            </a:r>
            <a:r>
              <a:rPr lang="it-IT" sz="1600" dirty="0" err="1"/>
              <a:t>compared</a:t>
            </a:r>
            <a:r>
              <a:rPr lang="it-IT" sz="1600" dirty="0"/>
              <a:t> to </a:t>
            </a:r>
            <a:r>
              <a:rPr lang="it-IT" sz="1600" dirty="0" err="1"/>
              <a:t>lower</a:t>
            </a:r>
            <a:r>
              <a:rPr lang="it-IT" sz="1600" dirty="0"/>
              <a:t> </a:t>
            </a:r>
            <a:r>
              <a:rPr lang="it-IT" sz="1600" dirty="0" err="1"/>
              <a:t>latitudes</a:t>
            </a:r>
            <a:endParaRPr lang="it-IT" sz="1600" dirty="0"/>
          </a:p>
          <a:p>
            <a:pPr lvl="0" algn="just"/>
            <a:r>
              <a:rPr lang="it-IT" sz="1600" dirty="0" err="1"/>
              <a:t>Bifacial</a:t>
            </a:r>
            <a:r>
              <a:rPr lang="it-IT" sz="1600" dirty="0"/>
              <a:t> </a:t>
            </a:r>
            <a:r>
              <a:rPr lang="it-IT" sz="1600" dirty="0" err="1"/>
              <a:t>modules</a:t>
            </a:r>
            <a:r>
              <a:rPr lang="it-IT" sz="1600" dirty="0"/>
              <a:t> &amp; </a:t>
            </a:r>
            <a:r>
              <a:rPr lang="it-IT" sz="1600" dirty="0" err="1"/>
              <a:t>vertical</a:t>
            </a:r>
            <a:r>
              <a:rPr lang="it-IT" sz="1600" dirty="0"/>
              <a:t> </a:t>
            </a:r>
            <a:r>
              <a:rPr lang="en-GB" sz="1600" dirty="0"/>
              <a:t>PV </a:t>
            </a:r>
            <a:r>
              <a:rPr lang="it-IT" sz="1600" dirty="0"/>
              <a:t>arrays </a:t>
            </a:r>
            <a:r>
              <a:rPr lang="en-GB" sz="1600" dirty="0"/>
              <a:t>offer</a:t>
            </a:r>
            <a:r>
              <a:rPr lang="it-IT" sz="1600" dirty="0"/>
              <a:t> </a:t>
            </a:r>
            <a:r>
              <a:rPr lang="it-IT" sz="1600" dirty="0" err="1"/>
              <a:t>significant</a:t>
            </a:r>
            <a:r>
              <a:rPr lang="it-IT" sz="1600" dirty="0"/>
              <a:t> performance </a:t>
            </a:r>
            <a:r>
              <a:rPr lang="it-IT" sz="1600" dirty="0" err="1"/>
              <a:t>advantages</a:t>
            </a:r>
            <a:r>
              <a:rPr lang="it-IT" sz="1600" dirty="0"/>
              <a:t> by </a:t>
            </a:r>
            <a:r>
              <a:rPr lang="it-IT" sz="1600" dirty="0" err="1"/>
              <a:t>capturing</a:t>
            </a:r>
            <a:r>
              <a:rPr lang="it-IT" sz="1600" dirty="0"/>
              <a:t> more </a:t>
            </a:r>
            <a:r>
              <a:rPr lang="it-IT" sz="1600" dirty="0" err="1"/>
              <a:t>direct</a:t>
            </a:r>
            <a:r>
              <a:rPr lang="it-IT" sz="1600" dirty="0"/>
              <a:t>, diffuse, and </a:t>
            </a:r>
            <a:r>
              <a:rPr lang="it-IT" sz="1600" dirty="0" err="1"/>
              <a:t>reflected</a:t>
            </a:r>
            <a:r>
              <a:rPr lang="it-IT" sz="1600" dirty="0"/>
              <a:t> light </a:t>
            </a:r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improving</a:t>
            </a:r>
            <a:r>
              <a:rPr lang="it-IT" sz="1600" dirty="0"/>
              <a:t> </a:t>
            </a:r>
            <a:r>
              <a:rPr lang="it-IT" sz="1600" dirty="0" err="1"/>
              <a:t>snow</a:t>
            </a:r>
            <a:r>
              <a:rPr lang="it-IT" sz="1600" dirty="0"/>
              <a:t> </a:t>
            </a:r>
            <a:r>
              <a:rPr lang="it-IT" sz="1600" dirty="0" err="1"/>
              <a:t>shedding</a:t>
            </a:r>
            <a:r>
              <a:rPr lang="it-IT" sz="1600" dirty="0"/>
              <a:t>.</a:t>
            </a:r>
          </a:p>
          <a:p>
            <a:pPr lvl="0" algn="just"/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lower</a:t>
            </a:r>
            <a:r>
              <a:rPr lang="it-IT" sz="1600" dirty="0"/>
              <a:t> </a:t>
            </a:r>
            <a:r>
              <a:rPr lang="it-IT" sz="1600" dirty="0" err="1"/>
              <a:t>temperatures</a:t>
            </a:r>
            <a:r>
              <a:rPr lang="it-IT" sz="1600" dirty="0"/>
              <a:t> </a:t>
            </a:r>
            <a:r>
              <a:rPr lang="it-IT" sz="1600" dirty="0" err="1"/>
              <a:t>enhance</a:t>
            </a:r>
            <a:r>
              <a:rPr lang="it-IT" sz="1600" dirty="0"/>
              <a:t> PV </a:t>
            </a:r>
            <a:r>
              <a:rPr lang="it-IT" sz="1600" dirty="0" err="1"/>
              <a:t>efficiency</a:t>
            </a:r>
            <a:r>
              <a:rPr lang="it-IT" sz="1600" dirty="0"/>
              <a:t> and </a:t>
            </a:r>
            <a:r>
              <a:rPr lang="it-IT" sz="1600" dirty="0" err="1"/>
              <a:t>may</a:t>
            </a:r>
            <a:r>
              <a:rPr lang="it-IT" sz="1600" dirty="0"/>
              <a:t> slow </a:t>
            </a:r>
            <a:r>
              <a:rPr lang="it-IT" sz="1600" dirty="0" err="1"/>
              <a:t>degradation</a:t>
            </a:r>
            <a:r>
              <a:rPr lang="it-IT" sz="1600" dirty="0"/>
              <a:t>, </a:t>
            </a:r>
            <a:r>
              <a:rPr lang="it-IT" sz="1600" dirty="0" err="1"/>
              <a:t>Arctic</a:t>
            </a:r>
            <a:r>
              <a:rPr lang="it-IT" sz="1600" dirty="0"/>
              <a:t> </a:t>
            </a:r>
            <a:r>
              <a:rPr lang="it-IT" sz="1600" dirty="0" err="1"/>
              <a:t>installations</a:t>
            </a:r>
            <a:r>
              <a:rPr lang="it-IT" sz="1600" dirty="0"/>
              <a:t> </a:t>
            </a:r>
            <a:r>
              <a:rPr lang="it-IT" sz="1600" dirty="0" err="1"/>
              <a:t>require</a:t>
            </a:r>
            <a:r>
              <a:rPr lang="it-IT" sz="1600" dirty="0"/>
              <a:t> </a:t>
            </a:r>
            <a:r>
              <a:rPr lang="it-IT" sz="1600" dirty="0" err="1"/>
              <a:t>tailored</a:t>
            </a:r>
            <a:r>
              <a:rPr lang="it-IT" sz="1600" dirty="0"/>
              <a:t> designs—</a:t>
            </a:r>
            <a:r>
              <a:rPr lang="it-IT" sz="1600" dirty="0" err="1"/>
              <a:t>frost-resistant</a:t>
            </a:r>
            <a:r>
              <a:rPr lang="it-IT" sz="1600" dirty="0"/>
              <a:t> </a:t>
            </a:r>
            <a:r>
              <a:rPr lang="it-IT" sz="1600" dirty="0" err="1"/>
              <a:t>foundations</a:t>
            </a:r>
            <a:r>
              <a:rPr lang="it-IT" sz="1600" dirty="0"/>
              <a:t>, </a:t>
            </a:r>
            <a:r>
              <a:rPr lang="it-IT" sz="1600" dirty="0" err="1"/>
              <a:t>snow-aware</a:t>
            </a:r>
            <a:r>
              <a:rPr lang="it-IT" sz="1600" dirty="0"/>
              <a:t> layouts, and </a:t>
            </a:r>
            <a:r>
              <a:rPr lang="it-IT" sz="1600" dirty="0" err="1"/>
              <a:t>adapted</a:t>
            </a:r>
            <a:r>
              <a:rPr lang="it-IT" sz="1600" dirty="0"/>
              <a:t> system engineering—to </a:t>
            </a:r>
            <a:r>
              <a:rPr lang="it-IT" sz="1600" dirty="0" err="1"/>
              <a:t>ensure</a:t>
            </a:r>
            <a:r>
              <a:rPr lang="it-IT" sz="1600" dirty="0"/>
              <a:t> long-</a:t>
            </a:r>
            <a:r>
              <a:rPr lang="it-IT" sz="1600" dirty="0" err="1"/>
              <a:t>term</a:t>
            </a:r>
            <a:r>
              <a:rPr lang="it-IT" sz="1600" dirty="0"/>
              <a:t> reliability; </a:t>
            </a:r>
            <a:r>
              <a:rPr lang="it-IT" sz="1600" dirty="0" err="1"/>
              <a:t>encouragingly</a:t>
            </a:r>
            <a:r>
              <a:rPr lang="it-IT" sz="1600" dirty="0"/>
              <a:t>, </a:t>
            </a:r>
            <a:r>
              <a:rPr lang="it-IT" sz="1600" dirty="0" err="1"/>
              <a:t>several</a:t>
            </a:r>
            <a:r>
              <a:rPr lang="it-IT" sz="1600" dirty="0"/>
              <a:t> </a:t>
            </a:r>
            <a:r>
              <a:rPr lang="it-IT" sz="1600" dirty="0" err="1"/>
              <a:t>Arctic</a:t>
            </a:r>
            <a:r>
              <a:rPr lang="it-IT" sz="1600" dirty="0"/>
              <a:t> countries are </a:t>
            </a:r>
            <a:r>
              <a:rPr lang="it-IT" sz="1600" dirty="0" err="1"/>
              <a:t>already</a:t>
            </a:r>
            <a:r>
              <a:rPr lang="it-IT" sz="1600" dirty="0"/>
              <a:t> </a:t>
            </a:r>
            <a:r>
              <a:rPr lang="it-IT" sz="1600" dirty="0" err="1"/>
              <a:t>deploying</a:t>
            </a:r>
            <a:r>
              <a:rPr lang="it-IT" sz="1600" dirty="0"/>
              <a:t> PV with </a:t>
            </a:r>
            <a:r>
              <a:rPr lang="it-IT" sz="1600" dirty="0" err="1"/>
              <a:t>climate-specific</a:t>
            </a:r>
            <a:r>
              <a:rPr lang="it-IT" sz="1600" dirty="0"/>
              <a:t> </a:t>
            </a:r>
            <a:r>
              <a:rPr lang="it-IT" sz="1600" dirty="0" err="1"/>
              <a:t>solutions</a:t>
            </a:r>
            <a:r>
              <a:rPr lang="it-IT" sz="1600" dirty="0"/>
              <a:t>..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400" kern="1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57FF5C-17A2-D38C-4455-38B5E7B79525}"/>
              </a:ext>
            </a:extLst>
          </p:cNvPr>
          <p:cNvSpPr txBox="1"/>
          <p:nvPr/>
        </p:nvSpPr>
        <p:spPr>
          <a:xfrm>
            <a:off x="2566907" y="4624172"/>
            <a:ext cx="46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7D"/>
                </a:solidFill>
                <a:effectLst/>
                <a:uLnTx/>
                <a:uFillTx/>
                <a:latin typeface="Arial"/>
                <a:cs typeface="Arial"/>
              </a:rPr>
              <a:t>Report IEA-PVPS T13-40:2026, January 2026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A7558B25-E73E-6955-AEA3-EDDCD05F7AEE}"/>
              </a:ext>
            </a:extLst>
          </p:cNvPr>
          <p:cNvSpPr txBox="1">
            <a:spLocks/>
          </p:cNvSpPr>
          <p:nvPr/>
        </p:nvSpPr>
        <p:spPr bwMode="auto">
          <a:xfrm>
            <a:off x="258385" y="246946"/>
            <a:ext cx="7695743" cy="50843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685749">
              <a:spcBef>
                <a:spcPts val="1650"/>
              </a:spcBef>
              <a:buClr>
                <a:schemeClr val="bg1">
                  <a:lumMod val="65000"/>
                </a:schemeClr>
              </a:buClr>
              <a:buSzPct val="100000"/>
              <a:buFont typeface="Calibri"/>
              <a:buNone/>
              <a:defRPr lang="en-US" sz="2400" b="1">
                <a:solidFill>
                  <a:srgbClr val="F4821F"/>
                </a:solidFill>
                <a:latin typeface="Arial"/>
                <a:ea typeface="+mj-ea"/>
                <a:cs typeface="Arial"/>
              </a:defRPr>
            </a:lvl1pPr>
            <a:lvl2pPr marL="404970" indent="-134991" algn="l" defTabSz="685749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/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/>
              <a:buChar char="-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>
              <a:spcBef>
                <a:spcPts val="0"/>
              </a:spcBef>
              <a:buFont typeface="Arial"/>
              <a:buChar char="∙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>
              <a:spcBef>
                <a:spcPts val="0"/>
              </a:spcBef>
              <a:buFont typeface="Arial"/>
              <a:buChar char="▫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7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Photovoltaics and Energy Security on the Greater Arctic Region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E28281F-CC26-DA7F-3D66-95CDB85213B4}"/>
              </a:ext>
            </a:extLst>
          </p:cNvPr>
          <p:cNvSpPr txBox="1">
            <a:spLocks/>
          </p:cNvSpPr>
          <p:nvPr/>
        </p:nvSpPr>
        <p:spPr bwMode="auto">
          <a:xfrm>
            <a:off x="277307" y="1121569"/>
            <a:ext cx="8416638" cy="3261560"/>
          </a:xfrm>
          <a:prstGeom prst="rect">
            <a:avLst/>
          </a:prstGeom>
        </p:spPr>
        <p:txBody>
          <a:bodyPr lIns="0"/>
          <a:lstStyle>
            <a:lvl1pPr marL="269981" indent="-134532" algn="l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/>
              <a:buChar char="•"/>
              <a:defRPr sz="18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1pPr>
            <a:lvl2pPr marL="404970" indent="-134991" algn="l" defTabSz="685749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/>
              <a:buChar char="•"/>
              <a:defRPr sz="17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2pPr>
            <a:lvl3pPr marL="539314" indent="-134532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3pPr>
            <a:lvl4pPr marL="675034" indent="-135722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4pPr>
            <a:lvl5pPr marL="809940" indent="-134991" algn="l" defTabSz="685749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/>
              <a:buChar char="•"/>
              <a:defRPr sz="1600">
                <a:solidFill>
                  <a:srgbClr val="003C7D"/>
                </a:solidFill>
                <a:latin typeface="Arial"/>
                <a:ea typeface="+mn-ea"/>
                <a:cs typeface="Arial"/>
              </a:defRPr>
            </a:lvl5pPr>
            <a:lvl6pPr marL="1885809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7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C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455299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1_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95000"/>
          </a:schemeClr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a6927-6998-4ff6-93f9-472b5ddef5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5CB6F85F73647953D1642A5D820CC" ma:contentTypeVersion="12" ma:contentTypeDescription="Ein neues Dokument erstellen." ma:contentTypeScope="" ma:versionID="3480266de21edfbe28ff6b86b4c9731c">
  <xsd:schema xmlns:xsd="http://www.w3.org/2001/XMLSchema" xmlns:xs="http://www.w3.org/2001/XMLSchema" xmlns:p="http://schemas.microsoft.com/office/2006/metadata/properties" xmlns:ns2="983a6927-6998-4ff6-93f9-472b5ddef582" targetNamespace="http://schemas.microsoft.com/office/2006/metadata/properties" ma:root="true" ma:fieldsID="4fc536d3adb97cccae0900cb95430ee5" ns2:_="">
    <xsd:import namespace="983a6927-6998-4ff6-93f9-472b5ddef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927-6998-4ff6-93f9-472b5ddef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FD505-DBDB-4AB0-BFDC-027F98D2A72C}">
  <ds:schemaRefs>
    <ds:schemaRef ds:uri="8a95e9d8-7e96-4a26-bb09-e8e0ff8b7a08"/>
    <ds:schemaRef ds:uri="bb3c1d79-18c6-4632-a437-906b397dca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3a6927-6998-4ff6-93f9-472b5ddef582"/>
  </ds:schemaRefs>
</ds:datastoreItem>
</file>

<file path=customXml/itemProps2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C04C9-06E4-4FBF-87DD-64BC7365C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a6927-6998-4ff6-93f9-472b5ddef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619fd-75dc-48cb-820d-8f683a95dd8b}" enabled="1" method="Privileged" siteId="{05c95b33-90ca-49d5-b644-288b930b912b}" removed="0"/>
  <clbl:label id="{832538a4-939e-4f12-952e-e33cf9e5689d}" enabled="0" method="" siteId="{832538a4-939e-4f12-952e-e33cf9e5689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366</Words>
  <Application>Microsoft Office PowerPoint</Application>
  <PresentationFormat>Presentazione su schermo (16:9)</PresentationFormat>
  <Paragraphs>29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Arial Nova</vt:lpstr>
      <vt:lpstr>Calibri</vt:lpstr>
      <vt:lpstr>Segoe UI</vt:lpstr>
      <vt:lpstr>GB - New branding v5 (2)</vt:lpstr>
      <vt:lpstr>1_GB - New branding v5 (2)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Maugeri Giosuè (RSE)</cp:lastModifiedBy>
  <cp:revision>10</cp:revision>
  <cp:lastPrinted>2017-08-30T14:17:09Z</cp:lastPrinted>
  <dcterms:created xsi:type="dcterms:W3CDTF">2019-06-05T15:43:42Z</dcterms:created>
  <dcterms:modified xsi:type="dcterms:W3CDTF">2026-02-13T10:50:32Z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</vt:r8>
  </property>
  <property fmtid="{D5CDD505-2E9C-101B-9397-08002B2CF9AE}" pid="3" name="MediaServiceImageTags">
    <vt:lpwstr/>
  </property>
  <property fmtid="{D5CDD505-2E9C-101B-9397-08002B2CF9AE}" pid="4" name="ContentTypeId">
    <vt:lpwstr>0x01010019D5CB6F85F73647953D1642A5D820CC</vt:lpwstr>
  </property>
  <property fmtid="{D5CDD505-2E9C-101B-9397-08002B2CF9AE}" pid="5" name="ClassificationContentMarkingHeaderLocations">
    <vt:lpwstr>GB - New branding v5 (2):3\1_GB - New branding v5 (2):3</vt:lpwstr>
  </property>
  <property fmtid="{D5CDD505-2E9C-101B-9397-08002B2CF9AE}" pid="6" name="ClassificationContentMarkingHeaderText">
    <vt:lpwstr>UNCLASSIFIED - NON CLASSIFIÉ</vt:lpwstr>
  </property>
</Properties>
</file>