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0"/>
  </p:notesMasterIdLst>
  <p:handoutMasterIdLst>
    <p:handoutMasterId r:id="rId11"/>
  </p:handoutMasterIdLst>
  <p:sldIdLst>
    <p:sldId id="257" r:id="rId5"/>
    <p:sldId id="622" r:id="rId6"/>
    <p:sldId id="623" r:id="rId7"/>
    <p:sldId id="624" r:id="rId8"/>
    <p:sldId id="616" r:id="rId9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0" userDrawn="1">
          <p15:clr>
            <a:srgbClr val="A4A3A4"/>
          </p15:clr>
        </p15:guide>
        <p15:guide id="2" pos="4944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orient="horz" pos="1620" userDrawn="1">
          <p15:clr>
            <a:srgbClr val="A4A3A4"/>
          </p15:clr>
        </p15:guide>
        <p15:guide id="5" pos="56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F4B3"/>
    <a:srgbClr val="103D7D"/>
    <a:srgbClr val="DBE2EB"/>
    <a:srgbClr val="003C7D"/>
    <a:srgbClr val="376192"/>
    <a:srgbClr val="E0EEF8"/>
    <a:srgbClr val="EDEEF8"/>
    <a:srgbClr val="184481"/>
    <a:srgbClr val="F4821F"/>
    <a:srgbClr val="103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3DDE27-0925-4B87-9B0A-22982FF4D866}" v="14" dt="2026-02-19T09:58:21.018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57" autoAdjust="0"/>
    <p:restoredTop sz="88451" autoAdjust="0"/>
  </p:normalViewPr>
  <p:slideViewPr>
    <p:cSldViewPr snapToGrid="0" showGuides="1">
      <p:cViewPr varScale="1">
        <p:scale>
          <a:sx n="74" d="100"/>
          <a:sy n="74" d="100"/>
        </p:scale>
        <p:origin x="1448" y="52"/>
      </p:cViewPr>
      <p:guideLst>
        <p:guide orient="horz" pos="3140"/>
        <p:guide pos="4944"/>
        <p:guide orient="horz" pos="1720"/>
        <p:guide orient="horz" pos="1620"/>
        <p:guide pos="5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720" y="108"/>
      </p:cViewPr>
      <p:guideLst>
        <p:guide orient="horz" pos="3126"/>
        <p:guide pos="2100"/>
        <p:guide orient="horz" pos="310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722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32" y="3078039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GB" dirty="0"/>
              <a:t>Title Slide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374162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>
                <a:solidFill>
                  <a:srgbClr val="003C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Name of presenter, affiliation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416966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rgbClr val="003C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Location &amp; date of presentation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0CF8910-3997-4186-A545-A8CE55D63B8A}"/>
              </a:ext>
            </a:extLst>
          </p:cNvPr>
          <p:cNvGrpSpPr/>
          <p:nvPr userDrawn="1"/>
        </p:nvGrpSpPr>
        <p:grpSpPr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E115815-0F41-46F9-BB8D-BD27EDE65B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D94CB0-C6F5-442C-A11F-801B15C89173}"/>
                </a:ext>
              </a:extLst>
            </p:cNvPr>
            <p:cNvSpPr/>
            <p:nvPr userDrawn="1"/>
          </p:nvSpPr>
          <p:spPr>
            <a:xfrm>
              <a:off x="3362325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E591FF45-0F7D-4F07-B6E4-5EA937F398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825" y="1714288"/>
            <a:ext cx="2196767" cy="110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3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8" y="218815"/>
            <a:ext cx="7289701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 kern="1200" baseline="0" dirty="0">
                <a:solidFill>
                  <a:srgbClr val="F4821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6446" y="889005"/>
            <a:ext cx="8440119" cy="3682492"/>
          </a:xfrm>
          <a:prstGeom prst="rect">
            <a:avLst/>
          </a:prstGeom>
        </p:spPr>
        <p:txBody>
          <a:bodyPr lIns="0"/>
          <a:lstStyle>
            <a:lvl1pPr marL="269981" indent="-134532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800" baseline="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04970" indent="-134991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7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39314" indent="-13453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75034" indent="-13572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809940" indent="-134991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Content slide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041BF8-9BAF-43B4-B220-52ADAFDF68B7}"/>
              </a:ext>
            </a:extLst>
          </p:cNvPr>
          <p:cNvSpPr txBox="1"/>
          <p:nvPr userDrawn="1"/>
        </p:nvSpPr>
        <p:spPr>
          <a:xfrm rot="16200000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 dirty="0">
                <a:solidFill>
                  <a:srgbClr val="F4821F"/>
                </a:solidFill>
                <a:latin typeface="Arial Nova" panose="020B0504020202020204" pitchFamily="34" charset="0"/>
              </a:rPr>
              <a:t>PVPS</a:t>
            </a:r>
            <a:endParaRPr lang="en-BE" sz="1800" b="1" dirty="0">
              <a:solidFill>
                <a:srgbClr val="F4821F"/>
              </a:solidFill>
              <a:latin typeface="Arial Nova" panose="020B05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DFA058-395C-41E3-81A3-9BF3DDBEB86D}"/>
              </a:ext>
            </a:extLst>
          </p:cNvPr>
          <p:cNvCxnSpPr>
            <a:cxnSpLocks/>
          </p:cNvCxnSpPr>
          <p:nvPr userDrawn="1"/>
        </p:nvCxnSpPr>
        <p:spPr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D17CED54-1D9F-4D17-B816-3FBB5510AC75}"/>
              </a:ext>
            </a:extLst>
          </p:cNvPr>
          <p:cNvSpPr txBox="1"/>
          <p:nvPr userDrawn="1"/>
        </p:nvSpPr>
        <p:spPr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6C6F911-DFDC-4B93-962C-66F0D8D51AD1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A picture containing clock, fence&#10;&#10;Description automatically generated">
            <a:extLst>
              <a:ext uri="{FF2B5EF4-FFF2-40B4-BE49-F238E27FC236}">
                <a16:creationId xmlns:a16="http://schemas.microsoft.com/office/drawing/2014/main" id="{ACD180F0-DF58-4D42-98CD-411CBBA27E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146" userDrawn="1">
          <p15:clr>
            <a:srgbClr val="FBAE40"/>
          </p15:clr>
        </p15:guide>
        <p15:guide id="2" pos="159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3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&amp;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9" y="218815"/>
            <a:ext cx="7123096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 kern="1200" baseline="0" dirty="0">
                <a:solidFill>
                  <a:srgbClr val="F4821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16863" y="4420927"/>
            <a:ext cx="6431743" cy="43476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None/>
              <a:defRPr lang="en-US" sz="1200" b="0" kern="1200" baseline="0" dirty="0">
                <a:solidFill>
                  <a:srgbClr val="003C7D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31" y="728870"/>
            <a:ext cx="8567735" cy="2843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200" kern="1200" dirty="0">
                <a:solidFill>
                  <a:srgbClr val="003C7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Graph title, centered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44501" y="1075576"/>
            <a:ext cx="7576459" cy="305374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79F1FF97-645E-4048-9065-9182BF663448}"/>
              </a:ext>
            </a:extLst>
          </p:cNvPr>
          <p:cNvSpPr txBox="1"/>
          <p:nvPr userDrawn="1"/>
        </p:nvSpPr>
        <p:spPr>
          <a:xfrm rot="16200000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 dirty="0">
                <a:solidFill>
                  <a:srgbClr val="F4821F"/>
                </a:solidFill>
                <a:latin typeface="Arial Nova" panose="020B0504020202020204" pitchFamily="34" charset="0"/>
              </a:rPr>
              <a:t>PVPS</a:t>
            </a:r>
            <a:endParaRPr lang="en-BE" sz="1800" b="1" dirty="0">
              <a:solidFill>
                <a:srgbClr val="F4821F"/>
              </a:solidFill>
              <a:latin typeface="Arial Nova" panose="020B05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C8A4C11-F344-4FAA-81B6-12046C2A66E7}"/>
              </a:ext>
            </a:extLst>
          </p:cNvPr>
          <p:cNvSpPr txBox="1"/>
          <p:nvPr userDrawn="1"/>
        </p:nvSpPr>
        <p:spPr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6C6F911-DFDC-4B93-962C-66F0D8D51AD1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6CDB6413-C17C-4DB3-8430-8DAFF8093974}"/>
              </a:ext>
            </a:extLst>
          </p:cNvPr>
          <p:cNvCxnSpPr>
            <a:cxnSpLocks/>
          </p:cNvCxnSpPr>
          <p:nvPr userDrawn="1"/>
        </p:nvCxnSpPr>
        <p:spPr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0" descr="A picture containing clock, fence&#10;&#10;Description automatically generated">
            <a:extLst>
              <a:ext uri="{FF2B5EF4-FFF2-40B4-BE49-F238E27FC236}">
                <a16:creationId xmlns:a16="http://schemas.microsoft.com/office/drawing/2014/main" id="{F1276EED-63C0-4779-9B0A-6D56E5AB22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pos="5603" userDrawn="1">
          <p15:clr>
            <a:srgbClr val="FBAE40"/>
          </p15:clr>
        </p15:guide>
        <p15:guide id="3" orient="horz" pos="146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31" y="1700700"/>
            <a:ext cx="8316913" cy="519694"/>
          </a:xfrm>
          <a:prstGeom prst="rect">
            <a:avLst/>
          </a:prstGeom>
        </p:spPr>
        <p:txBody>
          <a:bodyPr lIns="0" anchor="ctr" anchorCtr="1">
            <a:noAutofit/>
          </a:bodyPr>
          <a:lstStyle>
            <a:lvl1pPr marL="0" marR="0" indent="0" algn="ctr" defTabSz="6857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400" b="1" kern="1200" dirty="0">
                <a:solidFill>
                  <a:srgbClr val="F4821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Thank you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32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ctr" defTabSz="685749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Name, Task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602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email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48FBD9B-28A2-42C7-8E45-0732AA2F8749}"/>
              </a:ext>
            </a:extLst>
          </p:cNvPr>
          <p:cNvSpPr txBox="1"/>
          <p:nvPr userDrawn="1"/>
        </p:nvSpPr>
        <p:spPr>
          <a:xfrm>
            <a:off x="112927" y="129637"/>
            <a:ext cx="197394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Arial Nova" panose="020B0504020202020204" pitchFamily="34" charset="0"/>
              </a:rPr>
              <a:t>www.iea-pvps.org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74DEAC-5DC1-4765-8A8E-073D29527C02}"/>
              </a:ext>
            </a:extLst>
          </p:cNvPr>
          <p:cNvGrpSpPr/>
          <p:nvPr userDrawn="1"/>
        </p:nvGrpSpPr>
        <p:grpSpPr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481B272-5B9D-4754-BD11-72667CB3DB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FF1928-C522-45E0-99E5-0999082285CA}"/>
                </a:ext>
              </a:extLst>
            </p:cNvPr>
            <p:cNvSpPr/>
            <p:nvPr userDrawn="1"/>
          </p:nvSpPr>
          <p:spPr>
            <a:xfrm>
              <a:off x="3362325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1201AD07-F73F-4811-ACB6-618B74B00C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2325" y="3129176"/>
            <a:ext cx="2196767" cy="110460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04" r:id="rId2"/>
    <p:sldLayoutId id="2147483703" r:id="rId3"/>
    <p:sldLayoutId id="2147483708" r:id="rId4"/>
  </p:sldLayoutIdLst>
  <p:hf hdr="0" ftr="0" dt="0"/>
  <p:txStyles>
    <p:titleStyle>
      <a:lvl1pPr algn="l" defTabSz="685749" rtl="0" eaLnBrk="1" latinLnBrk="0" hangingPunct="1"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8" indent="-161988" algn="l" defTabSz="685749" rtl="0" eaLnBrk="1" latinLnBrk="0" hangingPunct="1">
        <a:spcBef>
          <a:spcPts val="165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404970" indent="-134991" algn="l" defTabSz="685749" rtl="0" eaLnBrk="1" latinLnBrk="0" hangingPunct="1">
        <a:spcBef>
          <a:spcPts val="375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58" indent="-134991" algn="l" defTabSz="685749" rtl="0" eaLnBrk="1" latinLnBrk="0" hangingPunct="1">
        <a:spcBef>
          <a:spcPts val="375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∙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▫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esco.frontini@supsi.ch" TargetMode="External"/><Relationship Id="rId2" Type="http://schemas.openxmlformats.org/officeDocument/2006/relationships/hyperlink" Target="mailto:Pierluigi.bonomo@supsi.ch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39918276-8203-417F-BCD4-DD500BC36B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2994633"/>
            <a:ext cx="8798172" cy="77996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GB" dirty="0"/>
              <a:t>BIPV: Education and Training Activities for Solar Architecture</a:t>
            </a:r>
            <a:endParaRPr lang="en-US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65ED596-FC94-4B02-95FA-D554CB1D11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3804060"/>
            <a:ext cx="8893175" cy="306684"/>
          </a:xfrm>
        </p:spPr>
        <p:txBody>
          <a:bodyPr/>
          <a:lstStyle/>
          <a:p>
            <a:r>
              <a:rPr lang="it-CH" dirty="0"/>
              <a:t>Pierluigi Bonomo</a:t>
            </a:r>
            <a:r>
              <a:rPr lang="en-US" sz="1800" dirty="0">
                <a:solidFill>
                  <a:srgbClr val="103D7D"/>
                </a:solidFill>
              </a:rPr>
              <a:t> (SUPSI, Switzerland)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08D567FD-ABEF-4093-94E5-6AB99A8C56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February</a:t>
            </a:r>
            <a:r>
              <a:rPr lang="en-US" sz="1800" dirty="0"/>
              <a:t> 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CCC1520-6F8A-4F41-9BBD-3128BEDBF60D}"/>
              </a:ext>
            </a:extLst>
          </p:cNvPr>
          <p:cNvSpPr txBox="1"/>
          <p:nvPr/>
        </p:nvSpPr>
        <p:spPr>
          <a:xfrm>
            <a:off x="5862241" y="2244346"/>
            <a:ext cx="24018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/>
              <a:t>INSERT A PICTURE THIS SIZE OR LEAVE BLANK</a:t>
            </a:r>
          </a:p>
        </p:txBody>
      </p:sp>
      <p:pic>
        <p:nvPicPr>
          <p:cNvPr id="3" name="Immagine 2" descr="Immagine che contiene aria aperta, nuvola, cielo, edificio&#10;&#10;Il contenuto generato dall'IA potrebbe non essere corretto.">
            <a:extLst>
              <a:ext uri="{FF2B5EF4-FFF2-40B4-BE49-F238E27FC236}">
                <a16:creationId xmlns:a16="http://schemas.microsoft.com/office/drawing/2014/main" id="{C740EE72-4CB4-4B2F-5A99-082854098B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01675" y="146564"/>
            <a:ext cx="4566062" cy="278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7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D32B899-DB09-408E-96A9-DE801C5D91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BIPV Education &amp; Training: Key Insights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C43002-AC8D-4A36-9EC7-8156165781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dirty="0"/>
              <a:t>This report provides a first international overview of education and training activities related to Building-Integrated Photovoltaics (BIPV) and solar architecture. Although BIPV represents a significant opportunity for </a:t>
            </a:r>
            <a:r>
              <a:rPr lang="en-US" sz="1600" dirty="0" err="1"/>
              <a:t>decarbonising</a:t>
            </a:r>
            <a:r>
              <a:rPr lang="en-US" sz="1600" dirty="0"/>
              <a:t> the built environment, its market penetration remains limited due to structural barriers, including fragmented value chains, regulatory complexity, and </a:t>
            </a:r>
            <a:r>
              <a:rPr lang="en-US" sz="1600" b="1" dirty="0"/>
              <a:t>a shortage of adequately trained professionals</a:t>
            </a:r>
            <a:r>
              <a:rPr lang="en-US" sz="1600" dirty="0"/>
              <a:t>.</a:t>
            </a:r>
          </a:p>
          <a:p>
            <a:r>
              <a:rPr lang="en-US" sz="1600" dirty="0"/>
              <a:t>The report maps and analyses 32 academic and professional BIPV-related courses across 14 countries, examining their academic level, duration, learning formats, target audiences, and pedagogical approaches. </a:t>
            </a:r>
            <a:endParaRPr lang="fr-BE" sz="16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8E6D77C-917E-1151-1A02-08E57451A3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3129279"/>
            <a:ext cx="5943600" cy="13233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3F2C78E-7348-0338-3DAD-0A36F3FF5366}"/>
              </a:ext>
            </a:extLst>
          </p:cNvPr>
          <p:cNvSpPr txBox="1"/>
          <p:nvPr/>
        </p:nvSpPr>
        <p:spPr>
          <a:xfrm>
            <a:off x="1735282" y="4508184"/>
            <a:ext cx="5943600" cy="425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  <a:buNone/>
            </a:pPr>
            <a:r>
              <a:rPr lang="en-GB" sz="1200" b="0" i="1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Fig. 1: Courses are plotted along the horizontal axis according to their duration, with qualification level indicated by a colour-coded scale.</a:t>
            </a:r>
            <a:endParaRPr lang="it-CH" sz="1200" b="1" dirty="0">
              <a:solidFill>
                <a:srgbClr val="61616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80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D32B899-DB09-408E-96A9-DE801C5D91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BE" dirty="0"/>
              <a:t>Key </a:t>
            </a:r>
            <a:r>
              <a:rPr lang="fr-BE" dirty="0" err="1"/>
              <a:t>takeaways</a:t>
            </a:r>
            <a:r>
              <a:rPr lang="fr-BE" dirty="0"/>
              <a:t> 1/2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C43002-AC8D-4A36-9EC7-8156165781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6447" y="889005"/>
            <a:ext cx="6058504" cy="3682492"/>
          </a:xfrm>
        </p:spPr>
        <p:txBody>
          <a:bodyPr/>
          <a:lstStyle/>
          <a:p>
            <a:r>
              <a:rPr lang="en-US" sz="1600" dirty="0"/>
              <a:t>The report identifies lack of integrated education, fragmented value chains, and insufficiently trained professionals as major structural barriers limiting investor confidence and large-scale deployment.</a:t>
            </a:r>
            <a:endParaRPr lang="it-CH" sz="1600" dirty="0"/>
          </a:p>
          <a:p>
            <a:r>
              <a:rPr lang="en-US" sz="1600" dirty="0"/>
              <a:t> The study maps 32 BIPV-related courses across 14 countries, spanning undergraduate, graduate, and professional training. While this demonstrates growing international engagement, offerings remain unevenly distributed, limited in number, and poorly </a:t>
            </a:r>
            <a:r>
              <a:rPr lang="en-US" sz="1600" dirty="0" err="1"/>
              <a:t>standardised</a:t>
            </a:r>
            <a:r>
              <a:rPr lang="en-US" sz="1600" dirty="0"/>
              <a:t>, with BIPV often treated as a niche topic rather than a core component of architecture and building curricula.</a:t>
            </a:r>
            <a:endParaRPr lang="it-CH" sz="1600" dirty="0"/>
          </a:p>
          <a:p>
            <a:pPr marL="135449" indent="0">
              <a:buNone/>
            </a:pPr>
            <a:endParaRPr lang="fr-BE" sz="160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814D84F-9A63-6486-5F00-EEAB807E8F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40838" y="-822239"/>
            <a:ext cx="530004" cy="2479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84418E6A-927E-A0A2-1806-C124918DD7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38247" y="746413"/>
            <a:ext cx="1481494" cy="431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8E7194C4-F275-321B-739C-65EC86A907C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5251" y="4063711"/>
            <a:ext cx="936625" cy="4381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761C73A-B125-3F93-DE82-998D21D65B0D}"/>
              </a:ext>
            </a:extLst>
          </p:cNvPr>
          <p:cNvSpPr txBox="1"/>
          <p:nvPr/>
        </p:nvSpPr>
        <p:spPr>
          <a:xfrm>
            <a:off x="2185554" y="4228115"/>
            <a:ext cx="4345408" cy="759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1300"/>
              </a:lnSpc>
              <a:spcAft>
                <a:spcPts val="600"/>
              </a:spcAft>
              <a:buNone/>
            </a:pPr>
            <a:r>
              <a:rPr lang="en-GB" sz="1200" b="0" i="1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Fig. 2: </a:t>
            </a:r>
            <a:r>
              <a:rPr lang="en-US" sz="1200" b="0" i="1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Heatmap showing countries (vertical axis) versus academic level (horizontal axis). Course duration is visually represented by the colourmap intensity, while the number of courses is </a:t>
            </a:r>
            <a:r>
              <a:rPr lang="en-US" sz="1200" b="0" i="1" dirty="0" err="1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visualised</a:t>
            </a:r>
            <a:r>
              <a:rPr lang="en-US" sz="1200" b="0" i="1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by square size (1–5).</a:t>
            </a:r>
            <a:endParaRPr lang="it-CH" sz="1200" b="1" dirty="0">
              <a:solidFill>
                <a:srgbClr val="61616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11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94E15-D825-9D67-7134-7D1EA3C62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D210DC8-E568-5BA9-2984-49253506C0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BE" dirty="0"/>
              <a:t>Key </a:t>
            </a:r>
            <a:r>
              <a:rPr lang="fr-BE" dirty="0" err="1"/>
              <a:t>takeaways</a:t>
            </a:r>
            <a:r>
              <a:rPr lang="fr-BE" dirty="0"/>
              <a:t> 2/2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7C7679-152B-DDA3-2A16-9397998FC3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dirty="0"/>
              <a:t>Training programs primarily target architects, students, and engineers (over 70% of participants). Critical stakeholders such as </a:t>
            </a:r>
            <a:r>
              <a:rPr lang="en-US" sz="1600" b="1" dirty="0"/>
              <a:t>contractors</a:t>
            </a:r>
            <a:r>
              <a:rPr lang="en-US" sz="1600" dirty="0"/>
              <a:t>, developers, </a:t>
            </a:r>
            <a:r>
              <a:rPr lang="en-US" sz="1600" b="1" dirty="0"/>
              <a:t>entrepreneurs</a:t>
            </a:r>
            <a:r>
              <a:rPr lang="en-US" sz="1600" dirty="0"/>
              <a:t>, facility managers, and </a:t>
            </a:r>
            <a:r>
              <a:rPr lang="en-US" sz="1600" b="1" dirty="0"/>
              <a:t>policymakers</a:t>
            </a:r>
            <a:r>
              <a:rPr lang="en-US" sz="1600" dirty="0"/>
              <a:t> are significantly underrepresented, indicating a misalignment between education efforts and the full set of actors needed for market-scale BIPV adoption.</a:t>
            </a:r>
            <a:endParaRPr lang="it-CH" sz="1600" dirty="0"/>
          </a:p>
          <a:p>
            <a:r>
              <a:rPr lang="en-US" sz="1600" dirty="0"/>
              <a:t> Effective programs combine technical PV knowledge, architectural design, regulatory frameworks, and real-world application through workshops, site visits, and industry engagement. Short-term and modular professional courses are particularly valuable for upskilling, but the report stresses the need for clearer professional pathways, </a:t>
            </a:r>
            <a:r>
              <a:rPr lang="en-US" sz="1600" dirty="0" err="1"/>
              <a:t>recognised</a:t>
            </a:r>
            <a:r>
              <a:rPr lang="en-US" sz="1600" dirty="0"/>
              <a:t> qualifications, and better integration into mainstream education.</a:t>
            </a:r>
            <a:endParaRPr lang="it-CH" sz="1600" dirty="0"/>
          </a:p>
          <a:p>
            <a:endParaRPr lang="fr-BE" sz="1600" dirty="0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D2450D28-956B-319E-F897-E87FF12AECD6}"/>
              </a:ext>
            </a:extLst>
          </p:cNvPr>
          <p:cNvGrpSpPr/>
          <p:nvPr/>
        </p:nvGrpSpPr>
        <p:grpSpPr>
          <a:xfrm>
            <a:off x="914401" y="3715962"/>
            <a:ext cx="2597264" cy="1208723"/>
            <a:chOff x="0" y="0"/>
            <a:chExt cx="5756257" cy="3065172"/>
          </a:xfrm>
        </p:grpSpPr>
        <p:pic>
          <p:nvPicPr>
            <p:cNvPr id="6" name="Immagine 5" descr="Immagine che contiene testo, interno, Uffici, computer&#10;&#10;Il contenuto generato dall'IA potrebbe non essere corretto.">
              <a:extLst>
                <a:ext uri="{FF2B5EF4-FFF2-40B4-BE49-F238E27FC236}">
                  <a16:creationId xmlns:a16="http://schemas.microsoft.com/office/drawing/2014/main" id="{08AAEF0D-1536-DC0F-82D0-964459FEC9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569335" cy="26777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Immagine 6" descr="Immagine che contiene vestiti, persona, interno, uomo&#10;&#10;Il contenuto generato dall'IA potrebbe non essere corretto.">
              <a:extLst>
                <a:ext uri="{FF2B5EF4-FFF2-40B4-BE49-F238E27FC236}">
                  <a16:creationId xmlns:a16="http://schemas.microsoft.com/office/drawing/2014/main" id="{6C3C4CCF-7529-58E5-BB14-05B406526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7752" y="0"/>
              <a:ext cx="2008505" cy="26777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Casella di testo 1">
              <a:extLst>
                <a:ext uri="{FF2B5EF4-FFF2-40B4-BE49-F238E27FC236}">
                  <a16:creationId xmlns:a16="http://schemas.microsoft.com/office/drawing/2014/main" id="{E681EA76-ADC9-87BD-AF5F-3FB8C54F8161}"/>
                </a:ext>
              </a:extLst>
            </p:cNvPr>
            <p:cNvSpPr txBox="1"/>
            <p:nvPr/>
          </p:nvSpPr>
          <p:spPr>
            <a:xfrm>
              <a:off x="0" y="2717443"/>
              <a:ext cx="5718220" cy="347729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1100" b="1" dirty="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it-CH" sz="1100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1100" dirty="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it-CH" sz="1100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1100" dirty="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it-CH" sz="1100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1100" dirty="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it-CH" sz="1100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1100" dirty="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it-CH" sz="1100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1100" dirty="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it-CH" sz="1100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7C4C25F-CA5A-AD97-C6D9-C3F5D34405A4}"/>
              </a:ext>
            </a:extLst>
          </p:cNvPr>
          <p:cNvSpPr txBox="1"/>
          <p:nvPr/>
        </p:nvSpPr>
        <p:spPr>
          <a:xfrm>
            <a:off x="3592168" y="4243944"/>
            <a:ext cx="4572000" cy="592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600"/>
              </a:spcAft>
              <a:buNone/>
            </a:pPr>
            <a:r>
              <a:rPr lang="en-GB" sz="1200" b="1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Figure 3:</a:t>
            </a:r>
            <a:r>
              <a:rPr lang="en-GB" sz="1200" b="0" i="1" dirty="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Visit to the material library at SUPSI, part of Lecture 6 in the Solar Architecture course: group work focused on exploring solar materials (Photo: SUPSI).</a:t>
            </a:r>
            <a:endParaRPr lang="it-CH" sz="1200" b="1" dirty="0">
              <a:solidFill>
                <a:srgbClr val="61616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91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2B259C-1E4E-49E2-8894-BD2796DC32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31" y="1600322"/>
            <a:ext cx="8316913" cy="5196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7EC2B7-BE81-4492-91DA-9D4DB46282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z="1800" dirty="0"/>
              <a:t>Pierluigi Bonomo			Francesco Frontini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9B3DFFC-B98B-4D65-9E63-4D8134753C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dirty="0">
                <a:hlinkClick r:id="rId2"/>
              </a:rPr>
              <a:t>Pierluigi.bonomo@supsi.ch</a:t>
            </a:r>
            <a:r>
              <a:rPr lang="en-US" sz="1800" dirty="0"/>
              <a:t>	</a:t>
            </a:r>
            <a:r>
              <a:rPr lang="en-US" sz="1800" dirty="0">
                <a:hlinkClick r:id="rId3"/>
              </a:rPr>
              <a:t>Francesco.frontini@supsi.ch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0546089"/>
      </p:ext>
    </p:extLst>
  </p:cSld>
  <p:clrMapOvr>
    <a:masterClrMapping/>
  </p:clrMapOvr>
</p:sld>
</file>

<file path=ppt/theme/theme1.xml><?xml version="1.0" encoding="utf-8"?>
<a:theme xmlns:a="http://schemas.openxmlformats.org/drawingml/2006/main" name="GB - New branding v5 (2)">
  <a:themeElements>
    <a:clrScheme name="Custom 1">
      <a:dk1>
        <a:srgbClr val="F4821F"/>
      </a:dk1>
      <a:lt1>
        <a:sysClr val="window" lastClr="FFFFFF"/>
      </a:lt1>
      <a:dk2>
        <a:srgbClr val="10307D"/>
      </a:dk2>
      <a:lt2>
        <a:srgbClr val="FFFFFF"/>
      </a:lt2>
      <a:accent1>
        <a:srgbClr val="10307D"/>
      </a:accent1>
      <a:accent2>
        <a:srgbClr val="10307D"/>
      </a:accent2>
      <a:accent3>
        <a:srgbClr val="F4821F"/>
      </a:accent3>
      <a:accent4>
        <a:srgbClr val="F4821F"/>
      </a:accent4>
      <a:accent5>
        <a:srgbClr val="10307D"/>
      </a:accent5>
      <a:accent6>
        <a:srgbClr val="10307D"/>
      </a:accent6>
      <a:hlink>
        <a:srgbClr val="F4821F"/>
      </a:hlink>
      <a:folHlink>
        <a:srgbClr val="F4821F"/>
      </a:folHlink>
    </a:clrScheme>
    <a:fontScheme name="IEA template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4" id="{F39241C8-7B32-6A43-B0A8-3CE245A73584}" vid="{7F805EB4-DE15-E642-859E-CC7D6EBEE1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F5D11F255C9B4FBC9B34D4845A9851" ma:contentTypeVersion="15" ma:contentTypeDescription="Creare un nuovo documento." ma:contentTypeScope="" ma:versionID="9fac066dab31cca0be12011d1be1838d">
  <xsd:schema xmlns:xsd="http://www.w3.org/2001/XMLSchema" xmlns:xs="http://www.w3.org/2001/XMLSchema" xmlns:p="http://schemas.microsoft.com/office/2006/metadata/properties" xmlns:ns2="74fee62a-c57b-451f-b3c3-296945a94eb0" xmlns:ns3="5dd43a3c-0bf9-41b8-b2f5-f8e9f8011bfe" targetNamespace="http://schemas.microsoft.com/office/2006/metadata/properties" ma:root="true" ma:fieldsID="cf1877c302b96ec13007cdb5a1b1fcd6" ns2:_="" ns3:_="">
    <xsd:import namespace="74fee62a-c57b-451f-b3c3-296945a94eb0"/>
    <xsd:import namespace="5dd43a3c-0bf9-41b8-b2f5-f8e9f8011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ee62a-c57b-451f-b3c3-296945a94e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Tag immagine" ma:readOnly="false" ma:fieldId="{5cf76f15-5ced-4ddc-b409-7134ff3c332f}" ma:taxonomyMulti="true" ma:sspId="ec321eb7-7579-4b0b-aaae-46c07e432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43a3c-0bf9-41b8-b2f5-f8e9f8011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0564d348-12a0-4f59-9f19-6dd12005c448}" ma:internalName="TaxCatchAll" ma:showField="CatchAllData" ma:web="5dd43a3c-0bf9-41b8-b2f5-f8e9f8011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d43a3c-0bf9-41b8-b2f5-f8e9f8011bfe" xsi:nil="true"/>
    <lcf76f155ced4ddcb4097134ff3c332f xmlns="74fee62a-c57b-451f-b3c3-296945a94e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56E8DF-2419-40F3-81F8-DB83427705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1A5E4A-5FFF-4C1B-B925-9F9BD9AFAD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fee62a-c57b-451f-b3c3-296945a94eb0"/>
    <ds:schemaRef ds:uri="5dd43a3c-0bf9-41b8-b2f5-f8e9f8011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7FD505-DBDB-4AB0-BFDC-027F98D2A72C}">
  <ds:schemaRefs>
    <ds:schemaRef ds:uri="5dd43a3c-0bf9-41b8-b2f5-f8e9f8011bfe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74fee62a-c57b-451f-b3c3-296945a94eb0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832538a4-939e-4f12-952e-e33cf9e5689d}" enabled="0" method="" siteId="{832538a4-939e-4f12-952e-e33cf9e5689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459</Words>
  <Application>Microsoft Office PowerPoint</Application>
  <PresentationFormat>On-screen Show (16:9)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Nova</vt:lpstr>
      <vt:lpstr>Calibri</vt:lpstr>
      <vt:lpstr>Segoe UI</vt:lpstr>
      <vt:lpstr>GB - New branding v5 (2)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OLC</dc:creator>
  <cp:lastModifiedBy>Ignacio Landivar - IEA PVPS</cp:lastModifiedBy>
  <cp:revision>105</cp:revision>
  <cp:lastPrinted>2017-08-30T14:17:09Z</cp:lastPrinted>
  <dcterms:created xsi:type="dcterms:W3CDTF">2019-06-05T15:43:42Z</dcterms:created>
  <dcterms:modified xsi:type="dcterms:W3CDTF">2026-02-19T09:58:21Z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0x01010015F5D11F255C9B4FBC9B34D4845A9851</vt:lpwstr>
  </property>
  <property fmtid="{D5CDD505-2E9C-101B-9397-08002B2CF9AE}" pid="3" name="Order">
    <vt:r8>1000</vt:r8>
  </property>
  <property fmtid="{D5CDD505-2E9C-101B-9397-08002B2CF9AE}" pid="4" name="MSIP_Label_8c3d088b-6243-4963-a2e2-8b321ab7f8fc_Enabled">
    <vt:lpwstr>true</vt:lpwstr>
  </property>
  <property fmtid="{D5CDD505-2E9C-101B-9397-08002B2CF9AE}" pid="5" name="MSIP_Label_8c3d088b-6243-4963-a2e2-8b321ab7f8fc_SetDate">
    <vt:lpwstr>2024-02-15T03:01:18Z</vt:lpwstr>
  </property>
  <property fmtid="{D5CDD505-2E9C-101B-9397-08002B2CF9AE}" pid="6" name="MSIP_Label_8c3d088b-6243-4963-a2e2-8b321ab7f8fc_Method">
    <vt:lpwstr>Standard</vt:lpwstr>
  </property>
  <property fmtid="{D5CDD505-2E9C-101B-9397-08002B2CF9AE}" pid="7" name="MSIP_Label_8c3d088b-6243-4963-a2e2-8b321ab7f8fc_Name">
    <vt:lpwstr>Trusted</vt:lpwstr>
  </property>
  <property fmtid="{D5CDD505-2E9C-101B-9397-08002B2CF9AE}" pid="8" name="MSIP_Label_8c3d088b-6243-4963-a2e2-8b321ab7f8fc_SiteId">
    <vt:lpwstr>d1323671-cdbe-4417-b4d4-bdb24b51316b</vt:lpwstr>
  </property>
  <property fmtid="{D5CDD505-2E9C-101B-9397-08002B2CF9AE}" pid="9" name="MSIP_Label_8c3d088b-6243-4963-a2e2-8b321ab7f8fc_ActionId">
    <vt:lpwstr>e5677a8a-0f9b-435a-ae07-e564c1ea9c06</vt:lpwstr>
  </property>
  <property fmtid="{D5CDD505-2E9C-101B-9397-08002B2CF9AE}" pid="10" name="MSIP_Label_8c3d088b-6243-4963-a2e2-8b321ab7f8fc_ContentBits">
    <vt:lpwstr>1</vt:lpwstr>
  </property>
  <property fmtid="{D5CDD505-2E9C-101B-9397-08002B2CF9AE}" pid="11" name="ClassificationContentMarkingHeaderLocations">
    <vt:lpwstr>GB - New branding v5 (2):3</vt:lpwstr>
  </property>
  <property fmtid="{D5CDD505-2E9C-101B-9397-08002B2CF9AE}" pid="12" name="ClassificationContentMarkingHeaderText">
    <vt:lpwstr>RMIT Classification: Trusted</vt:lpwstr>
  </property>
  <property fmtid="{D5CDD505-2E9C-101B-9397-08002B2CF9AE}" pid="13" name="MediaServiceImageTags">
    <vt:lpwstr/>
  </property>
</Properties>
</file>