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4"/>
  </p:sldMasterIdLst>
  <p:notesMasterIdLst>
    <p:notesMasterId r:id="rId9"/>
  </p:notesMasterIdLst>
  <p:handoutMasterIdLst>
    <p:handoutMasterId r:id="rId10"/>
  </p:handoutMasterIdLst>
  <p:sldIdLst>
    <p:sldId id="624" r:id="rId5"/>
    <p:sldId id="622" r:id="rId6"/>
    <p:sldId id="623" r:id="rId7"/>
    <p:sldId id="616" r:id="rId8"/>
  </p:sldIdLst>
  <p:sldSz cx="9144000" cy="5143500" type="screen16x9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0" userDrawn="1">
          <p15:clr>
            <a:srgbClr val="A4A3A4"/>
          </p15:clr>
        </p15:guide>
        <p15:guide id="2" pos="4944" userDrawn="1">
          <p15:clr>
            <a:srgbClr val="A4A3A4"/>
          </p15:clr>
        </p15:guide>
        <p15:guide id="3" orient="horz" pos="1720" userDrawn="1">
          <p15:clr>
            <a:srgbClr val="A4A3A4"/>
          </p15:clr>
        </p15:guide>
        <p15:guide id="4" orient="horz" pos="1620" userDrawn="1">
          <p15:clr>
            <a:srgbClr val="A4A3A4"/>
          </p15:clr>
        </p15:guide>
        <p15:guide id="5" pos="560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00">
          <p15:clr>
            <a:srgbClr val="A4A3A4"/>
          </p15:clr>
        </p15:guide>
        <p15:guide id="3" orient="horz" pos="3109">
          <p15:clr>
            <a:srgbClr val="A4A3A4"/>
          </p15:clr>
        </p15:guide>
        <p15:guide id="4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03D7D"/>
    <a:srgbClr val="DBE2EB"/>
    <a:srgbClr val="003C7D"/>
    <a:srgbClr val="376192"/>
    <a:srgbClr val="E0EEF8"/>
    <a:srgbClr val="EDEEF8"/>
    <a:srgbClr val="184481"/>
    <a:srgbClr val="F4821F"/>
    <a:srgbClr val="1030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57" autoAdjust="0"/>
    <p:restoredTop sz="88451" autoAdjust="0"/>
  </p:normalViewPr>
  <p:slideViewPr>
    <p:cSldViewPr snapToGrid="0" showGuides="1">
      <p:cViewPr varScale="1">
        <p:scale>
          <a:sx n="107" d="100"/>
          <a:sy n="107" d="100"/>
        </p:scale>
        <p:origin x="1700" y="56"/>
      </p:cViewPr>
      <p:guideLst>
        <p:guide orient="horz" pos="3140"/>
        <p:guide pos="4944"/>
        <p:guide orient="horz" pos="1720"/>
        <p:guide orient="horz" pos="1620"/>
        <p:guide pos="56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720" y="108"/>
      </p:cViewPr>
      <p:guideLst>
        <p:guide orient="horz" pos="3126"/>
        <p:guide pos="2100"/>
        <p:guide orient="horz" pos="3109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cretary - IEA PVPS" userId="68aadff7-8066-4679-a306-ebd29ae79f97" providerId="ADAL" clId="{4E5BC817-6A07-4F8A-AAFD-7281F78BE7A5}"/>
    <pc:docChg chg="modSld">
      <pc:chgData name="Secretary - IEA PVPS" userId="68aadff7-8066-4679-a306-ebd29ae79f97" providerId="ADAL" clId="{4E5BC817-6A07-4F8A-AAFD-7281F78BE7A5}" dt="2026-03-26T13:08:53.287" v="6" actId="20577"/>
      <pc:docMkLst>
        <pc:docMk/>
      </pc:docMkLst>
      <pc:sldChg chg="modSp mod">
        <pc:chgData name="Secretary - IEA PVPS" userId="68aadff7-8066-4679-a306-ebd29ae79f97" providerId="ADAL" clId="{4E5BC817-6A07-4F8A-AAFD-7281F78BE7A5}" dt="2026-03-26T13:08:53.287" v="6" actId="20577"/>
        <pc:sldMkLst>
          <pc:docMk/>
          <pc:sldMk cId="3597573475" sldId="624"/>
        </pc:sldMkLst>
        <pc:spChg chg="mod">
          <ac:chgData name="Secretary - IEA PVPS" userId="68aadff7-8066-4679-a306-ebd29ae79f97" providerId="ADAL" clId="{4E5BC817-6A07-4F8A-AAFD-7281F78BE7A5}" dt="2026-03-26T13:08:53.287" v="6" actId="20577"/>
          <ac:spMkLst>
            <pc:docMk/>
            <pc:sldMk cId="3597573475" sldId="624"/>
            <ac:spMk id="17" creationId="{08D567FD-ABEF-4093-94E5-6AB99A8C56A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2B6714-7BAF-4DAF-8232-AA0EFD3D7F80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1C4779-9F3B-4023-9A64-72230967F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114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72E4AE-A23F-4D9F-B4EF-A6ED45CEC049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49404-AEEE-4B4E-B616-1BC6E4EEE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653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649404-AEEE-4B4E-B616-1BC6E4EEEF5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6722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50832" y="3078039"/>
            <a:ext cx="8316913" cy="519694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161988" marR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161988" marR="0" lvl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GB" dirty="0"/>
              <a:t>Title Slide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3741627"/>
            <a:ext cx="8316912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161988" marR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800" kern="1200" baseline="0">
                <a:solidFill>
                  <a:srgbClr val="003C7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161988" marR="0" lvl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Name of presenter, affiliation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C9034874-11D5-DA4F-9B23-34D9DE8C6D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5" y="4169667"/>
            <a:ext cx="8316912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161988" marR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800" kern="1200" baseline="0" dirty="0" smtClean="0">
                <a:solidFill>
                  <a:srgbClr val="003C7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161988" marR="0" lvl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Location &amp; date of presentation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0CF8910-3997-4186-A545-A8CE55D63B8A}"/>
              </a:ext>
            </a:extLst>
          </p:cNvPr>
          <p:cNvGrpSpPr/>
          <p:nvPr userDrawn="1"/>
        </p:nvGrpSpPr>
        <p:grpSpPr>
          <a:xfrm>
            <a:off x="0" y="4566602"/>
            <a:ext cx="9144000" cy="576898"/>
            <a:chOff x="0" y="4566602"/>
            <a:chExt cx="9144000" cy="576898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E115815-0F41-46F9-BB8D-BD27EDE65B2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566602"/>
              <a:ext cx="3509963" cy="576897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FD94CB0-C6F5-442C-A11F-801B15C89173}"/>
                </a:ext>
              </a:extLst>
            </p:cNvPr>
            <p:cNvSpPr/>
            <p:nvPr userDrawn="1"/>
          </p:nvSpPr>
          <p:spPr>
            <a:xfrm>
              <a:off x="3362325" y="4566602"/>
              <a:ext cx="5781675" cy="576898"/>
            </a:xfrm>
            <a:prstGeom prst="rect">
              <a:avLst/>
            </a:prstGeom>
            <a:solidFill>
              <a:srgbClr val="0044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pic>
        <p:nvPicPr>
          <p:cNvPr id="11" name="Picture 10" descr="A close up of a sign&#10;&#10;Description automatically generated">
            <a:extLst>
              <a:ext uri="{FF2B5EF4-FFF2-40B4-BE49-F238E27FC236}">
                <a16:creationId xmlns:a16="http://schemas.microsoft.com/office/drawing/2014/main" id="{E591FF45-0F7D-4F07-B6E4-5EA937F3981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1714288"/>
            <a:ext cx="2196767" cy="1104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537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9" userDrawn="1">
          <p15:clr>
            <a:srgbClr val="FBAE40"/>
          </p15:clr>
        </p15:guide>
        <p15:guide id="2" orient="horz" pos="826" userDrawn="1">
          <p15:clr>
            <a:srgbClr val="FBAE40"/>
          </p15:clr>
        </p15:guide>
        <p15:guide id="3" pos="5603" userDrawn="1">
          <p15:clr>
            <a:srgbClr val="FBAE40"/>
          </p15:clr>
        </p15:guide>
        <p15:guide id="4" pos="539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8" y="218815"/>
            <a:ext cx="7289701" cy="434767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lang="en-US" sz="2400" b="1" kern="1200" baseline="0" dirty="0">
                <a:solidFill>
                  <a:srgbClr val="F4821F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 – one line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6446" y="889005"/>
            <a:ext cx="8440119" cy="3682492"/>
          </a:xfrm>
          <a:prstGeom prst="rect">
            <a:avLst/>
          </a:prstGeom>
        </p:spPr>
        <p:txBody>
          <a:bodyPr lIns="0"/>
          <a:lstStyle>
            <a:lvl1pPr marL="269981" indent="-134532">
              <a:spcBef>
                <a:spcPts val="600"/>
              </a:spcBef>
              <a:spcAft>
                <a:spcPts val="600"/>
              </a:spcAft>
              <a:buClr>
                <a:srgbClr val="003C7D"/>
              </a:buClr>
              <a:buFont typeface="Arial" panose="020B0604020202020204" pitchFamily="34" charset="0"/>
              <a:buChar char="•"/>
              <a:defRPr sz="1800" baseline="0">
                <a:solidFill>
                  <a:srgbClr val="003C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04970" indent="-134991">
              <a:spcBef>
                <a:spcPts val="600"/>
              </a:spcBef>
              <a:spcAft>
                <a:spcPts val="600"/>
              </a:spcAft>
              <a:buClr>
                <a:srgbClr val="003C7D"/>
              </a:buClr>
              <a:buFont typeface="Arial" panose="020B0604020202020204" pitchFamily="34" charset="0"/>
              <a:buChar char="•"/>
              <a:defRPr sz="1700">
                <a:solidFill>
                  <a:srgbClr val="003C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39314" indent="-134532">
              <a:spcBef>
                <a:spcPts val="300"/>
              </a:spcBef>
              <a:spcAft>
                <a:spcPts val="300"/>
              </a:spcAft>
              <a:buClr>
                <a:srgbClr val="003C7D"/>
              </a:buClr>
              <a:buFont typeface="Arial" panose="020B0604020202020204" pitchFamily="34" charset="0"/>
              <a:buChar char="•"/>
              <a:defRPr sz="1600">
                <a:solidFill>
                  <a:srgbClr val="003C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675034" indent="-135722">
              <a:spcBef>
                <a:spcPts val="300"/>
              </a:spcBef>
              <a:spcAft>
                <a:spcPts val="300"/>
              </a:spcAft>
              <a:buClr>
                <a:srgbClr val="003C7D"/>
              </a:buClr>
              <a:buFont typeface="Arial" panose="020B0604020202020204" pitchFamily="34" charset="0"/>
              <a:buChar char="•"/>
              <a:defRPr sz="1600">
                <a:solidFill>
                  <a:srgbClr val="003C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809940" indent="-134991">
              <a:spcBef>
                <a:spcPts val="300"/>
              </a:spcBef>
              <a:spcAft>
                <a:spcPts val="300"/>
              </a:spcAft>
              <a:buClr>
                <a:srgbClr val="003C7D"/>
              </a:buClr>
              <a:buFont typeface="Arial" panose="020B0604020202020204" pitchFamily="34" charset="0"/>
              <a:buChar char="•"/>
              <a:defRPr sz="1600">
                <a:solidFill>
                  <a:srgbClr val="003C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Content slide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041BF8-9BAF-43B4-B220-52ADAFDF68B7}"/>
              </a:ext>
            </a:extLst>
          </p:cNvPr>
          <p:cNvSpPr txBox="1"/>
          <p:nvPr userDrawn="1"/>
        </p:nvSpPr>
        <p:spPr>
          <a:xfrm rot="16200000">
            <a:off x="-1089194" y="3415786"/>
            <a:ext cx="2902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0" b="1" dirty="0">
                <a:solidFill>
                  <a:srgbClr val="F4821F"/>
                </a:solidFill>
                <a:latin typeface="Arial Nova" panose="020B0504020202020204" pitchFamily="34" charset="0"/>
              </a:rPr>
              <a:t>PVPS</a:t>
            </a:r>
            <a:endParaRPr lang="en-BE" sz="1800" b="1" dirty="0">
              <a:solidFill>
                <a:srgbClr val="F4821F"/>
              </a:solidFill>
              <a:latin typeface="Arial Nova" panose="020B05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ADFA058-395C-41E3-81A3-9BF3DDBEB86D}"/>
              </a:ext>
            </a:extLst>
          </p:cNvPr>
          <p:cNvCxnSpPr>
            <a:cxnSpLocks/>
          </p:cNvCxnSpPr>
          <p:nvPr userDrawn="1"/>
        </p:nvCxnSpPr>
        <p:spPr>
          <a:xfrm>
            <a:off x="1" y="666544"/>
            <a:ext cx="7873999" cy="0"/>
          </a:xfrm>
          <a:prstGeom prst="line">
            <a:avLst/>
          </a:prstGeom>
          <a:ln>
            <a:solidFill>
              <a:srgbClr val="F482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D17CED54-1D9F-4D17-B816-3FBB5510AC75}"/>
              </a:ext>
            </a:extLst>
          </p:cNvPr>
          <p:cNvSpPr txBox="1"/>
          <p:nvPr userDrawn="1"/>
        </p:nvSpPr>
        <p:spPr>
          <a:xfrm>
            <a:off x="8179547" y="4696303"/>
            <a:ext cx="65144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6C6F911-DFDC-4B93-962C-66F0D8D51AD1}" type="slidenum"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 descr="A picture containing clock, fence&#10;&#10;Description automatically generated">
            <a:extLst>
              <a:ext uri="{FF2B5EF4-FFF2-40B4-BE49-F238E27FC236}">
                <a16:creationId xmlns:a16="http://schemas.microsoft.com/office/drawing/2014/main" id="{ACD180F0-DF58-4D42-98CD-411CBBA27E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9528" y="173760"/>
            <a:ext cx="662032" cy="617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663072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orient="horz" pos="146" userDrawn="1">
          <p15:clr>
            <a:srgbClr val="FBAE40"/>
          </p15:clr>
        </p15:guide>
        <p15:guide id="2" pos="159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3" userDrawn="1">
          <p15:clr>
            <a:srgbClr val="FBAE40"/>
          </p15:clr>
        </p15:guide>
        <p15:guide id="5" pos="5397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Graph &amp; Key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7B6C7-20A7-0644-AFFD-0DC74CEEAA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9" y="218815"/>
            <a:ext cx="7123096" cy="434767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lang="en-US" sz="2400" b="1" kern="1200" baseline="0" dirty="0">
                <a:solidFill>
                  <a:srgbClr val="F4821F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 – one line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3349B83-1EFF-784E-93D0-021CF6186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16863" y="4420927"/>
            <a:ext cx="6431743" cy="43476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buNone/>
              <a:defRPr lang="en-US" sz="1200" b="0" kern="1200" baseline="0" dirty="0">
                <a:solidFill>
                  <a:srgbClr val="003C7D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Key point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246A33C-4CCA-D94F-B63F-FDDF33C594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31" y="728870"/>
            <a:ext cx="8567735" cy="28437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1200" kern="1200" dirty="0">
                <a:solidFill>
                  <a:srgbClr val="003C7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Graph title, centered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44501" y="1075576"/>
            <a:ext cx="7576459" cy="305374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0" name="TextBox 5">
            <a:extLst>
              <a:ext uri="{FF2B5EF4-FFF2-40B4-BE49-F238E27FC236}">
                <a16:creationId xmlns:a16="http://schemas.microsoft.com/office/drawing/2014/main" id="{79F1FF97-645E-4048-9065-9182BF663448}"/>
              </a:ext>
            </a:extLst>
          </p:cNvPr>
          <p:cNvSpPr txBox="1"/>
          <p:nvPr userDrawn="1"/>
        </p:nvSpPr>
        <p:spPr>
          <a:xfrm rot="16200000">
            <a:off x="-1089194" y="3415786"/>
            <a:ext cx="2902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0" b="1" dirty="0">
                <a:solidFill>
                  <a:srgbClr val="F4821F"/>
                </a:solidFill>
                <a:latin typeface="Arial Nova" panose="020B0504020202020204" pitchFamily="34" charset="0"/>
              </a:rPr>
              <a:t>PVPS</a:t>
            </a:r>
            <a:endParaRPr lang="en-BE" sz="1800" b="1" dirty="0">
              <a:solidFill>
                <a:srgbClr val="F4821F"/>
              </a:solidFill>
              <a:latin typeface="Arial Nova" panose="020B0504020202020204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C8A4C11-F344-4FAA-81B6-12046C2A66E7}"/>
              </a:ext>
            </a:extLst>
          </p:cNvPr>
          <p:cNvSpPr txBox="1"/>
          <p:nvPr userDrawn="1"/>
        </p:nvSpPr>
        <p:spPr>
          <a:xfrm>
            <a:off x="8179547" y="4696303"/>
            <a:ext cx="65144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E6C6F911-DFDC-4B93-962C-66F0D8D51AD1}" type="slidenum">
              <a:rPr lang="en-US" sz="9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6">
            <a:extLst>
              <a:ext uri="{FF2B5EF4-FFF2-40B4-BE49-F238E27FC236}">
                <a16:creationId xmlns:a16="http://schemas.microsoft.com/office/drawing/2014/main" id="{6CDB6413-C17C-4DB3-8430-8DAFF8093974}"/>
              </a:ext>
            </a:extLst>
          </p:cNvPr>
          <p:cNvCxnSpPr>
            <a:cxnSpLocks/>
          </p:cNvCxnSpPr>
          <p:nvPr userDrawn="1"/>
        </p:nvCxnSpPr>
        <p:spPr>
          <a:xfrm>
            <a:off x="1" y="666544"/>
            <a:ext cx="7873999" cy="0"/>
          </a:xfrm>
          <a:prstGeom prst="line">
            <a:avLst/>
          </a:prstGeom>
          <a:ln>
            <a:solidFill>
              <a:srgbClr val="F482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0" descr="A picture containing clock, fence&#10;&#10;Description automatically generated">
            <a:extLst>
              <a:ext uri="{FF2B5EF4-FFF2-40B4-BE49-F238E27FC236}">
                <a16:creationId xmlns:a16="http://schemas.microsoft.com/office/drawing/2014/main" id="{F1276EED-63C0-4779-9B0A-6D56E5AB22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9528" y="173760"/>
            <a:ext cx="662032" cy="617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057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9" userDrawn="1">
          <p15:clr>
            <a:srgbClr val="FBAE40"/>
          </p15:clr>
        </p15:guide>
        <p15:guide id="2" pos="5603" userDrawn="1">
          <p15:clr>
            <a:srgbClr val="FBAE40"/>
          </p15:clr>
        </p15:guide>
        <p15:guide id="3" orient="horz" pos="146" userDrawn="1">
          <p15:clr>
            <a:srgbClr val="FBAE40"/>
          </p15:clr>
        </p15:guide>
        <p15:guide id="4" pos="5397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95F3DF4-8EA0-6440-9F6C-69B61C55484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31" y="1700700"/>
            <a:ext cx="8316913" cy="519694"/>
          </a:xfrm>
          <a:prstGeom prst="rect">
            <a:avLst/>
          </a:prstGeom>
        </p:spPr>
        <p:txBody>
          <a:bodyPr lIns="0" anchor="ctr" anchorCtr="1">
            <a:noAutofit/>
          </a:bodyPr>
          <a:lstStyle>
            <a:lvl1pPr marL="0" marR="0" indent="0" algn="ctr" defTabSz="6857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400" b="1" kern="1200" dirty="0">
                <a:solidFill>
                  <a:srgbClr val="F4821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161988" marR="0" lvl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Thank you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35992F8-323D-EF4B-867E-02F746EE31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832" y="2339080"/>
            <a:ext cx="8316913" cy="293284"/>
          </a:xfrm>
          <a:prstGeom prst="rect">
            <a:avLst/>
          </a:prstGeom>
        </p:spPr>
        <p:txBody>
          <a:bodyPr lIns="0">
            <a:noAutofit/>
          </a:bodyPr>
          <a:lstStyle>
            <a:lvl1pPr marL="161988" marR="0" indent="-161988" algn="ctr" defTabSz="685749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8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161988" marR="0" lvl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Name, Task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56184C6-4F83-044B-B28D-60A04D01A54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3602" y="2646651"/>
            <a:ext cx="8316913" cy="293284"/>
          </a:xfrm>
          <a:prstGeom prst="rect">
            <a:avLst/>
          </a:prstGeom>
        </p:spPr>
        <p:txBody>
          <a:bodyPr lIns="0">
            <a:noAutofit/>
          </a:bodyPr>
          <a:lstStyle>
            <a:lvl1pPr marL="161988" marR="0" indent="-161988" algn="l" defTabSz="685749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8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161988" marR="0" lvl="0" indent="-161988" algn="l" defTabSz="685749" rtl="0" eaLnBrk="1" fontAlgn="auto" latinLnBrk="0" hangingPunct="1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email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48FBD9B-28A2-42C7-8E45-0732AA2F8749}"/>
              </a:ext>
            </a:extLst>
          </p:cNvPr>
          <p:cNvSpPr txBox="1"/>
          <p:nvPr userDrawn="1"/>
        </p:nvSpPr>
        <p:spPr>
          <a:xfrm>
            <a:off x="112927" y="129637"/>
            <a:ext cx="197394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b="1" dirty="0">
                <a:latin typeface="Arial Nova" panose="020B0504020202020204" pitchFamily="34" charset="0"/>
              </a:rPr>
              <a:t>www.iea-pvps.org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F74DEAC-5DC1-4765-8A8E-073D29527C02}"/>
              </a:ext>
            </a:extLst>
          </p:cNvPr>
          <p:cNvGrpSpPr/>
          <p:nvPr userDrawn="1"/>
        </p:nvGrpSpPr>
        <p:grpSpPr>
          <a:xfrm>
            <a:off x="0" y="4566602"/>
            <a:ext cx="9144000" cy="576898"/>
            <a:chOff x="0" y="4566602"/>
            <a:chExt cx="9144000" cy="576898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C481B272-5B9D-4754-BD11-72667CB3DBC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566602"/>
              <a:ext cx="3509963" cy="576897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DFF1928-C522-45E0-99E5-0999082285CA}"/>
                </a:ext>
              </a:extLst>
            </p:cNvPr>
            <p:cNvSpPr/>
            <p:nvPr userDrawn="1"/>
          </p:nvSpPr>
          <p:spPr>
            <a:xfrm>
              <a:off x="3362325" y="4566602"/>
              <a:ext cx="5781675" cy="576898"/>
            </a:xfrm>
            <a:prstGeom prst="rect">
              <a:avLst/>
            </a:prstGeom>
            <a:solidFill>
              <a:srgbClr val="0044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pic>
        <p:nvPicPr>
          <p:cNvPr id="15" name="Picture 14" descr="A close up of a sign&#10;&#10;Description automatically generated">
            <a:extLst>
              <a:ext uri="{FF2B5EF4-FFF2-40B4-BE49-F238E27FC236}">
                <a16:creationId xmlns:a16="http://schemas.microsoft.com/office/drawing/2014/main" id="{1201AD07-F73F-4811-ACB6-618B74B00C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2325" y="3129176"/>
            <a:ext cx="2196767" cy="1104605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59" userDrawn="1">
          <p15:clr>
            <a:srgbClr val="FBAE40"/>
          </p15:clr>
        </p15:guide>
        <p15:guide id="2" pos="539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1735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704" r:id="rId2"/>
    <p:sldLayoutId id="2147483703" r:id="rId3"/>
    <p:sldLayoutId id="2147483708" r:id="rId4"/>
  </p:sldLayoutIdLst>
  <p:hf hdr="0" ftr="0" dt="0"/>
  <p:txStyles>
    <p:titleStyle>
      <a:lvl1pPr algn="l" defTabSz="685749" rtl="0" eaLnBrk="1" latinLnBrk="0" hangingPunct="1">
        <a:spcBef>
          <a:spcPct val="0"/>
        </a:spcBef>
        <a:buNone/>
        <a:defRPr sz="27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1988" indent="-161988" algn="l" defTabSz="685749" rtl="0" eaLnBrk="1" latinLnBrk="0" hangingPunct="1">
        <a:spcBef>
          <a:spcPts val="1650"/>
        </a:spcBef>
        <a:buClr>
          <a:schemeClr val="bg1">
            <a:lumMod val="65000"/>
          </a:schemeClr>
        </a:buClr>
        <a:buSzPct val="100000"/>
        <a:buFont typeface="Calibri" panose="020F050202020403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404970" indent="-134991" algn="l" defTabSz="685749" rtl="0" eaLnBrk="1" latinLnBrk="0" hangingPunct="1">
        <a:spcBef>
          <a:spcPts val="375"/>
        </a:spcBef>
        <a:buClr>
          <a:schemeClr val="bg1">
            <a:lumMod val="65000"/>
          </a:schemeClr>
        </a:buClr>
        <a:buSzPct val="100000"/>
        <a:buFont typeface="Segoe UI" panose="020B0502040204020203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66958" indent="-134991" algn="l" defTabSz="685749" rtl="0" eaLnBrk="1" latinLnBrk="0" hangingPunct="1">
        <a:spcBef>
          <a:spcPts val="375"/>
        </a:spcBef>
        <a:buClr>
          <a:schemeClr val="bg1">
            <a:lumMod val="75000"/>
          </a:schemeClr>
        </a:buClr>
        <a:buFont typeface="Segoe UI" panose="020B0502040204020203" pitchFamily="34" charset="0"/>
        <a:buChar char="-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60" indent="-171438" algn="l" defTabSz="685749" rtl="0" eaLnBrk="1" latinLnBrk="0" hangingPunct="1">
        <a:spcBef>
          <a:spcPct val="20000"/>
        </a:spcBef>
        <a:buFont typeface="Arial" panose="020B0604020202020204" pitchFamily="34" charset="0"/>
        <a:buChar char="∙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35" indent="-171438" algn="l" defTabSz="685749" rtl="0" eaLnBrk="1" latinLnBrk="0" hangingPunct="1">
        <a:spcBef>
          <a:spcPct val="20000"/>
        </a:spcBef>
        <a:buFont typeface="Arial" panose="020B0604020202020204" pitchFamily="34" charset="0"/>
        <a:buChar char="▫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09" indent="-171438" algn="l" defTabSz="6857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39918276-8203-417F-BCD4-DD500BC36BC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32" y="3078039"/>
            <a:ext cx="8815978" cy="519694"/>
          </a:xfrm>
        </p:spPr>
        <p:txBody>
          <a:bodyPr/>
          <a:lstStyle/>
          <a:p>
            <a:pPr marL="0"/>
            <a:r>
              <a:rPr lang="en-US" sz="1900" dirty="0"/>
              <a:t>PV System Technology Considerations for PV-Powered Passenger Vehicles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B65ED596-FC94-4B02-95FA-D554CB1D11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dirty="0">
                <a:solidFill>
                  <a:srgbClr val="103D7D"/>
                </a:solidFill>
              </a:rPr>
              <a:t>Task </a:t>
            </a:r>
            <a:r>
              <a:rPr lang="en-US" dirty="0">
                <a:solidFill>
                  <a:srgbClr val="103D7D"/>
                </a:solidFill>
              </a:rPr>
              <a:t>17</a:t>
            </a:r>
            <a:r>
              <a:rPr lang="en-US" sz="1800" dirty="0">
                <a:solidFill>
                  <a:srgbClr val="103D7D"/>
                </a:solidFill>
              </a:rPr>
              <a:t>: PV and Transport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08D567FD-ABEF-4093-94E5-6AB99A8C56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Karsten </a:t>
            </a:r>
            <a:r>
              <a:rPr lang="en-US" dirty="0" err="1"/>
              <a:t>Bittkau</a:t>
            </a:r>
            <a:r>
              <a:rPr lang="en-US" dirty="0"/>
              <a:t>, </a:t>
            </a:r>
            <a:r>
              <a:rPr lang="en-US" dirty="0" err="1"/>
              <a:t>Forschungszentrum</a:t>
            </a:r>
            <a:r>
              <a:rPr lang="en-US" dirty="0"/>
              <a:t> Jülich, Germany, March 2026</a:t>
            </a:r>
            <a:endParaRPr lang="en-US" sz="1800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CCC1520-6F8A-4F41-9BBD-3128BEDBF60D}"/>
              </a:ext>
            </a:extLst>
          </p:cNvPr>
          <p:cNvSpPr txBox="1"/>
          <p:nvPr/>
        </p:nvSpPr>
        <p:spPr>
          <a:xfrm>
            <a:off x="5565913" y="2244346"/>
            <a:ext cx="269819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b="1" dirty="0"/>
              <a:t>INSERT A PICTURE THIS SIZE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34D006E-C684-71E1-A5A0-503CA94BBE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213704"/>
            <a:ext cx="5082769" cy="2732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573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D32B899-DB09-408E-96A9-DE801C5D91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8" y="183664"/>
            <a:ext cx="7289701" cy="434767"/>
          </a:xfrm>
        </p:spPr>
        <p:txBody>
          <a:bodyPr/>
          <a:lstStyle/>
          <a:p>
            <a:r>
              <a:rPr lang="fr-BE" dirty="0" err="1"/>
              <a:t>Context</a:t>
            </a:r>
            <a:endParaRPr lang="fr-BE" dirty="0"/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535F1316-E4F0-043A-5191-5E73652380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5582" y="2155462"/>
            <a:ext cx="4825714" cy="1492099"/>
          </a:xfrm>
          <a:prstGeom prst="rect">
            <a:avLst/>
          </a:prstGeom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19A2E8A9-89F4-C8A8-AF57-A846D571AA66}"/>
              </a:ext>
            </a:extLst>
          </p:cNvPr>
          <p:cNvSpPr txBox="1"/>
          <p:nvPr/>
        </p:nvSpPr>
        <p:spPr>
          <a:xfrm>
            <a:off x="372749" y="833042"/>
            <a:ext cx="4382131" cy="138499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Integration PV modules onto curved vehicle surfaces presents unique challenges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Various manufacturing techniques for both VAPV and VIPV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Mechanical behavior of PV cells under double curvature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Insights into the limits of cell bending to avoid cracks and electrical losses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Impact of curvature on PV performance and yield</a:t>
            </a:r>
            <a:endParaRPr lang="de-DE" sz="1200" dirty="0">
              <a:solidFill>
                <a:srgbClr val="000000"/>
              </a:solidFill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4AD98584-7AE3-9F06-5A47-C52056E441A7}"/>
              </a:ext>
            </a:extLst>
          </p:cNvPr>
          <p:cNvSpPr txBox="1"/>
          <p:nvPr/>
        </p:nvSpPr>
        <p:spPr>
          <a:xfrm>
            <a:off x="5654044" y="1115228"/>
            <a:ext cx="3223256" cy="1200329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Color and surface finish for VIPV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Various coloring techniques for different PV technologies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Challenges of color reproducibility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ea typeface="MS Mincho" panose="02020609040205080304" pitchFamily="49" charset="-128"/>
              </a:rPr>
              <a:t>D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emand for specific RAL colors in VIPV applications</a:t>
            </a:r>
            <a:endParaRPr lang="de-DE" sz="1200" dirty="0">
              <a:solidFill>
                <a:srgbClr val="000000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419C559E-5014-4241-AE02-1B4158B86779}"/>
              </a:ext>
            </a:extLst>
          </p:cNvPr>
          <p:cNvSpPr txBox="1"/>
          <p:nvPr/>
        </p:nvSpPr>
        <p:spPr>
          <a:xfrm>
            <a:off x="4732020" y="3679226"/>
            <a:ext cx="4320540" cy="1015663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Additional weight of onboard PV systems is a critical factor in evaluating the energy benefits of PV-powered vehicles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Assess the impact of PV weight on the energy balance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Case studies involving different PV technologies and vehicle models</a:t>
            </a:r>
            <a:endParaRPr lang="de-DE" sz="1200" dirty="0">
              <a:solidFill>
                <a:srgbClr val="000000"/>
              </a:solidFill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602D882A-9063-8C1E-A4C8-3F269EAB8697}"/>
              </a:ext>
            </a:extLst>
          </p:cNvPr>
          <p:cNvSpPr txBox="1"/>
          <p:nvPr/>
        </p:nvSpPr>
        <p:spPr>
          <a:xfrm>
            <a:off x="465163" y="3222713"/>
            <a:ext cx="3504857" cy="1200329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Current lack of dedicated standards for VIPV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ea typeface="MS Mincho" panose="02020609040205080304" pitchFamily="49" charset="-128"/>
              </a:rPr>
              <a:t>S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afety qualification program based on existing PV and automotive standards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ea typeface="MS Mincho" panose="02020609040205080304" pitchFamily="49" charset="-128"/>
              </a:rPr>
              <a:t>A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dditional tests specific to VIPV applications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</a:rPr>
              <a:t>Recent updates to relevant standards and their implications for VIPV testing</a:t>
            </a:r>
            <a:endParaRPr lang="de-DE" sz="1200" dirty="0">
              <a:solidFill>
                <a:srgbClr val="000000"/>
              </a:solidFill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E326AA51-8032-84D2-30C2-4E0378ECBE30}"/>
              </a:ext>
            </a:extLst>
          </p:cNvPr>
          <p:cNvSpPr txBox="1"/>
          <p:nvPr/>
        </p:nvSpPr>
        <p:spPr>
          <a:xfrm rot="16200000">
            <a:off x="4342598" y="4048558"/>
            <a:ext cx="659604" cy="276999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Weight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904BC0E3-5770-FC5A-D1E7-D1852E6935E2}"/>
              </a:ext>
            </a:extLst>
          </p:cNvPr>
          <p:cNvSpPr txBox="1"/>
          <p:nvPr/>
        </p:nvSpPr>
        <p:spPr>
          <a:xfrm rot="16200000">
            <a:off x="5138525" y="1576893"/>
            <a:ext cx="893193" cy="276999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Aesthetics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7E1BB5D4-CB6C-CE29-5718-2C6977C612BF}"/>
              </a:ext>
            </a:extLst>
          </p:cNvPr>
          <p:cNvSpPr txBox="1"/>
          <p:nvPr/>
        </p:nvSpPr>
        <p:spPr>
          <a:xfrm rot="16200000">
            <a:off x="-128265" y="1387040"/>
            <a:ext cx="857927" cy="276999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Curvature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1C2B1025-7BFA-12A8-620D-FA422D396EF8}"/>
              </a:ext>
            </a:extLst>
          </p:cNvPr>
          <p:cNvSpPr txBox="1"/>
          <p:nvPr/>
        </p:nvSpPr>
        <p:spPr>
          <a:xfrm rot="16200000">
            <a:off x="-227659" y="3592045"/>
            <a:ext cx="1035861" cy="461665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Compliance </a:t>
            </a:r>
          </a:p>
          <a:p>
            <a:pPr algn="ctr"/>
            <a:r>
              <a:rPr lang="en-US" sz="12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Safety</a:t>
            </a:r>
          </a:p>
        </p:txBody>
      </p:sp>
    </p:spTree>
    <p:extLst>
      <p:ext uri="{BB962C8B-B14F-4D97-AF65-F5344CB8AC3E}">
        <p14:creationId xmlns:p14="http://schemas.microsoft.com/office/powerpoint/2010/main" val="584806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D32B899-DB09-408E-96A9-DE801C5D91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8" y="188335"/>
            <a:ext cx="7289701" cy="434767"/>
          </a:xfrm>
        </p:spPr>
        <p:txBody>
          <a:bodyPr/>
          <a:lstStyle/>
          <a:p>
            <a:r>
              <a:rPr lang="fr-BE" dirty="0"/>
              <a:t>Key </a:t>
            </a:r>
            <a:r>
              <a:rPr lang="fr-BE" dirty="0" err="1"/>
              <a:t>Takeaways</a:t>
            </a:r>
            <a:endParaRPr lang="fr-BE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5C43002-AC8D-4A36-9EC7-8156165781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4521" y="1050930"/>
            <a:ext cx="8655654" cy="3682492"/>
          </a:xfrm>
        </p:spPr>
        <p:txBody>
          <a:bodyPr/>
          <a:lstStyle/>
          <a:p>
            <a:r>
              <a:rPr lang="en-US" dirty="0"/>
              <a:t>VIPV technology presents unique challenges in terms of curvature, aesthetics, and weight impact that require careful consideration during design and implementation</a:t>
            </a:r>
          </a:p>
          <a:p>
            <a:r>
              <a:rPr lang="en-US" dirty="0"/>
              <a:t>Standardization efforts are ongoing to develop comprehensive testing and safety qualification programs specific to VIPV applications</a:t>
            </a:r>
          </a:p>
          <a:p>
            <a:r>
              <a:rPr lang="en-US" dirty="0"/>
              <a:t>The energy balance of PV-powered vehicles depends on various factors, including PV technology, vehicle type, and usage patterns</a:t>
            </a:r>
          </a:p>
          <a:p>
            <a:r>
              <a:rPr lang="en-US" dirty="0"/>
              <a:t>Aesthetic considerations, particularly color and surface finish, play a crucial role in the acceptance and integration of VIPV systems</a:t>
            </a:r>
          </a:p>
          <a:p>
            <a:r>
              <a:rPr lang="en-US" dirty="0"/>
              <a:t>Special testing methods and considerations are necessary for curved PV modules to ensure accurate performance evaluation and long-term reliability</a:t>
            </a:r>
          </a:p>
        </p:txBody>
      </p:sp>
    </p:spTree>
    <p:extLst>
      <p:ext uri="{BB962C8B-B14F-4D97-AF65-F5344CB8AC3E}">
        <p14:creationId xmlns:p14="http://schemas.microsoft.com/office/powerpoint/2010/main" val="3270114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D2B259C-1E4E-49E2-8894-BD2796DC32F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31" y="1600322"/>
            <a:ext cx="8316913" cy="51969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E7EC2B7-BE81-4492-91DA-9D4DB46282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US" sz="1800" dirty="0"/>
              <a:t>Karsten Bittkau</a:t>
            </a:r>
            <a:r>
              <a:rPr lang="en-US" dirty="0"/>
              <a:t>, </a:t>
            </a:r>
            <a:r>
              <a:rPr lang="en-US" sz="1800" dirty="0"/>
              <a:t>T17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9B3DFFC-B98B-4D65-9E63-4D8134753C1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k.bittkau</a:t>
            </a:r>
            <a:r>
              <a:rPr lang="en-US" sz="1800" dirty="0"/>
              <a:t>@fz-juelich.de</a:t>
            </a:r>
          </a:p>
        </p:txBody>
      </p:sp>
    </p:spTree>
    <p:extLst>
      <p:ext uri="{BB962C8B-B14F-4D97-AF65-F5344CB8AC3E}">
        <p14:creationId xmlns:p14="http://schemas.microsoft.com/office/powerpoint/2010/main" val="1540546089"/>
      </p:ext>
    </p:extLst>
  </p:cSld>
  <p:clrMapOvr>
    <a:masterClrMapping/>
  </p:clrMapOvr>
</p:sld>
</file>

<file path=ppt/theme/theme1.xml><?xml version="1.0" encoding="utf-8"?>
<a:theme xmlns:a="http://schemas.openxmlformats.org/drawingml/2006/main" name="GB - New branding v5 (2)">
  <a:themeElements>
    <a:clrScheme name="Custom 1">
      <a:dk1>
        <a:srgbClr val="F4821F"/>
      </a:dk1>
      <a:lt1>
        <a:sysClr val="window" lastClr="FFFFFF"/>
      </a:lt1>
      <a:dk2>
        <a:srgbClr val="10307D"/>
      </a:dk2>
      <a:lt2>
        <a:srgbClr val="FFFFFF"/>
      </a:lt2>
      <a:accent1>
        <a:srgbClr val="10307D"/>
      </a:accent1>
      <a:accent2>
        <a:srgbClr val="10307D"/>
      </a:accent2>
      <a:accent3>
        <a:srgbClr val="F4821F"/>
      </a:accent3>
      <a:accent4>
        <a:srgbClr val="F4821F"/>
      </a:accent4>
      <a:accent5>
        <a:srgbClr val="10307D"/>
      </a:accent5>
      <a:accent6>
        <a:srgbClr val="10307D"/>
      </a:accent6>
      <a:hlink>
        <a:srgbClr val="F4821F"/>
      </a:hlink>
      <a:folHlink>
        <a:srgbClr val="F4821F"/>
      </a:folHlink>
    </a:clrScheme>
    <a:fontScheme name="IEA template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>
            <a:lumMod val="95000"/>
          </a:schemeClr>
        </a:solidFill>
        <a:ln>
          <a:noFill/>
        </a:ln>
      </a:spPr>
      <a:bodyPr rtlCol="0" anchor="ctr"/>
      <a:lstStyle>
        <a:defPPr algn="ctr">
          <a:defRPr sz="1200">
            <a:latin typeface="Segoe UI" panose="020B0502040204020203" pitchFamily="34" charset="0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14" id="{F39241C8-7B32-6A43-B0A8-3CE245A73584}" vid="{7F805EB4-DE15-E642-859E-CC7D6EBEE15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766E234D7B3D4FBA8645C15B188BA7" ma:contentTypeVersion="17" ma:contentTypeDescription="Create a new document." ma:contentTypeScope="" ma:versionID="42bec1cb8b8a633ad6d169952fb5c052">
  <xsd:schema xmlns:xsd="http://www.w3.org/2001/XMLSchema" xmlns:xs="http://www.w3.org/2001/XMLSchema" xmlns:p="http://schemas.microsoft.com/office/2006/metadata/properties" xmlns:ns2="403f5c02-c616-4e86-94e8-42543cc88314" xmlns:ns3="4c6296c6-9ee4-4a55-99e9-be071e144bc2" targetNamespace="http://schemas.microsoft.com/office/2006/metadata/properties" ma:root="true" ma:fieldsID="db0bb5996109a9c658c9c8ba3128820e" ns2:_="" ns3:_="">
    <xsd:import namespace="403f5c02-c616-4e86-94e8-42543cc88314"/>
    <xsd:import namespace="4c6296c6-9ee4-4a55-99e9-be071e144b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3f5c02-c616-4e86-94e8-42543cc883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828483a-d1e8-4db9-b3ce-919075083b1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6296c6-9ee4-4a55-99e9-be071e144bc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e513549-4e8b-4e06-bba2-e97b8f78d795}" ma:internalName="TaxCatchAll" ma:readOnly="false" ma:showField="CatchAllData" ma:web="4c6296c6-9ee4-4a55-99e9-be071e144b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c6296c6-9ee4-4a55-99e9-be071e144bc2" xsi:nil="true"/>
    <lcf76f155ced4ddcb4097134ff3c332f xmlns="403f5c02-c616-4e86-94e8-42543cc8831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53435DA-A205-4CB7-BBF0-8F4EAC2154F3}"/>
</file>

<file path=customXml/itemProps2.xml><?xml version="1.0" encoding="utf-8"?>
<ds:datastoreItem xmlns:ds="http://schemas.openxmlformats.org/officeDocument/2006/customXml" ds:itemID="{8A56E8DF-2419-40F3-81F8-DB83427705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7FD505-DBDB-4AB0-BFDC-027F98D2A72C}">
  <ds:schemaRefs>
    <ds:schemaRef ds:uri="2994a967-0afa-4556-b055-8e1d038ed839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293</Words>
  <Application>Microsoft Office PowerPoint</Application>
  <PresentationFormat>On-screen Show (16:9)</PresentationFormat>
  <Paragraphs>35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Nova</vt:lpstr>
      <vt:lpstr>Calibri</vt:lpstr>
      <vt:lpstr>Segoe UI</vt:lpstr>
      <vt:lpstr>GB - New branding v5 (2)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OLC</dc:creator>
  <cp:lastModifiedBy>Secretary - IEA PVPS</cp:lastModifiedBy>
  <cp:revision>109</cp:revision>
  <cp:lastPrinted>2017-08-30T14:17:09Z</cp:lastPrinted>
  <dcterms:created xsi:type="dcterms:W3CDTF">2019-06-05T15:43:42Z</dcterms:created>
  <dcterms:modified xsi:type="dcterms:W3CDTF">2026-03-26T13:09:00Z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0x0101001F766E234D7B3D4FBA8645C15B188BA7</vt:lpwstr>
  </property>
  <property fmtid="{D5CDD505-2E9C-101B-9397-08002B2CF9AE}" pid="3" name="Order">
    <vt:r8>1000</vt:r8>
  </property>
</Properties>
</file>