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11"/>
  </p:notesMasterIdLst>
  <p:handoutMasterIdLst>
    <p:handoutMasterId r:id="rId12"/>
  </p:handoutMasterIdLst>
  <p:sldIdLst>
    <p:sldId id="257" r:id="rId5"/>
    <p:sldId id="622" r:id="rId6"/>
    <p:sldId id="624" r:id="rId7"/>
    <p:sldId id="623" r:id="rId8"/>
    <p:sldId id="625" r:id="rId9"/>
    <p:sldId id="616" r:id="rId10"/>
  </p:sldIdLst>
  <p:sldSz cx="9144000" cy="5143500" type="screen16x9"/>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0" userDrawn="1">
          <p15:clr>
            <a:srgbClr val="A4A3A4"/>
          </p15:clr>
        </p15:guide>
        <p15:guide id="2" pos="4944" userDrawn="1">
          <p15:clr>
            <a:srgbClr val="A4A3A4"/>
          </p15:clr>
        </p15:guide>
        <p15:guide id="3" orient="horz" pos="1720" userDrawn="1">
          <p15:clr>
            <a:srgbClr val="A4A3A4"/>
          </p15:clr>
        </p15:guide>
        <p15:guide id="4" orient="horz" pos="1620" userDrawn="1">
          <p15:clr>
            <a:srgbClr val="A4A3A4"/>
          </p15:clr>
        </p15:guide>
        <p15:guide id="5" pos="5603"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guide id="3" orient="horz" pos="3109">
          <p15:clr>
            <a:srgbClr val="A4A3A4"/>
          </p15:clr>
        </p15:guide>
        <p15:guide id="4"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D7D"/>
    <a:srgbClr val="DBE2EB"/>
    <a:srgbClr val="003C7D"/>
    <a:srgbClr val="376192"/>
    <a:srgbClr val="E0EEF8"/>
    <a:srgbClr val="EDEEF8"/>
    <a:srgbClr val="184481"/>
    <a:srgbClr val="F4821F"/>
    <a:srgbClr val="10307D"/>
    <a:srgbClr val="E889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037A60-A39F-4C02-8A5F-DC540541CF56}" v="1" dt="2026-03-18T16:28:58.163"/>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7" autoAdjust="0"/>
    <p:restoredTop sz="88451" autoAdjust="0"/>
  </p:normalViewPr>
  <p:slideViewPr>
    <p:cSldViewPr snapToGrid="0" showGuides="1">
      <p:cViewPr varScale="1">
        <p:scale>
          <a:sx n="74" d="100"/>
          <a:sy n="74" d="100"/>
        </p:scale>
        <p:origin x="1448" y="52"/>
      </p:cViewPr>
      <p:guideLst>
        <p:guide orient="horz" pos="3140"/>
        <p:guide pos="4944"/>
        <p:guide orient="horz" pos="1720"/>
        <p:guide orient="horz" pos="1620"/>
        <p:guide pos="5603"/>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83" d="100"/>
          <a:sy n="83" d="100"/>
        </p:scale>
        <p:origin x="3720" y="108"/>
      </p:cViewPr>
      <p:guideLst>
        <p:guide orient="horz" pos="3126"/>
        <p:guide pos="2100"/>
        <p:guide orient="horz" pos="3109"/>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cretary - IEA PVPS" userId="68aadff7-8066-4679-a306-ebd29ae79f97" providerId="ADAL" clId="{4E5BC817-6A07-4F8A-AAFD-7281F78BE7A5}"/>
    <pc:docChg chg="undo custSel modSld">
      <pc:chgData name="Secretary - IEA PVPS" userId="68aadff7-8066-4679-a306-ebd29ae79f97" providerId="ADAL" clId="{4E5BC817-6A07-4F8A-AAFD-7281F78BE7A5}" dt="2026-03-18T16:32:55.327" v="30" actId="255"/>
      <pc:docMkLst>
        <pc:docMk/>
      </pc:docMkLst>
      <pc:sldChg chg="addSp delSp modSp mod">
        <pc:chgData name="Secretary - IEA PVPS" userId="68aadff7-8066-4679-a306-ebd29ae79f97" providerId="ADAL" clId="{4E5BC817-6A07-4F8A-AAFD-7281F78BE7A5}" dt="2026-03-18T16:29:16.259" v="10" actId="20577"/>
        <pc:sldMkLst>
          <pc:docMk/>
          <pc:sldMk cId="817572157" sldId="257"/>
        </pc:sldMkLst>
        <pc:spChg chg="del">
          <ac:chgData name="Secretary - IEA PVPS" userId="68aadff7-8066-4679-a306-ebd29ae79f97" providerId="ADAL" clId="{4E5BC817-6A07-4F8A-AAFD-7281F78BE7A5}" dt="2026-03-18T16:29:06.187" v="4" actId="478"/>
          <ac:spMkLst>
            <pc:docMk/>
            <pc:sldMk cId="817572157" sldId="257"/>
            <ac:spMk id="2" creationId="{3FA78E9C-43C9-16CD-6F6B-890BE44D7F21}"/>
          </ac:spMkLst>
        </pc:spChg>
        <pc:spChg chg="mod">
          <ac:chgData name="Secretary - IEA PVPS" userId="68aadff7-8066-4679-a306-ebd29ae79f97" providerId="ADAL" clId="{4E5BC817-6A07-4F8A-AAFD-7281F78BE7A5}" dt="2026-03-18T16:29:16.259" v="10" actId="20577"/>
          <ac:spMkLst>
            <pc:docMk/>
            <pc:sldMk cId="817572157" sldId="257"/>
            <ac:spMk id="17" creationId="{08D567FD-ABEF-4093-94E5-6AB99A8C56A1}"/>
          </ac:spMkLst>
        </pc:spChg>
        <pc:picChg chg="add mod">
          <ac:chgData name="Secretary - IEA PVPS" userId="68aadff7-8066-4679-a306-ebd29ae79f97" providerId="ADAL" clId="{4E5BC817-6A07-4F8A-AAFD-7281F78BE7A5}" dt="2026-03-18T16:29:09.999" v="5" actId="1076"/>
          <ac:picMkLst>
            <pc:docMk/>
            <pc:sldMk cId="817572157" sldId="257"/>
            <ac:picMk id="3" creationId="{85EAC583-3D78-91E2-7D75-CDDDBF082DB6}"/>
          </ac:picMkLst>
        </pc:picChg>
        <pc:picChg chg="del">
          <ac:chgData name="Secretary - IEA PVPS" userId="68aadff7-8066-4679-a306-ebd29ae79f97" providerId="ADAL" clId="{4E5BC817-6A07-4F8A-AAFD-7281F78BE7A5}" dt="2026-03-18T16:28:41.904" v="0" actId="478"/>
          <ac:picMkLst>
            <pc:docMk/>
            <pc:sldMk cId="817572157" sldId="257"/>
            <ac:picMk id="7" creationId="{00000000-0000-0000-0000-000000000000}"/>
          </ac:picMkLst>
        </pc:picChg>
      </pc:sldChg>
      <pc:sldChg chg="modSp mod">
        <pc:chgData name="Secretary - IEA PVPS" userId="68aadff7-8066-4679-a306-ebd29ae79f97" providerId="ADAL" clId="{4E5BC817-6A07-4F8A-AAFD-7281F78BE7A5}" dt="2026-03-18T16:32:55.327" v="30" actId="255"/>
        <pc:sldMkLst>
          <pc:docMk/>
          <pc:sldMk cId="3270114511" sldId="623"/>
        </pc:sldMkLst>
        <pc:spChg chg="mod">
          <ac:chgData name="Secretary - IEA PVPS" userId="68aadff7-8066-4679-a306-ebd29ae79f97" providerId="ADAL" clId="{4E5BC817-6A07-4F8A-AAFD-7281F78BE7A5}" dt="2026-03-18T16:32:55.327" v="30" actId="255"/>
          <ac:spMkLst>
            <pc:docMk/>
            <pc:sldMk cId="3270114511" sldId="623"/>
            <ac:spMk id="3" creationId="{D5C43002-AC8D-4A36-9EC7-815616578110}"/>
          </ac:spMkLst>
        </pc:spChg>
      </pc:sldChg>
      <pc:sldChg chg="modSp mod">
        <pc:chgData name="Secretary - IEA PVPS" userId="68aadff7-8066-4679-a306-ebd29ae79f97" providerId="ADAL" clId="{4E5BC817-6A07-4F8A-AAFD-7281F78BE7A5}" dt="2026-03-18T16:30:13.531" v="28" actId="403"/>
        <pc:sldMkLst>
          <pc:docMk/>
          <pc:sldMk cId="2697319596" sldId="625"/>
        </pc:sldMkLst>
        <pc:spChg chg="mod">
          <ac:chgData name="Secretary - IEA PVPS" userId="68aadff7-8066-4679-a306-ebd29ae79f97" providerId="ADAL" clId="{4E5BC817-6A07-4F8A-AAFD-7281F78BE7A5}" dt="2026-03-18T16:30:13.531" v="28" actId="403"/>
          <ac:spMkLst>
            <pc:docMk/>
            <pc:sldMk cId="2697319596" sldId="625"/>
            <ac:spMk id="3" creationId="{7F673FCF-ED88-465B-F549-654049DFCF7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402B6714-7BAF-4DAF-8232-AA0EFD3D7F80}" type="datetimeFigureOut">
              <a:rPr lang="en-US" smtClean="0"/>
              <a:t>5/18/2026</a:t>
            </a:fld>
            <a:endParaRPr lang="en-US"/>
          </a:p>
        </p:txBody>
      </p:sp>
      <p:sp>
        <p:nvSpPr>
          <p:cNvPr id="4" name="Footer Placehold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C71C4779-9F3B-4023-9A64-72230967F0CF}" type="slidenum">
              <a:rPr lang="en-US" smtClean="0"/>
              <a:t>‹#›</a:t>
            </a:fld>
            <a:endParaRPr lang="en-US"/>
          </a:p>
        </p:txBody>
      </p:sp>
    </p:spTree>
    <p:extLst>
      <p:ext uri="{BB962C8B-B14F-4D97-AF65-F5344CB8AC3E}">
        <p14:creationId xmlns:p14="http://schemas.microsoft.com/office/powerpoint/2010/main" val="1758114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7272E4AE-A23F-4D9F-B4EF-A6ED45CEC049}" type="datetimeFigureOut">
              <a:rPr lang="en-GB" smtClean="0"/>
              <a:t>18/05/2026</a:t>
            </a:fld>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E0649404-AEEE-4B4E-B616-1BC6E4EEEF5D}" type="slidenum">
              <a:rPr lang="en-GB" smtClean="0"/>
              <a:t>‹#›</a:t>
            </a:fld>
            <a:endParaRPr lang="en-GB"/>
          </a:p>
        </p:txBody>
      </p:sp>
    </p:spTree>
    <p:extLst>
      <p:ext uri="{BB962C8B-B14F-4D97-AF65-F5344CB8AC3E}">
        <p14:creationId xmlns:p14="http://schemas.microsoft.com/office/powerpoint/2010/main" val="31736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649404-AEEE-4B4E-B616-1BC6E4EEEF5D}" type="slidenum">
              <a:rPr lang="en-GB" smtClean="0"/>
              <a:t>1</a:t>
            </a:fld>
            <a:endParaRPr lang="en-GB"/>
          </a:p>
        </p:txBody>
      </p:sp>
    </p:spTree>
    <p:extLst>
      <p:ext uri="{BB962C8B-B14F-4D97-AF65-F5344CB8AC3E}">
        <p14:creationId xmlns:p14="http://schemas.microsoft.com/office/powerpoint/2010/main" val="3515833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649404-AEEE-4B4E-B616-1BC6E4EEEF5D}" type="slidenum">
              <a:rPr lang="en-GB" smtClean="0"/>
              <a:t>3</a:t>
            </a:fld>
            <a:endParaRPr lang="en-GB"/>
          </a:p>
        </p:txBody>
      </p:sp>
    </p:spTree>
    <p:extLst>
      <p:ext uri="{BB962C8B-B14F-4D97-AF65-F5344CB8AC3E}">
        <p14:creationId xmlns:p14="http://schemas.microsoft.com/office/powerpoint/2010/main" val="210727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0649404-AEEE-4B4E-B616-1BC6E4EEEF5D}" type="slidenum">
              <a:rPr lang="en-GB" smtClean="0"/>
              <a:t>4</a:t>
            </a:fld>
            <a:endParaRPr lang="en-GB"/>
          </a:p>
        </p:txBody>
      </p:sp>
    </p:spTree>
    <p:extLst>
      <p:ext uri="{BB962C8B-B14F-4D97-AF65-F5344CB8AC3E}">
        <p14:creationId xmlns:p14="http://schemas.microsoft.com/office/powerpoint/2010/main" val="4075129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3E028-08A5-AD18-49C2-2150B8F2542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C732B6-35A8-B523-D385-6E4C93F1B42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7EC03D8-4990-3427-BDC1-44DD369E7BB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298C981-2664-09CE-36DF-9B12B4EF0415}"/>
              </a:ext>
            </a:extLst>
          </p:cNvPr>
          <p:cNvSpPr>
            <a:spLocks noGrp="1"/>
          </p:cNvSpPr>
          <p:nvPr>
            <p:ph type="sldNum" sz="quarter" idx="5"/>
          </p:nvPr>
        </p:nvSpPr>
        <p:spPr/>
        <p:txBody>
          <a:bodyPr/>
          <a:lstStyle/>
          <a:p>
            <a:fld id="{E0649404-AEEE-4B4E-B616-1BC6E4EEEF5D}" type="slidenum">
              <a:rPr lang="en-GB" smtClean="0"/>
              <a:t>5</a:t>
            </a:fld>
            <a:endParaRPr lang="en-GB"/>
          </a:p>
        </p:txBody>
      </p:sp>
    </p:spTree>
    <p:extLst>
      <p:ext uri="{BB962C8B-B14F-4D97-AF65-F5344CB8AC3E}">
        <p14:creationId xmlns:p14="http://schemas.microsoft.com/office/powerpoint/2010/main" val="1221830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Bottom">
    <p:spTree>
      <p:nvGrpSpPr>
        <p:cNvPr id="1" name=""/>
        <p:cNvGrpSpPr/>
        <p:nvPr/>
      </p:nvGrpSpPr>
      <p:grpSpPr>
        <a:xfrm>
          <a:off x="0" y="0"/>
          <a:ext cx="0" cy="0"/>
          <a:chOff x="0" y="0"/>
          <a:chExt cx="0" cy="0"/>
        </a:xfrm>
      </p:grpSpPr>
      <p:sp>
        <p:nvSpPr>
          <p:cNvPr id="3" name="Text Placeholder 2"/>
          <p:cNvSpPr>
            <a:spLocks noGrp="1"/>
          </p:cNvSpPr>
          <p:nvPr>
            <p:ph type="body" sz="quarter" idx="12" hasCustomPrompt="1"/>
          </p:nvPr>
        </p:nvSpPr>
        <p:spPr>
          <a:xfrm>
            <a:off x="250832" y="3078039"/>
            <a:ext cx="8316913" cy="519694"/>
          </a:xfrm>
          <a:prstGeom prst="rect">
            <a:avLst/>
          </a:prstGeom>
        </p:spPr>
        <p:txBody>
          <a:bodyPr lIns="0" anchor="b" anchorCtr="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2400" b="1" kern="1200">
                <a:solidFill>
                  <a:schemeClr val="tx1"/>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GB" dirty="0"/>
              <a:t>Title Slide </a:t>
            </a:r>
            <a:endParaRPr lang="en-US" dirty="0"/>
          </a:p>
        </p:txBody>
      </p:sp>
      <p:sp>
        <p:nvSpPr>
          <p:cNvPr id="5" name="Text Placeholder 4"/>
          <p:cNvSpPr>
            <a:spLocks noGrp="1"/>
          </p:cNvSpPr>
          <p:nvPr>
            <p:ph type="body" sz="quarter" idx="13" hasCustomPrompt="1"/>
          </p:nvPr>
        </p:nvSpPr>
        <p:spPr>
          <a:xfrm>
            <a:off x="250825" y="374162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of presenter, affiliation</a:t>
            </a:r>
          </a:p>
        </p:txBody>
      </p:sp>
      <p:sp>
        <p:nvSpPr>
          <p:cNvPr id="22" name="Text Placeholder 4">
            <a:extLst>
              <a:ext uri="{FF2B5EF4-FFF2-40B4-BE49-F238E27FC236}">
                <a16:creationId xmlns:a16="http://schemas.microsoft.com/office/drawing/2014/main" id="{C9034874-11D5-DA4F-9B23-34D9DE8C6D01}"/>
              </a:ext>
            </a:extLst>
          </p:cNvPr>
          <p:cNvSpPr>
            <a:spLocks noGrp="1"/>
          </p:cNvSpPr>
          <p:nvPr>
            <p:ph type="body" sz="quarter" idx="14" hasCustomPrompt="1"/>
          </p:nvPr>
        </p:nvSpPr>
        <p:spPr>
          <a:xfrm>
            <a:off x="250825" y="416966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Location &amp; date of presentation</a:t>
            </a:r>
          </a:p>
        </p:txBody>
      </p:sp>
      <p:grpSp>
        <p:nvGrpSpPr>
          <p:cNvPr id="7" name="Group 6">
            <a:extLst>
              <a:ext uri="{FF2B5EF4-FFF2-40B4-BE49-F238E27FC236}">
                <a16:creationId xmlns:a16="http://schemas.microsoft.com/office/drawing/2014/main" id="{B0CF8910-3997-4186-A545-A8CE55D63B8A}"/>
              </a:ext>
            </a:extLst>
          </p:cNvPr>
          <p:cNvGrpSpPr/>
          <p:nvPr userDrawn="1"/>
        </p:nvGrpSpPr>
        <p:grpSpPr>
          <a:xfrm>
            <a:off x="0" y="4566602"/>
            <a:ext cx="9144000" cy="576898"/>
            <a:chOff x="0" y="4566602"/>
            <a:chExt cx="9144000" cy="576898"/>
          </a:xfrm>
        </p:grpSpPr>
        <p:pic>
          <p:nvPicPr>
            <p:cNvPr id="8" name="Picture 7">
              <a:extLst>
                <a:ext uri="{FF2B5EF4-FFF2-40B4-BE49-F238E27FC236}">
                  <a16:creationId xmlns:a16="http://schemas.microsoft.com/office/drawing/2014/main" id="{8E115815-0F41-46F9-BB8D-BD27EDE65B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0" name="Rectangle 9">
              <a:extLst>
                <a:ext uri="{FF2B5EF4-FFF2-40B4-BE49-F238E27FC236}">
                  <a16:creationId xmlns:a16="http://schemas.microsoft.com/office/drawing/2014/main" id="{2FD94CB0-C6F5-442C-A11F-801B15C89173}"/>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1" name="Picture 10" descr="A close up of a sign&#10;&#10;Description automatically generated">
            <a:extLst>
              <a:ext uri="{FF2B5EF4-FFF2-40B4-BE49-F238E27FC236}">
                <a16:creationId xmlns:a16="http://schemas.microsoft.com/office/drawing/2014/main" id="{E591FF45-0F7D-4F07-B6E4-5EA937F398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0825" y="1714288"/>
            <a:ext cx="2196767" cy="1104605"/>
          </a:xfrm>
          <a:prstGeom prst="rect">
            <a:avLst/>
          </a:prstGeom>
        </p:spPr>
      </p:pic>
    </p:spTree>
    <p:extLst>
      <p:ext uri="{BB962C8B-B14F-4D97-AF65-F5344CB8AC3E}">
        <p14:creationId xmlns:p14="http://schemas.microsoft.com/office/powerpoint/2010/main" val="3517537838"/>
      </p:ext>
    </p:extLst>
  </p:cSld>
  <p:clrMapOvr>
    <a:masterClrMapping/>
  </p:clrMapOvr>
  <p:extLst>
    <p:ext uri="{DCECCB84-F9BA-43D5-87BE-67443E8EF086}">
      <p15:sldGuideLst xmlns:p15="http://schemas.microsoft.com/office/powerpoint/2012/main">
        <p15:guide id="1" pos="159" userDrawn="1">
          <p15:clr>
            <a:srgbClr val="FBAE40"/>
          </p15:clr>
        </p15:guide>
        <p15:guide id="2" orient="horz" pos="826" userDrawn="1">
          <p15:clr>
            <a:srgbClr val="FBAE40"/>
          </p15:clr>
        </p15:guide>
        <p15:guide id="3" pos="5603" userDrawn="1">
          <p15:clr>
            <a:srgbClr val="FBAE40"/>
          </p15:clr>
        </p15:guide>
        <p15:guide id="4" pos="539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tex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8441CA57-6943-9F41-9E1E-50E2F585B99E}"/>
              </a:ext>
            </a:extLst>
          </p:cNvPr>
          <p:cNvSpPr>
            <a:spLocks noGrp="1"/>
          </p:cNvSpPr>
          <p:nvPr>
            <p:ph type="body" sz="quarter" idx="12" hasCustomPrompt="1"/>
          </p:nvPr>
        </p:nvSpPr>
        <p:spPr>
          <a:xfrm>
            <a:off x="250828" y="218815"/>
            <a:ext cx="7289701"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5" name="Text Placeholder 4">
            <a:extLst>
              <a:ext uri="{FF2B5EF4-FFF2-40B4-BE49-F238E27FC236}">
                <a16:creationId xmlns:a16="http://schemas.microsoft.com/office/drawing/2014/main" id="{A26A7C0A-1BA5-C74C-BEC1-1A990858C7D9}"/>
              </a:ext>
            </a:extLst>
          </p:cNvPr>
          <p:cNvSpPr>
            <a:spLocks noGrp="1"/>
          </p:cNvSpPr>
          <p:nvPr>
            <p:ph type="body" sz="quarter" idx="13" hasCustomPrompt="1"/>
          </p:nvPr>
        </p:nvSpPr>
        <p:spPr>
          <a:xfrm>
            <a:off x="526446" y="889005"/>
            <a:ext cx="8440119" cy="3682492"/>
          </a:xfrm>
          <a:prstGeom prst="rect">
            <a:avLst/>
          </a:prstGeom>
        </p:spPr>
        <p:txBody>
          <a:bodyPr lIns="0"/>
          <a:lstStyle>
            <a:lvl1pPr marL="269981" indent="-134532">
              <a:spcBef>
                <a:spcPts val="600"/>
              </a:spcBef>
              <a:spcAft>
                <a:spcPts val="600"/>
              </a:spcAft>
              <a:buClr>
                <a:srgbClr val="003C7D"/>
              </a:buClr>
              <a:buFont typeface="Arial" panose="020B0604020202020204" pitchFamily="34" charset="0"/>
              <a:buChar char="•"/>
              <a:defRPr sz="1800" baseline="0">
                <a:solidFill>
                  <a:srgbClr val="003C7D"/>
                </a:solidFill>
                <a:latin typeface="Arial" panose="020B0604020202020204" pitchFamily="34" charset="0"/>
                <a:cs typeface="Arial" panose="020B0604020202020204" pitchFamily="34" charset="0"/>
              </a:defRPr>
            </a:lvl1pPr>
            <a:lvl2pPr marL="404970" indent="-134991">
              <a:spcBef>
                <a:spcPts val="600"/>
              </a:spcBef>
              <a:spcAft>
                <a:spcPts val="600"/>
              </a:spcAft>
              <a:buClr>
                <a:srgbClr val="003C7D"/>
              </a:buClr>
              <a:buFont typeface="Arial" panose="020B0604020202020204" pitchFamily="34" charset="0"/>
              <a:buChar char="•"/>
              <a:defRPr sz="1700">
                <a:solidFill>
                  <a:srgbClr val="003C7D"/>
                </a:solidFill>
                <a:latin typeface="Arial" panose="020B0604020202020204" pitchFamily="34" charset="0"/>
                <a:cs typeface="Arial" panose="020B0604020202020204" pitchFamily="34" charset="0"/>
              </a:defRPr>
            </a:lvl2pPr>
            <a:lvl3pPr marL="539314" indent="-13453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3pPr>
            <a:lvl4pPr marL="675034" indent="-13572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4pPr>
            <a:lvl5pPr marL="809940" indent="-134991">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5pPr>
          </a:lstStyle>
          <a:p>
            <a:pPr lvl="0"/>
            <a:r>
              <a:rPr lang="en-US" dirty="0"/>
              <a:t>Content slide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a:extLst>
              <a:ext uri="{FF2B5EF4-FFF2-40B4-BE49-F238E27FC236}">
                <a16:creationId xmlns:a16="http://schemas.microsoft.com/office/drawing/2014/main" id="{5A041BF8-9BAF-43B4-B220-52ADAFDF68B7}"/>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cxnSp>
        <p:nvCxnSpPr>
          <p:cNvPr id="7" name="Straight Connector 6">
            <a:extLst>
              <a:ext uri="{FF2B5EF4-FFF2-40B4-BE49-F238E27FC236}">
                <a16:creationId xmlns:a16="http://schemas.microsoft.com/office/drawing/2014/main" id="{2ADFA058-395C-41E3-81A3-9BF3DDBEB86D}"/>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D17CED54-1D9F-4D17-B816-3FBB5510AC75}"/>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pic>
        <p:nvPicPr>
          <p:cNvPr id="11" name="Picture 10" descr="A picture containing clock, fence&#10;&#10;Description automatically generated">
            <a:extLst>
              <a:ext uri="{FF2B5EF4-FFF2-40B4-BE49-F238E27FC236}">
                <a16:creationId xmlns:a16="http://schemas.microsoft.com/office/drawing/2014/main" id="{ACD180F0-DF58-4D42-98CD-411CBBA27E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4213663072"/>
      </p:ext>
    </p:extLst>
  </p:cSld>
  <p:clrMapOvr>
    <a:masterClrMapping/>
  </p:clrMapOvr>
  <p:hf hdr="0" ftr="0" dt="0"/>
  <p:extLst>
    <p:ext uri="{DCECCB84-F9BA-43D5-87BE-67443E8EF086}">
      <p15:sldGuideLst xmlns:p15="http://schemas.microsoft.com/office/powerpoint/2012/main">
        <p15:guide id="1" orient="horz" pos="146" userDrawn="1">
          <p15:clr>
            <a:srgbClr val="FBAE40"/>
          </p15:clr>
        </p15:guide>
        <p15:guide id="2" pos="159" userDrawn="1">
          <p15:clr>
            <a:srgbClr val="FBAE40"/>
          </p15:clr>
        </p15:guide>
        <p15:guide id="3" orient="horz" pos="1620" userDrawn="1">
          <p15:clr>
            <a:srgbClr val="FBAE40"/>
          </p15:clr>
        </p15:guide>
        <p15:guide id="4" pos="5603" userDrawn="1">
          <p15:clr>
            <a:srgbClr val="FBAE40"/>
          </p15:clr>
        </p15:guide>
        <p15:guide id="5" pos="539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Graph &amp; Key Poi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C7B6C7-20A7-0644-AFFD-0DC74CEEAA6B}"/>
              </a:ext>
            </a:extLst>
          </p:cNvPr>
          <p:cNvSpPr>
            <a:spLocks noGrp="1"/>
          </p:cNvSpPr>
          <p:nvPr>
            <p:ph type="body" sz="quarter" idx="12" hasCustomPrompt="1"/>
          </p:nvPr>
        </p:nvSpPr>
        <p:spPr>
          <a:xfrm>
            <a:off x="250829" y="218815"/>
            <a:ext cx="7123096"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14" name="Text Placeholder 3">
            <a:extLst>
              <a:ext uri="{FF2B5EF4-FFF2-40B4-BE49-F238E27FC236}">
                <a16:creationId xmlns:a16="http://schemas.microsoft.com/office/drawing/2014/main" id="{83349B83-1EFF-784E-93D0-021CF6186D9A}"/>
              </a:ext>
            </a:extLst>
          </p:cNvPr>
          <p:cNvSpPr>
            <a:spLocks noGrp="1"/>
          </p:cNvSpPr>
          <p:nvPr>
            <p:ph type="body" sz="quarter" idx="13" hasCustomPrompt="1"/>
          </p:nvPr>
        </p:nvSpPr>
        <p:spPr>
          <a:xfrm>
            <a:off x="1416863" y="4420927"/>
            <a:ext cx="6431743" cy="434767"/>
          </a:xfrm>
          <a:prstGeom prst="rect">
            <a:avLst/>
          </a:prstGeom>
        </p:spPr>
        <p:txBody>
          <a:bodyPr lIns="0" anchor="ctr">
            <a:noAutofit/>
          </a:bodyPr>
          <a:lstStyle>
            <a:lvl1pPr marL="0" indent="0">
              <a:buNone/>
              <a:defRPr lang="en-US" sz="1200" b="0" kern="1200" baseline="0" dirty="0">
                <a:solidFill>
                  <a:srgbClr val="003C7D"/>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Key point</a:t>
            </a:r>
          </a:p>
        </p:txBody>
      </p:sp>
      <p:sp>
        <p:nvSpPr>
          <p:cNvPr id="19" name="Text Placeholder 18">
            <a:extLst>
              <a:ext uri="{FF2B5EF4-FFF2-40B4-BE49-F238E27FC236}">
                <a16:creationId xmlns:a16="http://schemas.microsoft.com/office/drawing/2014/main" id="{9246A33C-4CCA-D94F-B63F-FDDF33C59417}"/>
              </a:ext>
            </a:extLst>
          </p:cNvPr>
          <p:cNvSpPr>
            <a:spLocks noGrp="1"/>
          </p:cNvSpPr>
          <p:nvPr>
            <p:ph type="body" sz="quarter" idx="14" hasCustomPrompt="1"/>
          </p:nvPr>
        </p:nvSpPr>
        <p:spPr>
          <a:xfrm>
            <a:off x="250831" y="728870"/>
            <a:ext cx="8567735" cy="284370"/>
          </a:xfrm>
          <a:prstGeom prst="rect">
            <a:avLst/>
          </a:prstGeom>
        </p:spPr>
        <p:txBody>
          <a:bodyPr/>
          <a:lstStyle>
            <a:lvl1pPr marL="0" indent="0" algn="ctr">
              <a:buNone/>
              <a:defRPr lang="en-US" sz="1200" kern="1200" dirty="0">
                <a:solidFill>
                  <a:srgbClr val="003C7D"/>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Graph title, centered</a:t>
            </a:r>
          </a:p>
        </p:txBody>
      </p:sp>
      <p:sp>
        <p:nvSpPr>
          <p:cNvPr id="3" name="Picture Placeholder 2"/>
          <p:cNvSpPr>
            <a:spLocks noGrp="1"/>
          </p:cNvSpPr>
          <p:nvPr>
            <p:ph type="pic" sz="quarter" idx="15"/>
          </p:nvPr>
        </p:nvSpPr>
        <p:spPr>
          <a:xfrm>
            <a:off x="844501" y="1075576"/>
            <a:ext cx="7576459" cy="3053747"/>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10" name="TextBox 5">
            <a:extLst>
              <a:ext uri="{FF2B5EF4-FFF2-40B4-BE49-F238E27FC236}">
                <a16:creationId xmlns:a16="http://schemas.microsoft.com/office/drawing/2014/main" id="{79F1FF97-645E-4048-9065-9182BF663448}"/>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sp>
        <p:nvSpPr>
          <p:cNvPr id="11" name="ZoneTexte 10">
            <a:extLst>
              <a:ext uri="{FF2B5EF4-FFF2-40B4-BE49-F238E27FC236}">
                <a16:creationId xmlns:a16="http://schemas.microsoft.com/office/drawing/2014/main" id="{2C8A4C11-F344-4FAA-81B6-12046C2A66E7}"/>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350" dirty="0">
              <a:latin typeface="Arial" panose="020B0604020202020204" pitchFamily="34" charset="0"/>
              <a:cs typeface="Arial" panose="020B0604020202020204" pitchFamily="34" charset="0"/>
            </a:endParaRPr>
          </a:p>
        </p:txBody>
      </p:sp>
      <p:cxnSp>
        <p:nvCxnSpPr>
          <p:cNvPr id="12" name="Straight Connector 6">
            <a:extLst>
              <a:ext uri="{FF2B5EF4-FFF2-40B4-BE49-F238E27FC236}">
                <a16:creationId xmlns:a16="http://schemas.microsoft.com/office/drawing/2014/main" id="{6CDB6413-C17C-4DB3-8430-8DAFF8093974}"/>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pic>
        <p:nvPicPr>
          <p:cNvPr id="13" name="Picture 10" descr="A picture containing clock, fence&#10;&#10;Description automatically generated">
            <a:extLst>
              <a:ext uri="{FF2B5EF4-FFF2-40B4-BE49-F238E27FC236}">
                <a16:creationId xmlns:a16="http://schemas.microsoft.com/office/drawing/2014/main" id="{F1276EED-63C0-4779-9B0A-6D56E5AB22C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277405737"/>
      </p:ext>
    </p:extLst>
  </p:cSld>
  <p:clrMapOvr>
    <a:masterClrMapping/>
  </p:clrMapOvr>
  <p:extLst>
    <p:ext uri="{DCECCB84-F9BA-43D5-87BE-67443E8EF086}">
      <p15:sldGuideLst xmlns:p15="http://schemas.microsoft.com/office/powerpoint/2012/main">
        <p15:guide id="1" pos="159" userDrawn="1">
          <p15:clr>
            <a:srgbClr val="FBAE40"/>
          </p15:clr>
        </p15:guide>
        <p15:guide id="2" pos="5603" userDrawn="1">
          <p15:clr>
            <a:srgbClr val="FBAE40"/>
          </p15:clr>
        </p15:guide>
        <p15:guide id="3" orient="horz" pos="146" userDrawn="1">
          <p15:clr>
            <a:srgbClr val="FBAE40"/>
          </p15:clr>
        </p15:guide>
        <p15:guide id="4" pos="53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D95F3DF4-8EA0-6440-9F6C-69B61C554843}"/>
              </a:ext>
            </a:extLst>
          </p:cNvPr>
          <p:cNvSpPr>
            <a:spLocks noGrp="1"/>
          </p:cNvSpPr>
          <p:nvPr>
            <p:ph type="body" sz="quarter" idx="12" hasCustomPrompt="1"/>
          </p:nvPr>
        </p:nvSpPr>
        <p:spPr>
          <a:xfrm>
            <a:off x="250831" y="1700700"/>
            <a:ext cx="8316913" cy="519694"/>
          </a:xfrm>
          <a:prstGeom prst="rect">
            <a:avLst/>
          </a:prstGeom>
        </p:spPr>
        <p:txBody>
          <a:bodyPr lIns="0" anchor="ctr" anchorCtr="1">
            <a:noAutofit/>
          </a:bodyPr>
          <a:lstStyle>
            <a:lvl1pPr marL="0" marR="0" indent="0" algn="ctr" defTabSz="685749" rtl="0" eaLnBrk="1" fontAlgn="auto" latinLnBrk="0" hangingPunct="1">
              <a:lnSpc>
                <a:spcPct val="100000"/>
              </a:lnSpc>
              <a:spcBef>
                <a:spcPts val="0"/>
              </a:spcBef>
              <a:spcAft>
                <a:spcPts val="0"/>
              </a:spcAft>
              <a:buClr>
                <a:schemeClr val="bg1">
                  <a:lumMod val="65000"/>
                </a:schemeClr>
              </a:buClr>
              <a:buSzPct val="100000"/>
              <a:buFont typeface="Calibri" panose="020F0502020204030204" pitchFamily="34" charset="0"/>
              <a:buNone/>
              <a:tabLst/>
              <a:defRPr lang="en-US" sz="2400" b="1" kern="1200" dirty="0">
                <a:solidFill>
                  <a:srgbClr val="F4821F"/>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Thank you</a:t>
            </a:r>
          </a:p>
        </p:txBody>
      </p:sp>
      <p:sp>
        <p:nvSpPr>
          <p:cNvPr id="12" name="Text Placeholder 4">
            <a:extLst>
              <a:ext uri="{FF2B5EF4-FFF2-40B4-BE49-F238E27FC236}">
                <a16:creationId xmlns:a16="http://schemas.microsoft.com/office/drawing/2014/main" id="{835992F8-323D-EF4B-867E-02F746EE31C0}"/>
              </a:ext>
            </a:extLst>
          </p:cNvPr>
          <p:cNvSpPr>
            <a:spLocks noGrp="1"/>
          </p:cNvSpPr>
          <p:nvPr>
            <p:ph type="body" sz="quarter" idx="13" hasCustomPrompt="1"/>
          </p:nvPr>
        </p:nvSpPr>
        <p:spPr>
          <a:xfrm>
            <a:off x="250832" y="2339080"/>
            <a:ext cx="8316913" cy="293284"/>
          </a:xfrm>
          <a:prstGeom prst="rect">
            <a:avLst/>
          </a:prstGeom>
        </p:spPr>
        <p:txBody>
          <a:bodyPr lIns="0">
            <a:noAutofit/>
          </a:bodyPr>
          <a:lstStyle>
            <a:lvl1pPr marL="161988" marR="0" indent="-161988" algn="ctr"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Task</a:t>
            </a:r>
          </a:p>
        </p:txBody>
      </p:sp>
      <p:sp>
        <p:nvSpPr>
          <p:cNvPr id="9" name="Text Placeholder 4">
            <a:extLst>
              <a:ext uri="{FF2B5EF4-FFF2-40B4-BE49-F238E27FC236}">
                <a16:creationId xmlns:a16="http://schemas.microsoft.com/office/drawing/2014/main" id="{856184C6-4F83-044B-B28D-60A04D01A543}"/>
              </a:ext>
            </a:extLst>
          </p:cNvPr>
          <p:cNvSpPr>
            <a:spLocks noGrp="1"/>
          </p:cNvSpPr>
          <p:nvPr>
            <p:ph type="body" sz="quarter" idx="14" hasCustomPrompt="1"/>
          </p:nvPr>
        </p:nvSpPr>
        <p:spPr>
          <a:xfrm>
            <a:off x="253602" y="2646651"/>
            <a:ext cx="8316913" cy="293284"/>
          </a:xfrm>
          <a:prstGeom prst="rect">
            <a:avLst/>
          </a:prstGeom>
        </p:spPr>
        <p:txBody>
          <a:bodyPr lIns="0">
            <a:noAutofit/>
          </a:bodyPr>
          <a:lstStyle>
            <a:lvl1pPr marL="161988" marR="0" indent="-161988" algn="l"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email</a:t>
            </a:r>
          </a:p>
        </p:txBody>
      </p:sp>
      <p:sp>
        <p:nvSpPr>
          <p:cNvPr id="2" name="ZoneTexte 1">
            <a:extLst>
              <a:ext uri="{FF2B5EF4-FFF2-40B4-BE49-F238E27FC236}">
                <a16:creationId xmlns:a16="http://schemas.microsoft.com/office/drawing/2014/main" id="{948FBD9B-28A2-42C7-8E45-0732AA2F8749}"/>
              </a:ext>
            </a:extLst>
          </p:cNvPr>
          <p:cNvSpPr txBox="1"/>
          <p:nvPr userDrawn="1"/>
        </p:nvSpPr>
        <p:spPr>
          <a:xfrm>
            <a:off x="112927" y="129637"/>
            <a:ext cx="1973943" cy="300082"/>
          </a:xfrm>
          <a:prstGeom prst="rect">
            <a:avLst/>
          </a:prstGeom>
          <a:noFill/>
        </p:spPr>
        <p:txBody>
          <a:bodyPr wrap="square" rtlCol="0">
            <a:spAutoFit/>
          </a:bodyPr>
          <a:lstStyle/>
          <a:p>
            <a:r>
              <a:rPr lang="fr-FR" sz="1350" b="1" dirty="0">
                <a:latin typeface="Arial Nova" panose="020B0504020202020204" pitchFamily="34" charset="0"/>
              </a:rPr>
              <a:t>www.iea-pvps.org</a:t>
            </a:r>
          </a:p>
        </p:txBody>
      </p:sp>
      <p:grpSp>
        <p:nvGrpSpPr>
          <p:cNvPr id="11" name="Group 10">
            <a:extLst>
              <a:ext uri="{FF2B5EF4-FFF2-40B4-BE49-F238E27FC236}">
                <a16:creationId xmlns:a16="http://schemas.microsoft.com/office/drawing/2014/main" id="{FF74DEAC-5DC1-4765-8A8E-073D29527C02}"/>
              </a:ext>
            </a:extLst>
          </p:cNvPr>
          <p:cNvGrpSpPr/>
          <p:nvPr userDrawn="1"/>
        </p:nvGrpSpPr>
        <p:grpSpPr>
          <a:xfrm>
            <a:off x="0" y="4566602"/>
            <a:ext cx="9144000" cy="576898"/>
            <a:chOff x="0" y="4566602"/>
            <a:chExt cx="9144000" cy="576898"/>
          </a:xfrm>
        </p:grpSpPr>
        <p:pic>
          <p:nvPicPr>
            <p:cNvPr id="13" name="Picture 12">
              <a:extLst>
                <a:ext uri="{FF2B5EF4-FFF2-40B4-BE49-F238E27FC236}">
                  <a16:creationId xmlns:a16="http://schemas.microsoft.com/office/drawing/2014/main" id="{C481B272-5B9D-4754-BD11-72667CB3DB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4" name="Rectangle 13">
              <a:extLst>
                <a:ext uri="{FF2B5EF4-FFF2-40B4-BE49-F238E27FC236}">
                  <a16:creationId xmlns:a16="http://schemas.microsoft.com/office/drawing/2014/main" id="{8DFF1928-C522-45E0-99E5-0999082285CA}"/>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5" name="Picture 14" descr="A close up of a sign&#10;&#10;Description automatically generated">
            <a:extLst>
              <a:ext uri="{FF2B5EF4-FFF2-40B4-BE49-F238E27FC236}">
                <a16:creationId xmlns:a16="http://schemas.microsoft.com/office/drawing/2014/main" id="{1201AD07-F73F-4811-ACB6-618B74B00C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62325" y="3129176"/>
            <a:ext cx="2196767" cy="1104605"/>
          </a:xfrm>
          <a:prstGeom prst="rect">
            <a:avLst/>
          </a:prstGeom>
        </p:spPr>
      </p:pic>
    </p:spTree>
  </p:cSld>
  <p:clrMapOvr>
    <a:masterClrMapping/>
  </p:clrMapOvr>
  <p:extLst>
    <p:ext uri="{DCECCB84-F9BA-43D5-87BE-67443E8EF086}">
      <p15:sldGuideLst xmlns:p15="http://schemas.microsoft.com/office/powerpoint/2012/main">
        <p15:guide id="1" pos="159" userDrawn="1">
          <p15:clr>
            <a:srgbClr val="FBAE40"/>
          </p15:clr>
        </p15:guide>
        <p15:guide id="2" pos="539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735107"/>
      </p:ext>
    </p:extLst>
  </p:cSld>
  <p:clrMap bg1="lt1" tx1="dk1" bg2="lt2" tx2="dk2" accent1="accent1" accent2="accent2" accent3="accent3" accent4="accent4" accent5="accent5" accent6="accent6" hlink="hlink" folHlink="folHlink"/>
  <p:sldLayoutIdLst>
    <p:sldLayoutId id="2147483684" r:id="rId1"/>
    <p:sldLayoutId id="2147483704" r:id="rId2"/>
    <p:sldLayoutId id="2147483703" r:id="rId3"/>
    <p:sldLayoutId id="2147483708" r:id="rId4"/>
  </p:sldLayoutIdLst>
  <p:hf hdr="0" ftr="0" dt="0"/>
  <p:txStyles>
    <p:titleStyle>
      <a:lvl1pPr algn="l" defTabSz="685749" rtl="0" eaLnBrk="1" latinLnBrk="0" hangingPunct="1">
        <a:spcBef>
          <a:spcPct val="0"/>
        </a:spcBef>
        <a:buNone/>
        <a:defRPr sz="2700" b="1" kern="1200">
          <a:solidFill>
            <a:schemeClr val="tx1"/>
          </a:solidFill>
          <a:latin typeface="+mj-lt"/>
          <a:ea typeface="+mj-ea"/>
          <a:cs typeface="+mj-cs"/>
        </a:defRPr>
      </a:lvl1pPr>
    </p:titleStyle>
    <p:bodyStyle>
      <a:lvl1pPr marL="161988" indent="-161988" algn="l" defTabSz="685749" rtl="0" eaLnBrk="1" latinLnBrk="0" hangingPunct="1">
        <a:spcBef>
          <a:spcPts val="1650"/>
        </a:spcBef>
        <a:buClr>
          <a:schemeClr val="bg1">
            <a:lumMod val="65000"/>
          </a:schemeClr>
        </a:buClr>
        <a:buSzPct val="100000"/>
        <a:buFont typeface="Calibri" panose="020F0502020204030204" pitchFamily="34" charset="0"/>
        <a:buChar char="•"/>
        <a:defRPr sz="1350" kern="1200">
          <a:solidFill>
            <a:schemeClr val="tx1"/>
          </a:solidFill>
          <a:latin typeface="+mn-lt"/>
          <a:ea typeface="+mn-ea"/>
          <a:cs typeface="+mn-cs"/>
        </a:defRPr>
      </a:lvl1pPr>
      <a:lvl2pPr marL="404970" indent="-134991" algn="l" defTabSz="685749" rtl="0" eaLnBrk="1" latinLnBrk="0" hangingPunct="1">
        <a:spcBef>
          <a:spcPts val="375"/>
        </a:spcBef>
        <a:buClr>
          <a:schemeClr val="bg1">
            <a:lumMod val="65000"/>
          </a:schemeClr>
        </a:buClr>
        <a:buSzPct val="100000"/>
        <a:buFont typeface="Segoe UI" panose="020B0502040204020203" pitchFamily="34" charset="0"/>
        <a:buChar char="-"/>
        <a:defRPr sz="1200" kern="1200">
          <a:solidFill>
            <a:schemeClr val="tx1"/>
          </a:solidFill>
          <a:latin typeface="+mn-lt"/>
          <a:ea typeface="+mn-ea"/>
          <a:cs typeface="+mn-cs"/>
        </a:defRPr>
      </a:lvl2pPr>
      <a:lvl3pPr marL="566958" indent="-134991" algn="l" defTabSz="685749" rtl="0" eaLnBrk="1" latinLnBrk="0" hangingPunct="1">
        <a:spcBef>
          <a:spcPts val="375"/>
        </a:spcBef>
        <a:buClr>
          <a:schemeClr val="bg1">
            <a:lumMod val="75000"/>
          </a:schemeClr>
        </a:buClr>
        <a:buFont typeface="Segoe UI" panose="020B0502040204020203" pitchFamily="34" charset="0"/>
        <a:buChar char="-"/>
        <a:defRPr sz="1050" kern="1200">
          <a:solidFill>
            <a:schemeClr val="tx1"/>
          </a:solidFill>
          <a:latin typeface="+mn-lt"/>
          <a:ea typeface="+mn-ea"/>
          <a:cs typeface="+mn-cs"/>
        </a:defRPr>
      </a:lvl3pPr>
      <a:lvl4pPr marL="1200060"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4pPr>
      <a:lvl5pPr marL="1542935"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5pPr>
      <a:lvl6pPr marL="1885809"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684"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558"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433"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a:extLst>
              <a:ext uri="{FF2B5EF4-FFF2-40B4-BE49-F238E27FC236}">
                <a16:creationId xmlns:a16="http://schemas.microsoft.com/office/drawing/2014/main" id="{39918276-8203-417F-BCD4-DD500BC36BCA}"/>
              </a:ext>
            </a:extLst>
          </p:cNvPr>
          <p:cNvSpPr>
            <a:spLocks noGrp="1"/>
          </p:cNvSpPr>
          <p:nvPr>
            <p:ph type="body" sz="quarter" idx="12"/>
          </p:nvPr>
        </p:nvSpPr>
        <p:spPr>
          <a:xfrm>
            <a:off x="250823" y="3023988"/>
            <a:ext cx="8316913" cy="519694"/>
          </a:xfrm>
        </p:spPr>
        <p:txBody>
          <a:bodyPr/>
          <a:lstStyle/>
          <a:p>
            <a:r>
              <a:rPr lang="en-US" dirty="0"/>
              <a:t>VIPV as Energy Sources in Disaster Zones</a:t>
            </a:r>
          </a:p>
        </p:txBody>
      </p:sp>
      <p:sp>
        <p:nvSpPr>
          <p:cNvPr id="16" name="Espace réservé du texte 15">
            <a:extLst>
              <a:ext uri="{FF2B5EF4-FFF2-40B4-BE49-F238E27FC236}">
                <a16:creationId xmlns:a16="http://schemas.microsoft.com/office/drawing/2014/main" id="{B65ED596-FC94-4B02-95FA-D554CB1D114E}"/>
              </a:ext>
            </a:extLst>
          </p:cNvPr>
          <p:cNvSpPr>
            <a:spLocks noGrp="1"/>
          </p:cNvSpPr>
          <p:nvPr>
            <p:ph type="body" sz="quarter" idx="13"/>
          </p:nvPr>
        </p:nvSpPr>
        <p:spPr>
          <a:xfrm>
            <a:off x="250824" y="3519430"/>
            <a:ext cx="8316912" cy="306684"/>
          </a:xfrm>
        </p:spPr>
        <p:txBody>
          <a:bodyPr/>
          <a:lstStyle/>
          <a:p>
            <a:r>
              <a:rPr lang="en-US" sz="1800" dirty="0">
                <a:solidFill>
                  <a:srgbClr val="103D7D"/>
                </a:solidFill>
              </a:rPr>
              <a:t>Task </a:t>
            </a:r>
            <a:r>
              <a:rPr lang="en-US" dirty="0">
                <a:solidFill>
                  <a:srgbClr val="103D7D"/>
                </a:solidFill>
              </a:rPr>
              <a:t>17</a:t>
            </a:r>
            <a:r>
              <a:rPr lang="en-US" sz="1800" dirty="0">
                <a:solidFill>
                  <a:srgbClr val="103D7D"/>
                </a:solidFill>
              </a:rPr>
              <a:t>: PV &amp; Transport</a:t>
            </a:r>
          </a:p>
        </p:txBody>
      </p:sp>
      <p:sp>
        <p:nvSpPr>
          <p:cNvPr id="17" name="Espace réservé du texte 16">
            <a:extLst>
              <a:ext uri="{FF2B5EF4-FFF2-40B4-BE49-F238E27FC236}">
                <a16:creationId xmlns:a16="http://schemas.microsoft.com/office/drawing/2014/main" id="{08D567FD-ABEF-4093-94E5-6AB99A8C56A1}"/>
              </a:ext>
            </a:extLst>
          </p:cNvPr>
          <p:cNvSpPr>
            <a:spLocks noGrp="1"/>
          </p:cNvSpPr>
          <p:nvPr>
            <p:ph type="body" sz="quarter" idx="14"/>
          </p:nvPr>
        </p:nvSpPr>
        <p:spPr>
          <a:xfrm>
            <a:off x="250824" y="3871994"/>
            <a:ext cx="8316912" cy="679673"/>
          </a:xfrm>
        </p:spPr>
        <p:txBody>
          <a:bodyPr>
            <a:noAutofit/>
          </a:bodyPr>
          <a:lstStyle/>
          <a:p>
            <a:pPr marL="0" indent="0">
              <a:spcBef>
                <a:spcPts val="600"/>
              </a:spcBef>
            </a:pPr>
            <a:r>
              <a:rPr lang="en-US" dirty="0"/>
              <a:t>Kenji Araki, University of Miyazaki, Japan</a:t>
            </a:r>
          </a:p>
          <a:p>
            <a:pPr marL="0" indent="0">
              <a:spcBef>
                <a:spcPts val="600"/>
              </a:spcBef>
            </a:pPr>
            <a:r>
              <a:rPr lang="en-US"/>
              <a:t>May </a:t>
            </a:r>
            <a:r>
              <a:rPr lang="en-US" dirty="0"/>
              <a:t>2026</a:t>
            </a:r>
          </a:p>
        </p:txBody>
      </p:sp>
      <p:pic>
        <p:nvPicPr>
          <p:cNvPr id="3" name="Image 6">
            <a:extLst>
              <a:ext uri="{FF2B5EF4-FFF2-40B4-BE49-F238E27FC236}">
                <a16:creationId xmlns:a16="http://schemas.microsoft.com/office/drawing/2014/main" id="{85EAC583-3D78-91E2-7D75-CDDDBF082DB6}"/>
              </a:ext>
            </a:extLst>
          </p:cNvPr>
          <p:cNvPicPr>
            <a:picLocks noChangeAspect="1"/>
          </p:cNvPicPr>
          <p:nvPr/>
        </p:nvPicPr>
        <p:blipFill rotWithShape="1">
          <a:blip r:embed="rId3"/>
          <a:srcRect l="8056" t="39225" r="-584" b="29361"/>
          <a:stretch>
            <a:fillRect/>
          </a:stretch>
        </p:blipFill>
        <p:spPr bwMode="auto">
          <a:xfrm>
            <a:off x="3450919" y="371873"/>
            <a:ext cx="5116817" cy="260623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175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32B899-DB09-408E-96A9-DE801C5D91EE}"/>
              </a:ext>
            </a:extLst>
          </p:cNvPr>
          <p:cNvSpPr>
            <a:spLocks noGrp="1"/>
          </p:cNvSpPr>
          <p:nvPr>
            <p:ph type="body" sz="quarter" idx="12"/>
          </p:nvPr>
        </p:nvSpPr>
        <p:spPr>
          <a:xfrm>
            <a:off x="250828" y="130324"/>
            <a:ext cx="7289701" cy="434767"/>
          </a:xfrm>
        </p:spPr>
        <p:txBody>
          <a:bodyPr/>
          <a:lstStyle/>
          <a:p>
            <a:r>
              <a:rPr lang="en-US" dirty="0"/>
              <a:t>Case Studies and Social Science Dynamics</a:t>
            </a:r>
            <a:endParaRPr lang="fr-BE" dirty="0"/>
          </a:p>
        </p:txBody>
      </p:sp>
      <p:sp>
        <p:nvSpPr>
          <p:cNvPr id="3" name="Espace réservé du texte 2">
            <a:extLst>
              <a:ext uri="{FF2B5EF4-FFF2-40B4-BE49-F238E27FC236}">
                <a16:creationId xmlns:a16="http://schemas.microsoft.com/office/drawing/2014/main" id="{D5C43002-AC8D-4A36-9EC7-815616578110}"/>
              </a:ext>
            </a:extLst>
          </p:cNvPr>
          <p:cNvSpPr>
            <a:spLocks noGrp="1"/>
          </p:cNvSpPr>
          <p:nvPr>
            <p:ph type="body" sz="quarter" idx="13"/>
          </p:nvPr>
        </p:nvSpPr>
        <p:spPr>
          <a:xfrm>
            <a:off x="140214" y="675154"/>
            <a:ext cx="8440119" cy="3682492"/>
          </a:xfrm>
        </p:spPr>
        <p:txBody>
          <a:bodyPr/>
          <a:lstStyle/>
          <a:p>
            <a:pPr>
              <a:spcBef>
                <a:spcPts val="0"/>
              </a:spcBef>
              <a:spcAft>
                <a:spcPts val="0"/>
              </a:spcAft>
            </a:pPr>
            <a:r>
              <a:rPr lang="en-US" sz="2000" b="1" dirty="0"/>
              <a:t>Q1:</a:t>
            </a:r>
            <a:r>
              <a:rPr lang="en-US" sz="1600" dirty="0"/>
              <a:t> To what extent can SEVs and BEVs provide energy in isolated disaster zones through surplus battery donations?</a:t>
            </a:r>
          </a:p>
          <a:p>
            <a:pPr>
              <a:spcBef>
                <a:spcPts val="0"/>
              </a:spcBef>
              <a:spcAft>
                <a:spcPts val="0"/>
              </a:spcAft>
            </a:pPr>
            <a:r>
              <a:rPr lang="en-US" sz="2000" b="1" dirty="0"/>
              <a:t>Q2:</a:t>
            </a:r>
            <a:r>
              <a:rPr lang="en-US" sz="1600" dirty="0"/>
              <a:t> Is it feasible for voluntary contributions from SEVs and BEVs to supply enough electricity for seven days with over 95% probability until critical infrastructure is restored?</a:t>
            </a:r>
          </a:p>
        </p:txBody>
      </p:sp>
      <p:pic>
        <p:nvPicPr>
          <p:cNvPr id="4" name="図 3">
            <a:extLst>
              <a:ext uri="{FF2B5EF4-FFF2-40B4-BE49-F238E27FC236}">
                <a16:creationId xmlns:a16="http://schemas.microsoft.com/office/drawing/2014/main" id="{AB12DAA2-B943-B8CA-D09B-B947F04ACD5D}"/>
              </a:ext>
            </a:extLst>
          </p:cNvPr>
          <p:cNvPicPr>
            <a:picLocks noChangeAspect="1"/>
          </p:cNvPicPr>
          <p:nvPr/>
        </p:nvPicPr>
        <p:blipFill>
          <a:blip r:embed="rId2"/>
          <a:stretch>
            <a:fillRect/>
          </a:stretch>
        </p:blipFill>
        <p:spPr>
          <a:xfrm>
            <a:off x="280183" y="2139346"/>
            <a:ext cx="3505504" cy="1987468"/>
          </a:xfrm>
          <a:prstGeom prst="rect">
            <a:avLst/>
          </a:prstGeom>
        </p:spPr>
      </p:pic>
      <p:pic>
        <p:nvPicPr>
          <p:cNvPr id="10" name="図 9">
            <a:extLst>
              <a:ext uri="{FF2B5EF4-FFF2-40B4-BE49-F238E27FC236}">
                <a16:creationId xmlns:a16="http://schemas.microsoft.com/office/drawing/2014/main" id="{F4205154-98BB-9AF9-4B0B-26DF659C90FE}"/>
              </a:ext>
            </a:extLst>
          </p:cNvPr>
          <p:cNvPicPr>
            <a:picLocks noChangeAspect="1"/>
          </p:cNvPicPr>
          <p:nvPr/>
        </p:nvPicPr>
        <p:blipFill>
          <a:blip r:embed="rId3"/>
          <a:stretch>
            <a:fillRect/>
          </a:stretch>
        </p:blipFill>
        <p:spPr>
          <a:xfrm>
            <a:off x="3423661" y="1917709"/>
            <a:ext cx="2650724" cy="1274057"/>
          </a:xfrm>
          <a:prstGeom prst="rect">
            <a:avLst/>
          </a:prstGeom>
        </p:spPr>
      </p:pic>
      <p:pic>
        <p:nvPicPr>
          <p:cNvPr id="12" name="図 11">
            <a:extLst>
              <a:ext uri="{FF2B5EF4-FFF2-40B4-BE49-F238E27FC236}">
                <a16:creationId xmlns:a16="http://schemas.microsoft.com/office/drawing/2014/main" id="{28DB3D85-9BA6-C41F-9497-F2F39AED3CAA}"/>
              </a:ext>
            </a:extLst>
          </p:cNvPr>
          <p:cNvPicPr>
            <a:picLocks noChangeAspect="1"/>
          </p:cNvPicPr>
          <p:nvPr/>
        </p:nvPicPr>
        <p:blipFill>
          <a:blip r:embed="rId4"/>
          <a:stretch>
            <a:fillRect/>
          </a:stretch>
        </p:blipFill>
        <p:spPr>
          <a:xfrm>
            <a:off x="3224487" y="3199652"/>
            <a:ext cx="2770864" cy="753445"/>
          </a:xfrm>
          <a:prstGeom prst="rect">
            <a:avLst/>
          </a:prstGeom>
        </p:spPr>
      </p:pic>
      <p:pic>
        <p:nvPicPr>
          <p:cNvPr id="15" name="図 14">
            <a:extLst>
              <a:ext uri="{FF2B5EF4-FFF2-40B4-BE49-F238E27FC236}">
                <a16:creationId xmlns:a16="http://schemas.microsoft.com/office/drawing/2014/main" id="{4BB5D884-A9E1-D392-3A85-AA6ECC47F76A}"/>
              </a:ext>
            </a:extLst>
          </p:cNvPr>
          <p:cNvPicPr>
            <a:picLocks noChangeAspect="1"/>
          </p:cNvPicPr>
          <p:nvPr/>
        </p:nvPicPr>
        <p:blipFill>
          <a:blip r:embed="rId5"/>
          <a:stretch>
            <a:fillRect/>
          </a:stretch>
        </p:blipFill>
        <p:spPr>
          <a:xfrm>
            <a:off x="6253748" y="2013532"/>
            <a:ext cx="2506572" cy="2113281"/>
          </a:xfrm>
          <a:prstGeom prst="rect">
            <a:avLst/>
          </a:prstGeom>
        </p:spPr>
      </p:pic>
      <p:sp>
        <p:nvSpPr>
          <p:cNvPr id="17" name="テキスト ボックス 16">
            <a:extLst>
              <a:ext uri="{FF2B5EF4-FFF2-40B4-BE49-F238E27FC236}">
                <a16:creationId xmlns:a16="http://schemas.microsoft.com/office/drawing/2014/main" id="{3EB7C6AF-DD77-247A-E943-DE3269F725F2}"/>
              </a:ext>
            </a:extLst>
          </p:cNvPr>
          <p:cNvSpPr txBox="1"/>
          <p:nvPr/>
        </p:nvSpPr>
        <p:spPr>
          <a:xfrm>
            <a:off x="768686" y="4108480"/>
            <a:ext cx="2237433" cy="646331"/>
          </a:xfrm>
          <a:prstGeom prst="rect">
            <a:avLst/>
          </a:prstGeom>
          <a:noFill/>
        </p:spPr>
        <p:txBody>
          <a:bodyPr wrap="square" rtlCol="0">
            <a:spAutoFit/>
          </a:bodyPr>
          <a:lstStyle/>
          <a:p>
            <a:r>
              <a:rPr lang="en-US" sz="1200" dirty="0">
                <a:solidFill>
                  <a:srgbClr val="F4821F"/>
                </a:solidFill>
                <a:effectLst/>
                <a:latin typeface="Arial" panose="020B0604020202020204" pitchFamily="34" charset="0"/>
              </a:rPr>
              <a:t>Essential electricity through voluntary contributions from drivers of SEVs and BEVs.</a:t>
            </a:r>
            <a:endParaRPr kumimoji="1" lang="ja-JP" altLang="en-US" sz="1200" dirty="0">
              <a:latin typeface="Arial" panose="020B0604020202020204" pitchFamily="34" charset="0"/>
              <a:cs typeface="Arial" panose="020B0604020202020204" pitchFamily="34" charset="0"/>
            </a:endParaRPr>
          </a:p>
        </p:txBody>
      </p:sp>
      <p:sp>
        <p:nvSpPr>
          <p:cNvPr id="18" name="テキスト ボックス 17">
            <a:extLst>
              <a:ext uri="{FF2B5EF4-FFF2-40B4-BE49-F238E27FC236}">
                <a16:creationId xmlns:a16="http://schemas.microsoft.com/office/drawing/2014/main" id="{2F65E6BC-6704-0A33-B5C4-D25B980FBD05}"/>
              </a:ext>
            </a:extLst>
          </p:cNvPr>
          <p:cNvSpPr txBox="1"/>
          <p:nvPr/>
        </p:nvSpPr>
        <p:spPr>
          <a:xfrm>
            <a:off x="3264516" y="4108480"/>
            <a:ext cx="2690807" cy="646331"/>
          </a:xfrm>
          <a:prstGeom prst="rect">
            <a:avLst/>
          </a:prstGeom>
          <a:noFill/>
        </p:spPr>
        <p:txBody>
          <a:bodyPr wrap="square" rtlCol="0">
            <a:spAutoFit/>
          </a:bodyPr>
          <a:lstStyle/>
          <a:p>
            <a:r>
              <a:rPr lang="en-US" sz="1200" dirty="0">
                <a:solidFill>
                  <a:srgbClr val="F4821F"/>
                </a:solidFill>
                <a:effectLst/>
                <a:latin typeface="Arial" panose="020B0604020202020204" pitchFamily="34" charset="0"/>
              </a:rPr>
              <a:t>While some drivers are willing to share the electricity required by the community, others prefer to keep it for themselves.</a:t>
            </a:r>
            <a:endParaRPr kumimoji="1" lang="ja-JP" altLang="en-US" sz="1200" dirty="0">
              <a:latin typeface="Arial" panose="020B0604020202020204" pitchFamily="34" charset="0"/>
              <a:cs typeface="Arial" panose="020B0604020202020204" pitchFamily="34" charset="0"/>
            </a:endParaRPr>
          </a:p>
        </p:txBody>
      </p:sp>
      <p:sp>
        <p:nvSpPr>
          <p:cNvPr id="19" name="テキスト ボックス 18">
            <a:extLst>
              <a:ext uri="{FF2B5EF4-FFF2-40B4-BE49-F238E27FC236}">
                <a16:creationId xmlns:a16="http://schemas.microsoft.com/office/drawing/2014/main" id="{62A79332-2EB9-39D7-8658-D63DA528D3B7}"/>
              </a:ext>
            </a:extLst>
          </p:cNvPr>
          <p:cNvSpPr txBox="1"/>
          <p:nvPr/>
        </p:nvSpPr>
        <p:spPr>
          <a:xfrm>
            <a:off x="6075182" y="4126813"/>
            <a:ext cx="2864501" cy="461665"/>
          </a:xfrm>
          <a:prstGeom prst="rect">
            <a:avLst/>
          </a:prstGeom>
          <a:noFill/>
        </p:spPr>
        <p:txBody>
          <a:bodyPr wrap="square" rtlCol="0">
            <a:spAutoFit/>
          </a:bodyPr>
          <a:lstStyle/>
          <a:p>
            <a:r>
              <a:rPr lang="en-US" sz="1200" dirty="0">
                <a:solidFill>
                  <a:srgbClr val="F4821F"/>
                </a:solidFill>
                <a:effectLst/>
                <a:latin typeface="Arial" panose="020B0604020202020204" pitchFamily="34" charset="0"/>
              </a:rPr>
              <a:t>Energy sharing that takes advantage of the mobility of BEVs and SEVs.</a:t>
            </a:r>
            <a:endParaRPr kumimoji="1" lang="ja-JP" alt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480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32B899-DB09-408E-96A9-DE801C5D91EE}"/>
              </a:ext>
            </a:extLst>
          </p:cNvPr>
          <p:cNvSpPr>
            <a:spLocks noGrp="1"/>
          </p:cNvSpPr>
          <p:nvPr>
            <p:ph type="body" sz="quarter" idx="12"/>
          </p:nvPr>
        </p:nvSpPr>
        <p:spPr>
          <a:xfrm>
            <a:off x="250828" y="130324"/>
            <a:ext cx="7289701" cy="434767"/>
          </a:xfrm>
        </p:spPr>
        <p:txBody>
          <a:bodyPr/>
          <a:lstStyle/>
          <a:p>
            <a:r>
              <a:rPr lang="en-US" dirty="0"/>
              <a:t>Probability Modeling Using Monte Carlo Methods</a:t>
            </a:r>
            <a:endParaRPr lang="fr-BE" dirty="0"/>
          </a:p>
        </p:txBody>
      </p:sp>
      <p:sp>
        <p:nvSpPr>
          <p:cNvPr id="3" name="Espace réservé du texte 2">
            <a:extLst>
              <a:ext uri="{FF2B5EF4-FFF2-40B4-BE49-F238E27FC236}">
                <a16:creationId xmlns:a16="http://schemas.microsoft.com/office/drawing/2014/main" id="{D5C43002-AC8D-4A36-9EC7-815616578110}"/>
              </a:ext>
            </a:extLst>
          </p:cNvPr>
          <p:cNvSpPr>
            <a:spLocks noGrp="1"/>
          </p:cNvSpPr>
          <p:nvPr>
            <p:ph type="body" sz="quarter" idx="13"/>
          </p:nvPr>
        </p:nvSpPr>
        <p:spPr>
          <a:xfrm>
            <a:off x="140215" y="675154"/>
            <a:ext cx="8735830" cy="3682492"/>
          </a:xfrm>
        </p:spPr>
        <p:txBody>
          <a:bodyPr/>
          <a:lstStyle/>
          <a:p>
            <a:r>
              <a:rPr lang="en-US" altLang="ja-JP" sz="1600" dirty="0"/>
              <a:t>R</a:t>
            </a:r>
            <a:r>
              <a:rPr lang="en-US" sz="1600" dirty="0"/>
              <a:t>esilience advantages of SEVs compared to BEVs and other </a:t>
            </a:r>
            <a:r>
              <a:rPr lang="en-US" altLang="ja-JP" sz="1600" dirty="0"/>
              <a:t>PV</a:t>
            </a:r>
            <a:r>
              <a:rPr lang="en-US" sz="1600" dirty="0"/>
              <a:t>-based energy sources.</a:t>
            </a:r>
          </a:p>
          <a:p>
            <a:r>
              <a:rPr lang="en-US" sz="1600" dirty="0"/>
              <a:t>Resilience scenario using VIPV using a simple voluntary model.</a:t>
            </a:r>
          </a:p>
          <a:p>
            <a:r>
              <a:rPr lang="en-US" sz="1600" dirty="0"/>
              <a:t>Resilience scenario using VIPV with selfish power hoarding.</a:t>
            </a:r>
          </a:p>
          <a:p>
            <a:r>
              <a:rPr lang="en-US" sz="1600" dirty="0"/>
              <a:t>Guidelines considering regional VIPV energy generation.</a:t>
            </a:r>
          </a:p>
        </p:txBody>
      </p:sp>
      <p:pic>
        <p:nvPicPr>
          <p:cNvPr id="4" name="図 3">
            <a:extLst>
              <a:ext uri="{FF2B5EF4-FFF2-40B4-BE49-F238E27FC236}">
                <a16:creationId xmlns:a16="http://schemas.microsoft.com/office/drawing/2014/main" id="{007CBC18-3398-7054-3559-62F3A23364A1}"/>
              </a:ext>
            </a:extLst>
          </p:cNvPr>
          <p:cNvPicPr>
            <a:picLocks noChangeAspect="1"/>
          </p:cNvPicPr>
          <p:nvPr/>
        </p:nvPicPr>
        <p:blipFill>
          <a:blip r:embed="rId3"/>
          <a:stretch>
            <a:fillRect/>
          </a:stretch>
        </p:blipFill>
        <p:spPr>
          <a:xfrm>
            <a:off x="5862123" y="2287796"/>
            <a:ext cx="2814302" cy="1855476"/>
          </a:xfrm>
          <a:prstGeom prst="rect">
            <a:avLst/>
          </a:prstGeom>
        </p:spPr>
      </p:pic>
      <p:pic>
        <p:nvPicPr>
          <p:cNvPr id="5" name="図 4">
            <a:extLst>
              <a:ext uri="{FF2B5EF4-FFF2-40B4-BE49-F238E27FC236}">
                <a16:creationId xmlns:a16="http://schemas.microsoft.com/office/drawing/2014/main" id="{220AEB0A-46FE-9B19-2DDB-18C470E93D09}"/>
              </a:ext>
            </a:extLst>
          </p:cNvPr>
          <p:cNvPicPr>
            <a:picLocks noChangeAspect="1"/>
          </p:cNvPicPr>
          <p:nvPr/>
        </p:nvPicPr>
        <p:blipFill>
          <a:blip r:embed="rId4"/>
          <a:stretch>
            <a:fillRect/>
          </a:stretch>
        </p:blipFill>
        <p:spPr>
          <a:xfrm>
            <a:off x="3367999" y="2287796"/>
            <a:ext cx="2532499" cy="1801884"/>
          </a:xfrm>
          <a:prstGeom prst="rect">
            <a:avLst/>
          </a:prstGeom>
        </p:spPr>
      </p:pic>
      <p:pic>
        <p:nvPicPr>
          <p:cNvPr id="6" name="図 5">
            <a:extLst>
              <a:ext uri="{FF2B5EF4-FFF2-40B4-BE49-F238E27FC236}">
                <a16:creationId xmlns:a16="http://schemas.microsoft.com/office/drawing/2014/main" id="{70ABEA91-1F38-861E-3F2A-572AC4D1E6B4}"/>
              </a:ext>
            </a:extLst>
          </p:cNvPr>
          <p:cNvPicPr>
            <a:picLocks noChangeAspect="1"/>
          </p:cNvPicPr>
          <p:nvPr/>
        </p:nvPicPr>
        <p:blipFill>
          <a:blip r:embed="rId5"/>
          <a:stretch>
            <a:fillRect/>
          </a:stretch>
        </p:blipFill>
        <p:spPr>
          <a:xfrm>
            <a:off x="296439" y="2424175"/>
            <a:ext cx="2795983" cy="1029110"/>
          </a:xfrm>
          <a:prstGeom prst="rect">
            <a:avLst/>
          </a:prstGeom>
        </p:spPr>
      </p:pic>
      <p:sp>
        <p:nvSpPr>
          <p:cNvPr id="7" name="テキスト ボックス 6">
            <a:extLst>
              <a:ext uri="{FF2B5EF4-FFF2-40B4-BE49-F238E27FC236}">
                <a16:creationId xmlns:a16="http://schemas.microsoft.com/office/drawing/2014/main" id="{8DC46918-960B-9FDC-CF8B-3D1EF9AE4F5F}"/>
              </a:ext>
            </a:extLst>
          </p:cNvPr>
          <p:cNvSpPr txBox="1"/>
          <p:nvPr/>
        </p:nvSpPr>
        <p:spPr>
          <a:xfrm>
            <a:off x="529213" y="3510225"/>
            <a:ext cx="2717619" cy="1277273"/>
          </a:xfrm>
          <a:prstGeom prst="rect">
            <a:avLst/>
          </a:prstGeom>
          <a:noFill/>
        </p:spPr>
        <p:txBody>
          <a:bodyPr wrap="square" rtlCol="0">
            <a:spAutoFit/>
          </a:bodyPr>
          <a:lstStyle/>
          <a:p>
            <a:pPr marL="0" indent="0" algn="l" rtl="0" eaLnBrk="1" latinLnBrk="0" hangingPunct="1">
              <a:spcAft>
                <a:spcPts val="600"/>
              </a:spcAft>
              <a:buNone/>
            </a:pPr>
            <a:r>
              <a:rPr lang="en-US" sz="1200" b="1" dirty="0">
                <a:solidFill>
                  <a:srgbClr val="F4821F"/>
                </a:solidFill>
                <a:effectLst/>
                <a:latin typeface="Segoe UI" panose="020B0502040204020203" pitchFamily="34" charset="0"/>
              </a:rPr>
              <a:t>Q:</a:t>
            </a:r>
            <a:r>
              <a:rPr lang="en-US" sz="1200" dirty="0">
                <a:solidFill>
                  <a:srgbClr val="F4821F"/>
                </a:solidFill>
                <a:effectLst/>
                <a:latin typeface="Segoe UI" panose="020B0502040204020203" pitchFamily="34" charset="0"/>
              </a:rPr>
              <a:t> If you own an EV, would you be willing to supply electricity to shelters without power?</a:t>
            </a:r>
          </a:p>
          <a:p>
            <a:pPr marL="0" indent="0" algn="l" rtl="0" eaLnBrk="1" latinLnBrk="0" hangingPunct="1">
              <a:spcAft>
                <a:spcPts val="600"/>
              </a:spcAft>
              <a:buNone/>
            </a:pPr>
            <a:r>
              <a:rPr lang="en-US" sz="1200" b="1" dirty="0">
                <a:solidFill>
                  <a:srgbClr val="F4821F"/>
                </a:solidFill>
                <a:effectLst/>
                <a:latin typeface="Segoe UI" panose="020B0502040204020203" pitchFamily="34" charset="0"/>
              </a:rPr>
              <a:t>A:</a:t>
            </a:r>
            <a:r>
              <a:rPr lang="en-US" sz="1200" dirty="0">
                <a:solidFill>
                  <a:srgbClr val="F4821F"/>
                </a:solidFill>
                <a:effectLst/>
                <a:latin typeface="Segoe UI" panose="020B0502040204020203" pitchFamily="34" charset="0"/>
              </a:rPr>
              <a:t> In our study, 40% responded affirmatively to the idea of voluntary donation.</a:t>
            </a:r>
            <a:endParaRPr kumimoji="1" lang="ja-JP" altLang="en-US" sz="1200" dirty="0"/>
          </a:p>
        </p:txBody>
      </p:sp>
      <p:sp>
        <p:nvSpPr>
          <p:cNvPr id="8" name="テキスト ボックス 7">
            <a:extLst>
              <a:ext uri="{FF2B5EF4-FFF2-40B4-BE49-F238E27FC236}">
                <a16:creationId xmlns:a16="http://schemas.microsoft.com/office/drawing/2014/main" id="{B2602AD7-8583-42B3-CC32-2C37DEB04E38}"/>
              </a:ext>
            </a:extLst>
          </p:cNvPr>
          <p:cNvSpPr txBox="1"/>
          <p:nvPr/>
        </p:nvSpPr>
        <p:spPr>
          <a:xfrm>
            <a:off x="3246833" y="4143272"/>
            <a:ext cx="5818585" cy="538609"/>
          </a:xfrm>
          <a:prstGeom prst="rect">
            <a:avLst/>
          </a:prstGeom>
          <a:noFill/>
        </p:spPr>
        <p:txBody>
          <a:bodyPr wrap="square" rtlCol="0">
            <a:spAutoFit/>
          </a:bodyPr>
          <a:lstStyle/>
          <a:p>
            <a:pPr marL="0" indent="0" algn="ctr">
              <a:spcAft>
                <a:spcPts val="600"/>
              </a:spcAft>
              <a:buNone/>
            </a:pPr>
            <a:r>
              <a:rPr lang="en-US" sz="1200" dirty="0"/>
              <a:t>Probability illustrating the likelihood of maintaining success for 7 days.</a:t>
            </a:r>
          </a:p>
          <a:p>
            <a:pPr marL="0" indent="0" algn="ctr">
              <a:buNone/>
            </a:pPr>
            <a:r>
              <a:rPr lang="en-US" sz="1200" dirty="0"/>
              <a:t>Seasonal variation                          SEV compared to BEV</a:t>
            </a:r>
            <a:endParaRPr kumimoji="1" lang="ja-JP" alt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3185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32B899-DB09-408E-96A9-DE801C5D91EE}"/>
              </a:ext>
            </a:extLst>
          </p:cNvPr>
          <p:cNvSpPr>
            <a:spLocks noGrp="1"/>
          </p:cNvSpPr>
          <p:nvPr>
            <p:ph type="body" sz="quarter" idx="12"/>
          </p:nvPr>
        </p:nvSpPr>
        <p:spPr/>
        <p:txBody>
          <a:bodyPr/>
          <a:lstStyle/>
          <a:p>
            <a:r>
              <a:rPr lang="fr-BE" dirty="0"/>
              <a:t>Key Takeaways (1)</a:t>
            </a:r>
          </a:p>
        </p:txBody>
      </p:sp>
      <p:sp>
        <p:nvSpPr>
          <p:cNvPr id="3" name="Espace réservé du texte 2">
            <a:extLst>
              <a:ext uri="{FF2B5EF4-FFF2-40B4-BE49-F238E27FC236}">
                <a16:creationId xmlns:a16="http://schemas.microsoft.com/office/drawing/2014/main" id="{D5C43002-AC8D-4A36-9EC7-815616578110}"/>
              </a:ext>
            </a:extLst>
          </p:cNvPr>
          <p:cNvSpPr>
            <a:spLocks noGrp="1"/>
          </p:cNvSpPr>
          <p:nvPr>
            <p:ph type="body" sz="quarter" idx="13"/>
          </p:nvPr>
        </p:nvSpPr>
        <p:spPr>
          <a:xfrm>
            <a:off x="364521" y="1050930"/>
            <a:ext cx="8655654" cy="3682492"/>
          </a:xfrm>
        </p:spPr>
        <p:txBody>
          <a:bodyPr/>
          <a:lstStyle/>
          <a:p>
            <a:pPr>
              <a:buFont typeface="Arial" panose="020B0604020202020204" pitchFamily="34" charset="0"/>
              <a:buChar char="•"/>
            </a:pPr>
            <a:r>
              <a:rPr lang="en-US" b="1" dirty="0"/>
              <a:t>Role of Solar Electric Vehicles (SEVs) in disaster resilience  </a:t>
            </a:r>
          </a:p>
          <a:p>
            <a:pPr marL="269979" lvl="1" indent="0">
              <a:buNone/>
            </a:pPr>
            <a:r>
              <a:rPr lang="en-US" altLang="ja-JP" sz="1200" dirty="0"/>
              <a:t>SEVs </a:t>
            </a:r>
            <a:r>
              <a:rPr lang="en-US" sz="1200" dirty="0"/>
              <a:t>can enhance disaster energy resilience by providing decentralized, flexible power support.</a:t>
            </a:r>
          </a:p>
          <a:p>
            <a:pPr>
              <a:buFont typeface="Arial" panose="020B0604020202020204" pitchFamily="34" charset="0"/>
              <a:buChar char="•"/>
            </a:pPr>
            <a:r>
              <a:rPr lang="en-US" b="1" dirty="0"/>
              <a:t>Value of vehicle-integrated photovoltaics (VIPV) &amp; stationary PV systems</a:t>
            </a:r>
          </a:p>
          <a:p>
            <a:pPr marL="270438" lvl="1" indent="0">
              <a:buNone/>
            </a:pPr>
            <a:r>
              <a:rPr lang="en-US" sz="1200" dirty="0"/>
              <a:t>VIPV offers a continuous energy supply during outages, reducing the risk of full battery depletion. This enables EVs to function longer as emergency energy resources. </a:t>
            </a:r>
            <a:r>
              <a:rPr lang="en-US" altLang="ja-JP" sz="1200" dirty="0"/>
              <a:t>The spatial flexibility diversifies risk and increases overall system robustness compared with fixed, stationary PVs.</a:t>
            </a:r>
            <a:endParaRPr lang="en-US" sz="1200" dirty="0"/>
          </a:p>
          <a:p>
            <a:pPr>
              <a:buFont typeface="Arial" panose="020B0604020202020204" pitchFamily="34" charset="0"/>
              <a:buChar char="•"/>
            </a:pPr>
            <a:r>
              <a:rPr lang="en-US" b="1" dirty="0"/>
              <a:t>Importance of voluntary energy sharing</a:t>
            </a:r>
            <a:r>
              <a:rPr lang="en-US" dirty="0"/>
              <a:t>  </a:t>
            </a:r>
          </a:p>
          <a:p>
            <a:pPr marL="270438" lvl="1" indent="0">
              <a:buNone/>
            </a:pPr>
            <a:r>
              <a:rPr lang="en-US" sz="1200" dirty="0"/>
              <a:t>Voluntary energy sharing can help sustain essential services during prolonged outages. However, its effectiveness depends on participation levels and cannot be assumed in the absence of supportive social and institutional conditions.</a:t>
            </a:r>
          </a:p>
          <a:p>
            <a:pPr>
              <a:buFont typeface="Arial" panose="020B0604020202020204" pitchFamily="34" charset="0"/>
              <a:buChar char="•"/>
            </a:pPr>
            <a:r>
              <a:rPr lang="en-US" b="1" dirty="0"/>
              <a:t>Behavioral uncertainty and policy implications</a:t>
            </a:r>
          </a:p>
          <a:p>
            <a:pPr marL="270438" lvl="1" indent="0">
              <a:buNone/>
            </a:pPr>
            <a:r>
              <a:rPr lang="en-US" sz="1150" dirty="0"/>
              <a:t>More self-protective behavior significantly reduces system effectiveness, requiring more participating vehicles. This highlights the need for incentives, clear communication, and trust-building policies rather than reliance on assumed altruism.</a:t>
            </a:r>
          </a:p>
          <a:p>
            <a:pPr marL="135449" indent="0">
              <a:buNone/>
            </a:pPr>
            <a:endParaRPr lang="en-US" dirty="0"/>
          </a:p>
        </p:txBody>
      </p:sp>
    </p:spTree>
    <p:extLst>
      <p:ext uri="{BB962C8B-B14F-4D97-AF65-F5344CB8AC3E}">
        <p14:creationId xmlns:p14="http://schemas.microsoft.com/office/powerpoint/2010/main" val="3270114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5C312-9290-B80F-FFC6-B835C8DF6416}"/>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97A9F697-E130-0401-92D7-0856F45FC1FE}"/>
              </a:ext>
            </a:extLst>
          </p:cNvPr>
          <p:cNvSpPr>
            <a:spLocks noGrp="1"/>
          </p:cNvSpPr>
          <p:nvPr>
            <p:ph type="body" sz="quarter" idx="12"/>
          </p:nvPr>
        </p:nvSpPr>
        <p:spPr/>
        <p:txBody>
          <a:bodyPr/>
          <a:lstStyle/>
          <a:p>
            <a:r>
              <a:rPr lang="fr-BE" dirty="0"/>
              <a:t>Key Takeaways (2)</a:t>
            </a:r>
          </a:p>
        </p:txBody>
      </p:sp>
      <p:sp>
        <p:nvSpPr>
          <p:cNvPr id="3" name="Espace réservé du texte 2">
            <a:extLst>
              <a:ext uri="{FF2B5EF4-FFF2-40B4-BE49-F238E27FC236}">
                <a16:creationId xmlns:a16="http://schemas.microsoft.com/office/drawing/2014/main" id="{7F673FCF-ED88-465B-F549-654049DFCF7A}"/>
              </a:ext>
            </a:extLst>
          </p:cNvPr>
          <p:cNvSpPr>
            <a:spLocks noGrp="1"/>
          </p:cNvSpPr>
          <p:nvPr>
            <p:ph type="body" sz="quarter" idx="13"/>
          </p:nvPr>
        </p:nvSpPr>
        <p:spPr>
          <a:xfrm>
            <a:off x="364521" y="1050930"/>
            <a:ext cx="8655654" cy="3682492"/>
          </a:xfrm>
        </p:spPr>
        <p:txBody>
          <a:bodyPr/>
          <a:lstStyle/>
          <a:p>
            <a:pPr>
              <a:buFont typeface="Arial" panose="020B0604020202020204" pitchFamily="34" charset="0"/>
              <a:buChar char="•"/>
            </a:pPr>
            <a:r>
              <a:rPr lang="en-US" b="1" dirty="0"/>
              <a:t>Usefulness of probabilistic planning approaches </a:t>
            </a:r>
            <a:r>
              <a:rPr lang="en-US" dirty="0"/>
              <a:t> </a:t>
            </a:r>
          </a:p>
          <a:p>
            <a:pPr marL="270438" lvl="1" indent="0">
              <a:buNone/>
            </a:pPr>
            <a:r>
              <a:rPr lang="en-US" sz="1200" dirty="0"/>
              <a:t>Monte Carlo–based modeling helps policymakers assess resilience under uncertainty by capturing variability in weather, infrastructure damage, and human behavior, rather than relying on average-case assumptions.</a:t>
            </a:r>
          </a:p>
          <a:p>
            <a:r>
              <a:rPr lang="en-US" altLang="ja-JP" b="1" dirty="0"/>
              <a:t>Case study: Trucks and PV  </a:t>
            </a:r>
          </a:p>
          <a:p>
            <a:pPr marL="270438" lvl="1" indent="0">
              <a:buNone/>
            </a:pPr>
            <a:r>
              <a:rPr lang="en-US" altLang="ja-JP" sz="1200" dirty="0"/>
              <a:t>How fleet integration can enable logistics operations to provide emergency power without relying on dedicated equipment and to reliably generate 30–45 kWh of daily energy. </a:t>
            </a:r>
          </a:p>
          <a:p>
            <a:r>
              <a:rPr lang="en-US" altLang="ja-JP" b="1" dirty="0"/>
              <a:t>Priorities for future policy-relevant research  </a:t>
            </a:r>
          </a:p>
          <a:p>
            <a:pPr marL="270438" lvl="1" indent="0">
              <a:buNone/>
            </a:pPr>
            <a:r>
              <a:rPr lang="en-US" altLang="ja-JP" sz="1200" dirty="0"/>
              <a:t>Further work should integrate behavioral data, advanced modeling, and detailed technical assessments of EV and PV performance. Cross-regional comparisons are essential to design adaptable, evidence-based EV resilience policies.</a:t>
            </a:r>
          </a:p>
          <a:p>
            <a:pPr marL="270438" lvl="1" indent="0">
              <a:buNone/>
            </a:pPr>
            <a:endParaRPr lang="en-US" altLang="ja-JP" sz="1200" dirty="0"/>
          </a:p>
          <a:p>
            <a:pPr marL="270438" lvl="1" indent="0">
              <a:buNone/>
            </a:pPr>
            <a:endParaRPr lang="en-US" sz="1200" dirty="0"/>
          </a:p>
        </p:txBody>
      </p:sp>
    </p:spTree>
    <p:extLst>
      <p:ext uri="{BB962C8B-B14F-4D97-AF65-F5344CB8AC3E}">
        <p14:creationId xmlns:p14="http://schemas.microsoft.com/office/powerpoint/2010/main" val="269731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9D2B259C-1E4E-49E2-8894-BD2796DC32F1}"/>
              </a:ext>
            </a:extLst>
          </p:cNvPr>
          <p:cNvSpPr>
            <a:spLocks noGrp="1"/>
          </p:cNvSpPr>
          <p:nvPr>
            <p:ph type="body" sz="quarter" idx="12"/>
          </p:nvPr>
        </p:nvSpPr>
        <p:spPr>
          <a:xfrm>
            <a:off x="250831" y="1600322"/>
            <a:ext cx="8316913" cy="519694"/>
          </a:xfrm>
        </p:spPr>
        <p:txBody>
          <a:bodyPr/>
          <a:lstStyle/>
          <a:p>
            <a:endParaRPr lang="en-US" dirty="0"/>
          </a:p>
        </p:txBody>
      </p:sp>
      <p:sp>
        <p:nvSpPr>
          <p:cNvPr id="5" name="Espace réservé du texte 4">
            <a:extLst>
              <a:ext uri="{FF2B5EF4-FFF2-40B4-BE49-F238E27FC236}">
                <a16:creationId xmlns:a16="http://schemas.microsoft.com/office/drawing/2014/main" id="{4E7EC2B7-BE81-4492-91DA-9D4DB4628200}"/>
              </a:ext>
            </a:extLst>
          </p:cNvPr>
          <p:cNvSpPr>
            <a:spLocks noGrp="1"/>
          </p:cNvSpPr>
          <p:nvPr>
            <p:ph type="body" sz="quarter" idx="13"/>
          </p:nvPr>
        </p:nvSpPr>
        <p:spPr/>
        <p:txBody>
          <a:bodyPr/>
          <a:lstStyle/>
          <a:p>
            <a:pPr algn="l"/>
            <a:r>
              <a:rPr lang="en-US" sz="1800" dirty="0"/>
              <a:t>Kenji Araki</a:t>
            </a:r>
            <a:r>
              <a:rPr lang="en-US" dirty="0"/>
              <a:t>, </a:t>
            </a:r>
            <a:r>
              <a:rPr lang="en-US" sz="1800" dirty="0"/>
              <a:t>Task17</a:t>
            </a:r>
          </a:p>
        </p:txBody>
      </p:sp>
      <p:sp>
        <p:nvSpPr>
          <p:cNvPr id="6" name="Espace réservé du texte 5">
            <a:extLst>
              <a:ext uri="{FF2B5EF4-FFF2-40B4-BE49-F238E27FC236}">
                <a16:creationId xmlns:a16="http://schemas.microsoft.com/office/drawing/2014/main" id="{A9B3DFFC-B98B-4D65-9E63-4D8134753C13}"/>
              </a:ext>
            </a:extLst>
          </p:cNvPr>
          <p:cNvSpPr>
            <a:spLocks noGrp="1"/>
          </p:cNvSpPr>
          <p:nvPr>
            <p:ph type="body" sz="quarter" idx="14"/>
          </p:nvPr>
        </p:nvSpPr>
        <p:spPr/>
        <p:txBody>
          <a:bodyPr/>
          <a:lstStyle/>
          <a:p>
            <a:r>
              <a:rPr lang="en-US" dirty="0"/>
              <a:t>araki.kenji.j4</a:t>
            </a:r>
            <a:r>
              <a:rPr lang="en-US" sz="1800" dirty="0"/>
              <a:t>@miyazaki-u.ac.jp</a:t>
            </a:r>
          </a:p>
        </p:txBody>
      </p:sp>
    </p:spTree>
    <p:extLst>
      <p:ext uri="{BB962C8B-B14F-4D97-AF65-F5344CB8AC3E}">
        <p14:creationId xmlns:p14="http://schemas.microsoft.com/office/powerpoint/2010/main" val="1540546089"/>
      </p:ext>
    </p:extLst>
  </p:cSld>
  <p:clrMapOvr>
    <a:masterClrMapping/>
  </p:clrMapOvr>
</p:sld>
</file>

<file path=ppt/theme/theme1.xml><?xml version="1.0" encoding="utf-8"?>
<a:theme xmlns:a="http://schemas.openxmlformats.org/drawingml/2006/main" name="GB - New branding v5 (2)">
  <a:themeElements>
    <a:clrScheme name="Custom 1">
      <a:dk1>
        <a:srgbClr val="F4821F"/>
      </a:dk1>
      <a:lt1>
        <a:sysClr val="window" lastClr="FFFFFF"/>
      </a:lt1>
      <a:dk2>
        <a:srgbClr val="10307D"/>
      </a:dk2>
      <a:lt2>
        <a:srgbClr val="FFFFFF"/>
      </a:lt2>
      <a:accent1>
        <a:srgbClr val="10307D"/>
      </a:accent1>
      <a:accent2>
        <a:srgbClr val="10307D"/>
      </a:accent2>
      <a:accent3>
        <a:srgbClr val="F4821F"/>
      </a:accent3>
      <a:accent4>
        <a:srgbClr val="F4821F"/>
      </a:accent4>
      <a:accent5>
        <a:srgbClr val="10307D"/>
      </a:accent5>
      <a:accent6>
        <a:srgbClr val="10307D"/>
      </a:accent6>
      <a:hlink>
        <a:srgbClr val="F4821F"/>
      </a:hlink>
      <a:folHlink>
        <a:srgbClr val="F4821F"/>
      </a:folHlink>
    </a:clrScheme>
    <a:fontScheme name="IEA template">
      <a:majorFont>
        <a:latin typeface="Century Gothic"/>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95000"/>
          </a:schemeClr>
        </a:solidFill>
        <a:ln>
          <a:noFill/>
        </a:ln>
      </a:spPr>
      <a:bodyPr rtlCol="0" anchor="ctr"/>
      <a:lstStyle>
        <a:defPPr algn="ctr">
          <a:defRPr sz="1200">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4" id="{F39241C8-7B32-6A43-B0A8-3CE245A73584}" vid="{7F805EB4-DE15-E642-859E-CC7D6EBEE1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BB9F65AAC46BB499695796D298682BC" ma:contentTypeVersion="10" ma:contentTypeDescription="Create a new document." ma:contentTypeScope="" ma:versionID="3f60f478062d6342e0715769ba1d08b9">
  <xsd:schema xmlns:xsd="http://www.w3.org/2001/XMLSchema" xmlns:xs="http://www.w3.org/2001/XMLSchema" xmlns:p="http://schemas.microsoft.com/office/2006/metadata/properties" xmlns:ns2="2994a967-0afa-4556-b055-8e1d038ed839" targetNamespace="http://schemas.microsoft.com/office/2006/metadata/properties" ma:root="true" ma:fieldsID="507f239008345f4b6857d4bd37f2b66c" ns2:_="">
    <xsd:import namespace="2994a967-0afa-4556-b055-8e1d038ed8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4a967-0afa-4556-b055-8e1d038ed8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56E8DF-2419-40F3-81F8-DB83427705A6}">
  <ds:schemaRefs>
    <ds:schemaRef ds:uri="http://schemas.microsoft.com/sharepoint/v3/contenttype/forms"/>
  </ds:schemaRefs>
</ds:datastoreItem>
</file>

<file path=customXml/itemProps2.xml><?xml version="1.0" encoding="utf-8"?>
<ds:datastoreItem xmlns:ds="http://schemas.openxmlformats.org/officeDocument/2006/customXml" ds:itemID="{07527C48-C186-4439-92AB-7AE3A09389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94a967-0afa-4556-b055-8e1d038ed8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7FD505-DBDB-4AB0-BFDC-027F98D2A72C}">
  <ds:schemaRefs>
    <ds:schemaRef ds:uri="2994a967-0afa-4556-b055-8e1d038ed839"/>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518</Words>
  <Application>Microsoft Office PowerPoint</Application>
  <PresentationFormat>On-screen Show (16:9)</PresentationFormat>
  <Paragraphs>41</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Nova</vt:lpstr>
      <vt:lpstr>Calibri</vt:lpstr>
      <vt:lpstr>Segoe UI</vt:lpstr>
      <vt:lpstr>GB - New branding v5 (2)</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OLC</dc:creator>
  <cp:lastModifiedBy>Ignacio Landivar - IEA PVPS</cp:lastModifiedBy>
  <cp:revision>111</cp:revision>
  <cp:lastPrinted>2017-08-30T14:17:09Z</cp:lastPrinted>
  <dcterms:created xsi:type="dcterms:W3CDTF">2019-06-05T15:43:42Z</dcterms:created>
  <dcterms:modified xsi:type="dcterms:W3CDTF">2026-05-18T16:20:51Z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0x0101009BB9F65AAC46BB499695796D298682BC</vt:lpwstr>
  </property>
  <property fmtid="{D5CDD505-2E9C-101B-9397-08002B2CF9AE}" pid="3" name="Order">
    <vt:r8>1000</vt:r8>
  </property>
</Properties>
</file>