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43" r:id="rId2"/>
    <p:sldMasterId id="2147483757" r:id="rId3"/>
  </p:sldMasterIdLst>
  <p:notesMasterIdLst>
    <p:notesMasterId r:id="rId14"/>
  </p:notesMasterIdLst>
  <p:handoutMasterIdLst>
    <p:handoutMasterId r:id="rId15"/>
  </p:handoutMasterIdLst>
  <p:sldIdLst>
    <p:sldId id="256" r:id="rId4"/>
    <p:sldId id="295" r:id="rId5"/>
    <p:sldId id="292" r:id="rId6"/>
    <p:sldId id="654" r:id="rId7"/>
    <p:sldId id="656" r:id="rId8"/>
    <p:sldId id="2076137188" r:id="rId9"/>
    <p:sldId id="2076137189" r:id="rId10"/>
    <p:sldId id="2076137191" r:id="rId11"/>
    <p:sldId id="2076137190" r:id="rId12"/>
    <p:sldId id="661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18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10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rnout Drenthel" initials="AD [7]" lastIdx="1" clrIdx="6"/>
  <p:cmAuthor id="1" name="Arnout Drenthel" initials="AD" lastIdx="1" clrIdx="0"/>
  <p:cmAuthor id="8" name="Arnout Drenthel" initials="AD [8]" lastIdx="1" clrIdx="7"/>
  <p:cmAuthor id="2" name="Arnout Drenthel" initials="AD [2]" lastIdx="1" clrIdx="1"/>
  <p:cmAuthor id="9" name="Arnout Drenthel" initials="AD [9]" lastIdx="1" clrIdx="8"/>
  <p:cmAuthor id="3" name="Arnout Drenthel" initials="AD [3]" lastIdx="1" clrIdx="2"/>
  <p:cmAuthor id="4" name="Arnout Drenthel" initials="AD [4]" lastIdx="1" clrIdx="3"/>
  <p:cmAuthor id="5" name="Arnout Drenthel" initials="AD [5]" lastIdx="1" clrIdx="4"/>
  <p:cmAuthor id="6" name="Arnout Drenthel" initials="AD [6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273"/>
    <a:srgbClr val="F2D9E7"/>
    <a:srgbClr val="E5B2CF"/>
    <a:srgbClr val="D52B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01" autoAdjust="0"/>
    <p:restoredTop sz="94323" autoAdjust="0"/>
  </p:normalViewPr>
  <p:slideViewPr>
    <p:cSldViewPr snapToGrid="0">
      <p:cViewPr varScale="1">
        <p:scale>
          <a:sx n="88" d="100"/>
          <a:sy n="88" d="100"/>
        </p:scale>
        <p:origin x="108" y="606"/>
      </p:cViewPr>
      <p:guideLst>
        <p:guide pos="518"/>
        <p:guide orient="horz" pos="2160"/>
        <p:guide orient="horz" pos="10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5224"/>
    </p:cViewPr>
  </p:sorterViewPr>
  <p:notesViewPr>
    <p:cSldViewPr snapToGrid="0">
      <p:cViewPr varScale="1">
        <p:scale>
          <a:sx n="81" d="100"/>
          <a:sy n="81" d="100"/>
        </p:scale>
        <p:origin x="23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192034-4E02-4037-8E94-ED81C6A5C46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E25CD5-8E0C-40E0-AE7B-DF5018A740CA}">
      <dgm:prSet/>
      <dgm:spPr/>
      <dgm:t>
        <a:bodyPr/>
        <a:lstStyle/>
        <a:p>
          <a:r>
            <a:rPr lang="en-US" dirty="0"/>
            <a:t>Grid congestion forces energy hubs as the delivery vehicle &gt; integrated solutions in products, infrastructure and size up</a:t>
          </a:r>
        </a:p>
      </dgm:t>
    </dgm:pt>
    <dgm:pt modelId="{6044D32E-C666-47B9-91F7-13A323CAB5DF}" type="parTrans" cxnId="{FBB0D288-D13B-4E2A-8F57-82210F1F1E2B}">
      <dgm:prSet/>
      <dgm:spPr/>
      <dgm:t>
        <a:bodyPr/>
        <a:lstStyle/>
        <a:p>
          <a:endParaRPr lang="en-US"/>
        </a:p>
      </dgm:t>
    </dgm:pt>
    <dgm:pt modelId="{B88A4590-A924-4A52-94FB-569C899DE1B8}" type="sibTrans" cxnId="{FBB0D288-D13B-4E2A-8F57-82210F1F1E2B}">
      <dgm:prSet/>
      <dgm:spPr/>
      <dgm:t>
        <a:bodyPr/>
        <a:lstStyle/>
        <a:p>
          <a:endParaRPr lang="en-US"/>
        </a:p>
      </dgm:t>
    </dgm:pt>
    <dgm:pt modelId="{03FDA263-0DC7-4156-A8A0-869CA774BD2C}">
      <dgm:prSet/>
      <dgm:spPr/>
      <dgm:t>
        <a:bodyPr/>
        <a:lstStyle/>
        <a:p>
          <a:r>
            <a:rPr lang="en-US" dirty="0"/>
            <a:t>Solar, wind &amp; battery &gt; followed by large scale H2 deployment</a:t>
          </a:r>
        </a:p>
      </dgm:t>
    </dgm:pt>
    <dgm:pt modelId="{9946DA0C-019F-4A4A-92BD-9EBDC044685A}" type="parTrans" cxnId="{380373FC-DC9F-4EA3-AB07-5899B681F0DF}">
      <dgm:prSet/>
      <dgm:spPr/>
      <dgm:t>
        <a:bodyPr/>
        <a:lstStyle/>
        <a:p>
          <a:endParaRPr lang="en-US"/>
        </a:p>
      </dgm:t>
    </dgm:pt>
    <dgm:pt modelId="{EEED10C1-D18E-4A89-81DB-BC25924F58D1}" type="sibTrans" cxnId="{380373FC-DC9F-4EA3-AB07-5899B681F0DF}">
      <dgm:prSet/>
      <dgm:spPr/>
      <dgm:t>
        <a:bodyPr/>
        <a:lstStyle/>
        <a:p>
          <a:endParaRPr lang="en-US"/>
        </a:p>
      </dgm:t>
    </dgm:pt>
    <dgm:pt modelId="{416D7CF9-A2AE-4EE6-8A01-0539BEA3FBC3}">
      <dgm:prSet/>
      <dgm:spPr/>
      <dgm:t>
        <a:bodyPr/>
        <a:lstStyle/>
        <a:p>
          <a:r>
            <a:rPr lang="en-US" dirty="0"/>
            <a:t>EU made Perovskites lead to higher efficiencies per square meter, less international dependencies and eventually lower energy prices</a:t>
          </a:r>
        </a:p>
      </dgm:t>
    </dgm:pt>
    <dgm:pt modelId="{27D8CDF8-015E-446A-987D-9463069DC65D}" type="parTrans" cxnId="{05A0871D-87E2-4DFC-A02C-80FF75E02A7C}">
      <dgm:prSet/>
      <dgm:spPr/>
      <dgm:t>
        <a:bodyPr/>
        <a:lstStyle/>
        <a:p>
          <a:endParaRPr lang="en-US"/>
        </a:p>
      </dgm:t>
    </dgm:pt>
    <dgm:pt modelId="{BF57A4B0-896F-4E16-9CE9-9213619D2B7D}" type="sibTrans" cxnId="{05A0871D-87E2-4DFC-A02C-80FF75E02A7C}">
      <dgm:prSet/>
      <dgm:spPr/>
      <dgm:t>
        <a:bodyPr/>
        <a:lstStyle/>
        <a:p>
          <a:endParaRPr lang="en-US"/>
        </a:p>
      </dgm:t>
    </dgm:pt>
    <dgm:pt modelId="{6ED4C32A-9F44-4A12-8EB9-E6524CE09702}" type="pres">
      <dgm:prSet presAssocID="{D3192034-4E02-4037-8E94-ED81C6A5C46D}" presName="root" presStyleCnt="0">
        <dgm:presLayoutVars>
          <dgm:dir/>
          <dgm:resizeHandles val="exact"/>
        </dgm:presLayoutVars>
      </dgm:prSet>
      <dgm:spPr/>
    </dgm:pt>
    <dgm:pt modelId="{84A91884-9764-4EC3-B72F-7C55A154784E}" type="pres">
      <dgm:prSet presAssocID="{E1E25CD5-8E0C-40E0-AE7B-DF5018A740CA}" presName="compNode" presStyleCnt="0"/>
      <dgm:spPr/>
    </dgm:pt>
    <dgm:pt modelId="{530EDFC1-AF4A-42F2-B8AB-B66A6931BA7E}" type="pres">
      <dgm:prSet presAssocID="{E1E25CD5-8E0C-40E0-AE7B-DF5018A740CA}" presName="bgRect" presStyleLbl="bgShp" presStyleIdx="0" presStyleCnt="3"/>
      <dgm:spPr/>
    </dgm:pt>
    <dgm:pt modelId="{8AC3B034-F5DF-4FA1-8E32-7B0E2A5EF16E}" type="pres">
      <dgm:prSet presAssocID="{E1E25CD5-8E0C-40E0-AE7B-DF5018A740CA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70420EE2-E03A-417E-907E-788F1C795952}" type="pres">
      <dgm:prSet presAssocID="{E1E25CD5-8E0C-40E0-AE7B-DF5018A740CA}" presName="spaceRect" presStyleCnt="0"/>
      <dgm:spPr/>
    </dgm:pt>
    <dgm:pt modelId="{DC22D1A5-E25C-4C51-AE1B-3670BDDDCCC3}" type="pres">
      <dgm:prSet presAssocID="{E1E25CD5-8E0C-40E0-AE7B-DF5018A740CA}" presName="parTx" presStyleLbl="revTx" presStyleIdx="0" presStyleCnt="3">
        <dgm:presLayoutVars>
          <dgm:chMax val="0"/>
          <dgm:chPref val="0"/>
        </dgm:presLayoutVars>
      </dgm:prSet>
      <dgm:spPr/>
    </dgm:pt>
    <dgm:pt modelId="{A542BEF1-D01C-4D10-AD9E-386196647CC9}" type="pres">
      <dgm:prSet presAssocID="{B88A4590-A924-4A52-94FB-569C899DE1B8}" presName="sibTrans" presStyleCnt="0"/>
      <dgm:spPr/>
    </dgm:pt>
    <dgm:pt modelId="{02800434-D505-49E8-AC2E-BE4C3260303E}" type="pres">
      <dgm:prSet presAssocID="{03FDA263-0DC7-4156-A8A0-869CA774BD2C}" presName="compNode" presStyleCnt="0"/>
      <dgm:spPr/>
    </dgm:pt>
    <dgm:pt modelId="{82CAC27B-F8C9-476B-9296-940DFA8507ED}" type="pres">
      <dgm:prSet presAssocID="{03FDA263-0DC7-4156-A8A0-869CA774BD2C}" presName="bgRect" presStyleLbl="bgShp" presStyleIdx="1" presStyleCnt="3"/>
      <dgm:spPr/>
    </dgm:pt>
    <dgm:pt modelId="{A475F69F-8DE3-4DEF-B4C3-6420528FED4A}" type="pres">
      <dgm:prSet presAssocID="{03FDA263-0DC7-4156-A8A0-869CA774BD2C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sconnected"/>
        </a:ext>
      </dgm:extLst>
    </dgm:pt>
    <dgm:pt modelId="{2741B229-427A-4F64-B797-CEE5FF58F43C}" type="pres">
      <dgm:prSet presAssocID="{03FDA263-0DC7-4156-A8A0-869CA774BD2C}" presName="spaceRect" presStyleCnt="0"/>
      <dgm:spPr/>
    </dgm:pt>
    <dgm:pt modelId="{EE0983A9-4545-47CC-8636-70E0A9E6D089}" type="pres">
      <dgm:prSet presAssocID="{03FDA263-0DC7-4156-A8A0-869CA774BD2C}" presName="parTx" presStyleLbl="revTx" presStyleIdx="1" presStyleCnt="3">
        <dgm:presLayoutVars>
          <dgm:chMax val="0"/>
          <dgm:chPref val="0"/>
        </dgm:presLayoutVars>
      </dgm:prSet>
      <dgm:spPr/>
    </dgm:pt>
    <dgm:pt modelId="{28151075-93C0-4A34-A6D0-377549EAE059}" type="pres">
      <dgm:prSet presAssocID="{EEED10C1-D18E-4A89-81DB-BC25924F58D1}" presName="sibTrans" presStyleCnt="0"/>
      <dgm:spPr/>
    </dgm:pt>
    <dgm:pt modelId="{EB030328-A499-40C2-822A-42BBEB840C99}" type="pres">
      <dgm:prSet presAssocID="{416D7CF9-A2AE-4EE6-8A01-0539BEA3FBC3}" presName="compNode" presStyleCnt="0"/>
      <dgm:spPr/>
    </dgm:pt>
    <dgm:pt modelId="{805302A6-6BF7-42A6-9855-38EF58333BD3}" type="pres">
      <dgm:prSet presAssocID="{416D7CF9-A2AE-4EE6-8A01-0539BEA3FBC3}" presName="bgRect" presStyleLbl="bgShp" presStyleIdx="2" presStyleCnt="3"/>
      <dgm:spPr/>
    </dgm:pt>
    <dgm:pt modelId="{6C50DC52-EC55-4BF7-982A-CF9E8403ED98}" type="pres">
      <dgm:prSet presAssocID="{416D7CF9-A2AE-4EE6-8A01-0539BEA3FBC3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ed Bump"/>
        </a:ext>
      </dgm:extLst>
    </dgm:pt>
    <dgm:pt modelId="{54A39AC1-35F4-425E-9A3F-E992FF4702BF}" type="pres">
      <dgm:prSet presAssocID="{416D7CF9-A2AE-4EE6-8A01-0539BEA3FBC3}" presName="spaceRect" presStyleCnt="0"/>
      <dgm:spPr/>
    </dgm:pt>
    <dgm:pt modelId="{D3BC4F5E-148C-4CCB-90D8-EC61115CFAD6}" type="pres">
      <dgm:prSet presAssocID="{416D7CF9-A2AE-4EE6-8A01-0539BEA3FBC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5A0871D-87E2-4DFC-A02C-80FF75E02A7C}" srcId="{D3192034-4E02-4037-8E94-ED81C6A5C46D}" destId="{416D7CF9-A2AE-4EE6-8A01-0539BEA3FBC3}" srcOrd="2" destOrd="0" parTransId="{27D8CDF8-015E-446A-987D-9463069DC65D}" sibTransId="{BF57A4B0-896F-4E16-9CE9-9213619D2B7D}"/>
    <dgm:cxn modelId="{FBB0D288-D13B-4E2A-8F57-82210F1F1E2B}" srcId="{D3192034-4E02-4037-8E94-ED81C6A5C46D}" destId="{E1E25CD5-8E0C-40E0-AE7B-DF5018A740CA}" srcOrd="0" destOrd="0" parTransId="{6044D32E-C666-47B9-91F7-13A323CAB5DF}" sibTransId="{B88A4590-A924-4A52-94FB-569C899DE1B8}"/>
    <dgm:cxn modelId="{5DE65996-6676-42A6-966D-10B2FF8454D2}" type="presOf" srcId="{D3192034-4E02-4037-8E94-ED81C6A5C46D}" destId="{6ED4C32A-9F44-4A12-8EB9-E6524CE09702}" srcOrd="0" destOrd="0" presId="urn:microsoft.com/office/officeart/2018/2/layout/IconVerticalSolidList"/>
    <dgm:cxn modelId="{540128A3-DB02-47FB-9269-640849597011}" type="presOf" srcId="{03FDA263-0DC7-4156-A8A0-869CA774BD2C}" destId="{EE0983A9-4545-47CC-8636-70E0A9E6D089}" srcOrd="0" destOrd="0" presId="urn:microsoft.com/office/officeart/2018/2/layout/IconVerticalSolidList"/>
    <dgm:cxn modelId="{538B63AD-C709-4911-BA6F-F91B42B4D88D}" type="presOf" srcId="{E1E25CD5-8E0C-40E0-AE7B-DF5018A740CA}" destId="{DC22D1A5-E25C-4C51-AE1B-3670BDDDCCC3}" srcOrd="0" destOrd="0" presId="urn:microsoft.com/office/officeart/2018/2/layout/IconVerticalSolidList"/>
    <dgm:cxn modelId="{EF3B98B4-6411-43D2-AAF8-F943902E1B99}" type="presOf" srcId="{416D7CF9-A2AE-4EE6-8A01-0539BEA3FBC3}" destId="{D3BC4F5E-148C-4CCB-90D8-EC61115CFAD6}" srcOrd="0" destOrd="0" presId="urn:microsoft.com/office/officeart/2018/2/layout/IconVerticalSolidList"/>
    <dgm:cxn modelId="{380373FC-DC9F-4EA3-AB07-5899B681F0DF}" srcId="{D3192034-4E02-4037-8E94-ED81C6A5C46D}" destId="{03FDA263-0DC7-4156-A8A0-869CA774BD2C}" srcOrd="1" destOrd="0" parTransId="{9946DA0C-019F-4A4A-92BD-9EBDC044685A}" sibTransId="{EEED10C1-D18E-4A89-81DB-BC25924F58D1}"/>
    <dgm:cxn modelId="{DE3C8A00-13D7-4169-B838-35DBDDB3698E}" type="presParOf" srcId="{6ED4C32A-9F44-4A12-8EB9-E6524CE09702}" destId="{84A91884-9764-4EC3-B72F-7C55A154784E}" srcOrd="0" destOrd="0" presId="urn:microsoft.com/office/officeart/2018/2/layout/IconVerticalSolidList"/>
    <dgm:cxn modelId="{7CB35859-DEA0-4974-BBBD-5F3F5B5BD114}" type="presParOf" srcId="{84A91884-9764-4EC3-B72F-7C55A154784E}" destId="{530EDFC1-AF4A-42F2-B8AB-B66A6931BA7E}" srcOrd="0" destOrd="0" presId="urn:microsoft.com/office/officeart/2018/2/layout/IconVerticalSolidList"/>
    <dgm:cxn modelId="{670F32C6-F2A5-40F9-9939-9A5922620788}" type="presParOf" srcId="{84A91884-9764-4EC3-B72F-7C55A154784E}" destId="{8AC3B034-F5DF-4FA1-8E32-7B0E2A5EF16E}" srcOrd="1" destOrd="0" presId="urn:microsoft.com/office/officeart/2018/2/layout/IconVerticalSolidList"/>
    <dgm:cxn modelId="{26E799B9-487C-414A-8495-01CA5C19D509}" type="presParOf" srcId="{84A91884-9764-4EC3-B72F-7C55A154784E}" destId="{70420EE2-E03A-417E-907E-788F1C795952}" srcOrd="2" destOrd="0" presId="urn:microsoft.com/office/officeart/2018/2/layout/IconVerticalSolidList"/>
    <dgm:cxn modelId="{FF5E2012-542A-4CB0-9E7A-B8C6E0D07D20}" type="presParOf" srcId="{84A91884-9764-4EC3-B72F-7C55A154784E}" destId="{DC22D1A5-E25C-4C51-AE1B-3670BDDDCCC3}" srcOrd="3" destOrd="0" presId="urn:microsoft.com/office/officeart/2018/2/layout/IconVerticalSolidList"/>
    <dgm:cxn modelId="{034EDBA3-33CF-4C58-B9D4-324BA8742E3E}" type="presParOf" srcId="{6ED4C32A-9F44-4A12-8EB9-E6524CE09702}" destId="{A542BEF1-D01C-4D10-AD9E-386196647CC9}" srcOrd="1" destOrd="0" presId="urn:microsoft.com/office/officeart/2018/2/layout/IconVerticalSolidList"/>
    <dgm:cxn modelId="{8E1BC9A2-A920-4F4F-A26C-0864FD9CAAA7}" type="presParOf" srcId="{6ED4C32A-9F44-4A12-8EB9-E6524CE09702}" destId="{02800434-D505-49E8-AC2E-BE4C3260303E}" srcOrd="2" destOrd="0" presId="urn:microsoft.com/office/officeart/2018/2/layout/IconVerticalSolidList"/>
    <dgm:cxn modelId="{1F3EB974-5477-4CAC-9EC9-842D23453F10}" type="presParOf" srcId="{02800434-D505-49E8-AC2E-BE4C3260303E}" destId="{82CAC27B-F8C9-476B-9296-940DFA8507ED}" srcOrd="0" destOrd="0" presId="urn:microsoft.com/office/officeart/2018/2/layout/IconVerticalSolidList"/>
    <dgm:cxn modelId="{A22B9B69-3329-4BEA-98DC-67578B61004F}" type="presParOf" srcId="{02800434-D505-49E8-AC2E-BE4C3260303E}" destId="{A475F69F-8DE3-4DEF-B4C3-6420528FED4A}" srcOrd="1" destOrd="0" presId="urn:microsoft.com/office/officeart/2018/2/layout/IconVerticalSolidList"/>
    <dgm:cxn modelId="{79A9D385-202E-4B33-A15E-8727FFD1232C}" type="presParOf" srcId="{02800434-D505-49E8-AC2E-BE4C3260303E}" destId="{2741B229-427A-4F64-B797-CEE5FF58F43C}" srcOrd="2" destOrd="0" presId="urn:microsoft.com/office/officeart/2018/2/layout/IconVerticalSolidList"/>
    <dgm:cxn modelId="{8FA045C9-E370-4E1D-A0E0-47E9E02473D0}" type="presParOf" srcId="{02800434-D505-49E8-AC2E-BE4C3260303E}" destId="{EE0983A9-4545-47CC-8636-70E0A9E6D089}" srcOrd="3" destOrd="0" presId="urn:microsoft.com/office/officeart/2018/2/layout/IconVerticalSolidList"/>
    <dgm:cxn modelId="{72A37A4F-3AD4-4BCD-ADC3-835108E47C96}" type="presParOf" srcId="{6ED4C32A-9F44-4A12-8EB9-E6524CE09702}" destId="{28151075-93C0-4A34-A6D0-377549EAE059}" srcOrd="3" destOrd="0" presId="urn:microsoft.com/office/officeart/2018/2/layout/IconVerticalSolidList"/>
    <dgm:cxn modelId="{5DFCE192-9639-4127-89DF-1C178E4504DC}" type="presParOf" srcId="{6ED4C32A-9F44-4A12-8EB9-E6524CE09702}" destId="{EB030328-A499-40C2-822A-42BBEB840C99}" srcOrd="4" destOrd="0" presId="urn:microsoft.com/office/officeart/2018/2/layout/IconVerticalSolidList"/>
    <dgm:cxn modelId="{D444DC23-3F7D-4ED1-BC3D-3A2B761683FA}" type="presParOf" srcId="{EB030328-A499-40C2-822A-42BBEB840C99}" destId="{805302A6-6BF7-42A6-9855-38EF58333BD3}" srcOrd="0" destOrd="0" presId="urn:microsoft.com/office/officeart/2018/2/layout/IconVerticalSolidList"/>
    <dgm:cxn modelId="{0AAEA06A-D554-48DF-92B5-5C1268D9BE17}" type="presParOf" srcId="{EB030328-A499-40C2-822A-42BBEB840C99}" destId="{6C50DC52-EC55-4BF7-982A-CF9E8403ED98}" srcOrd="1" destOrd="0" presId="urn:microsoft.com/office/officeart/2018/2/layout/IconVerticalSolidList"/>
    <dgm:cxn modelId="{0DD6657D-FCE3-46BA-BFC9-3D052492BEA1}" type="presParOf" srcId="{EB030328-A499-40C2-822A-42BBEB840C99}" destId="{54A39AC1-35F4-425E-9A3F-E992FF4702BF}" srcOrd="2" destOrd="0" presId="urn:microsoft.com/office/officeart/2018/2/layout/IconVerticalSolidList"/>
    <dgm:cxn modelId="{510747F0-74F6-4EF5-82A6-31923C3AE2AE}" type="presParOf" srcId="{EB030328-A499-40C2-822A-42BBEB840C99}" destId="{D3BC4F5E-148C-4CCB-90D8-EC61115CFAD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0EDFC1-AF4A-42F2-B8AB-B66A6931BA7E}">
      <dsp:nvSpPr>
        <dsp:cNvPr id="0" name=""/>
        <dsp:cNvSpPr/>
      </dsp:nvSpPr>
      <dsp:spPr>
        <a:xfrm>
          <a:off x="0" y="492"/>
          <a:ext cx="11520000" cy="115179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C3B034-F5DF-4FA1-8E32-7B0E2A5EF16E}">
      <dsp:nvSpPr>
        <dsp:cNvPr id="0" name=""/>
        <dsp:cNvSpPr/>
      </dsp:nvSpPr>
      <dsp:spPr>
        <a:xfrm>
          <a:off x="348416" y="259645"/>
          <a:ext cx="633484" cy="63348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22D1A5-E25C-4C51-AE1B-3670BDDDCCC3}">
      <dsp:nvSpPr>
        <dsp:cNvPr id="0" name=""/>
        <dsp:cNvSpPr/>
      </dsp:nvSpPr>
      <dsp:spPr>
        <a:xfrm>
          <a:off x="1330317" y="492"/>
          <a:ext cx="10189682" cy="1151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898" tIns="121898" rIns="121898" bIns="12189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Grid congestion forces energy hubs as the delivery vehicle &gt; integrated solutions in products, infrastructure and size up</a:t>
          </a:r>
        </a:p>
      </dsp:txBody>
      <dsp:txXfrm>
        <a:off x="1330317" y="492"/>
        <a:ext cx="10189682" cy="1151790"/>
      </dsp:txXfrm>
    </dsp:sp>
    <dsp:sp modelId="{82CAC27B-F8C9-476B-9296-940DFA8507ED}">
      <dsp:nvSpPr>
        <dsp:cNvPr id="0" name=""/>
        <dsp:cNvSpPr/>
      </dsp:nvSpPr>
      <dsp:spPr>
        <a:xfrm>
          <a:off x="0" y="1440229"/>
          <a:ext cx="11520000" cy="115179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75F69F-8DE3-4DEF-B4C3-6420528FED4A}">
      <dsp:nvSpPr>
        <dsp:cNvPr id="0" name=""/>
        <dsp:cNvSpPr/>
      </dsp:nvSpPr>
      <dsp:spPr>
        <a:xfrm>
          <a:off x="348416" y="1699382"/>
          <a:ext cx="633484" cy="63348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983A9-4545-47CC-8636-70E0A9E6D089}">
      <dsp:nvSpPr>
        <dsp:cNvPr id="0" name=""/>
        <dsp:cNvSpPr/>
      </dsp:nvSpPr>
      <dsp:spPr>
        <a:xfrm>
          <a:off x="1330317" y="1440229"/>
          <a:ext cx="10189682" cy="1151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898" tIns="121898" rIns="121898" bIns="12189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Solar, wind &amp; battery &gt; followed by large scale H2 deployment</a:t>
          </a:r>
        </a:p>
      </dsp:txBody>
      <dsp:txXfrm>
        <a:off x="1330317" y="1440229"/>
        <a:ext cx="10189682" cy="1151790"/>
      </dsp:txXfrm>
    </dsp:sp>
    <dsp:sp modelId="{805302A6-6BF7-42A6-9855-38EF58333BD3}">
      <dsp:nvSpPr>
        <dsp:cNvPr id="0" name=""/>
        <dsp:cNvSpPr/>
      </dsp:nvSpPr>
      <dsp:spPr>
        <a:xfrm>
          <a:off x="0" y="2879967"/>
          <a:ext cx="11520000" cy="115179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50DC52-EC55-4BF7-982A-CF9E8403ED98}">
      <dsp:nvSpPr>
        <dsp:cNvPr id="0" name=""/>
        <dsp:cNvSpPr/>
      </dsp:nvSpPr>
      <dsp:spPr>
        <a:xfrm>
          <a:off x="348416" y="3139120"/>
          <a:ext cx="633484" cy="63348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BC4F5E-148C-4CCB-90D8-EC61115CFAD6}">
      <dsp:nvSpPr>
        <dsp:cNvPr id="0" name=""/>
        <dsp:cNvSpPr/>
      </dsp:nvSpPr>
      <dsp:spPr>
        <a:xfrm>
          <a:off x="1330317" y="2879967"/>
          <a:ext cx="10189682" cy="1151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898" tIns="121898" rIns="121898" bIns="12189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EU made Perovskites lead to higher efficiencies per square meter, less international dependencies and eventually lower energy prices</a:t>
          </a:r>
        </a:p>
      </dsp:txBody>
      <dsp:txXfrm>
        <a:off x="1330317" y="2879967"/>
        <a:ext cx="10189682" cy="1151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709BA-0250-418B-A227-469BF0F69AD3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4FE01-11FF-43DA-B7F5-6592B996E3F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179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30240-3B76-4E52-B42B-C39F5C218F4D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01649-886C-4324-AD4C-E61C88D4772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95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73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1292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jdelijke aanduiding voor afbeelding 31"/>
          <p:cNvSpPr>
            <a:spLocks noGrp="1"/>
          </p:cNvSpPr>
          <p:nvPr>
            <p:ph type="pic" sz="quarter" idx="22"/>
          </p:nvPr>
        </p:nvSpPr>
        <p:spPr>
          <a:xfrm>
            <a:off x="-3175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76763 w 6099175"/>
              <a:gd name="connsiteY1" fmla="*/ 0 h 6858000"/>
              <a:gd name="connsiteX2" fmla="*/ 5776763 w 6099175"/>
              <a:gd name="connsiteY2" fmla="*/ 1144800 h 6858000"/>
              <a:gd name="connsiteX3" fmla="*/ 6099175 w 6099175"/>
              <a:gd name="connsiteY3" fmla="*/ 1144800 h 6858000"/>
              <a:gd name="connsiteX4" fmla="*/ 6099175 w 6099175"/>
              <a:gd name="connsiteY4" fmla="*/ 6541200 h 6858000"/>
              <a:gd name="connsiteX5" fmla="*/ 5776595 w 6099175"/>
              <a:gd name="connsiteY5" fmla="*/ 6541200 h 6858000"/>
              <a:gd name="connsiteX6" fmla="*/ 5776595 w 6099175"/>
              <a:gd name="connsiteY6" fmla="*/ 6858000 h 6858000"/>
              <a:gd name="connsiteX7" fmla="*/ 0 w 609917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76763" y="0"/>
                </a:lnTo>
                <a:lnTo>
                  <a:pt x="5776763" y="1144800"/>
                </a:lnTo>
                <a:lnTo>
                  <a:pt x="6099175" y="1144800"/>
                </a:lnTo>
                <a:lnTo>
                  <a:pt x="6099175" y="6541200"/>
                </a:lnTo>
                <a:lnTo>
                  <a:pt x="5776595" y="6541200"/>
                </a:lnTo>
                <a:lnTo>
                  <a:pt x="57765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612000" anchor="ctr" anchorCtr="0">
            <a:noAutofit/>
          </a:bodyPr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Rechthoek 20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9" name="Rechthoek 18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2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12" name="Rechthoek 11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6" name="Tijdelijke aanduiding voor afbeelding 15"/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2000 w 12192000"/>
              <a:gd name="connsiteY0" fmla="*/ 1 h 3427413"/>
              <a:gd name="connsiteX1" fmla="*/ 5772000 w 12192000"/>
              <a:gd name="connsiteY1" fmla="*/ 1144801 h 3427413"/>
              <a:gd name="connsiteX2" fmla="*/ 6420000 w 12192000"/>
              <a:gd name="connsiteY2" fmla="*/ 1144801 h 3427413"/>
              <a:gd name="connsiteX3" fmla="*/ 64200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2000" y="1"/>
                </a:moveTo>
                <a:lnTo>
                  <a:pt x="5772000" y="1144801"/>
                </a:lnTo>
                <a:lnTo>
                  <a:pt x="6420000" y="1144801"/>
                </a:lnTo>
                <a:lnTo>
                  <a:pt x="64200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648000" anchor="ctr" anchorCtr="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003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 16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5" name="Rechthoek 14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7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2" name="Rechthoek 11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4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Afbeelding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1" name="Rechthoek 20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4815522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684000" indent="-216000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6" name="Rechthoek 15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4" name="Tijdelijke aanduiding voor afbeelding 2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2000 w 6098242"/>
              <a:gd name="connsiteY1" fmla="*/ 0 h 6858000"/>
              <a:gd name="connsiteX2" fmla="*/ 5862000 w 6098242"/>
              <a:gd name="connsiteY2" fmla="*/ 708025 h 6858000"/>
              <a:gd name="connsiteX3" fmla="*/ 6098242 w 6098242"/>
              <a:gd name="connsiteY3" fmla="*/ 708025 h 6858000"/>
              <a:gd name="connsiteX4" fmla="*/ 6098242 w 6098242"/>
              <a:gd name="connsiteY4" fmla="*/ 6620400 h 6858000"/>
              <a:gd name="connsiteX5" fmla="*/ 5862000 w 6098242"/>
              <a:gd name="connsiteY5" fmla="*/ 6620400 h 6858000"/>
              <a:gd name="connsiteX6" fmla="*/ 5862000 w 6098242"/>
              <a:gd name="connsiteY6" fmla="*/ 6858000 h 6858000"/>
              <a:gd name="connsiteX7" fmla="*/ 0 w 609824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2000" y="0"/>
                </a:lnTo>
                <a:lnTo>
                  <a:pt x="5862000" y="708025"/>
                </a:lnTo>
                <a:lnTo>
                  <a:pt x="6098242" y="708025"/>
                </a:lnTo>
                <a:lnTo>
                  <a:pt x="6098242" y="6620400"/>
                </a:lnTo>
                <a:lnTo>
                  <a:pt x="5862000" y="6620400"/>
                </a:lnTo>
                <a:lnTo>
                  <a:pt x="586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369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tx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 dirty="0"/>
              <a:t>#</a:t>
            </a: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1" name="Rechthoek 10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05688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001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90576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 userDrawn="1">
          <p15:clr>
            <a:srgbClr val="FBAE40"/>
          </p15:clr>
        </p15:guide>
        <p15:guide id="2" pos="3693" userDrawn="1">
          <p15:clr>
            <a:srgbClr val="FBAE40"/>
          </p15:clr>
        </p15:guide>
        <p15:guide id="3" orient="horz" pos="1661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9042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85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135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91397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2994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6" name="Rechthoek 15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8418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0" name="Rechthoek 9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48099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8" name="Tijdelijke aanduiding voor afbeelding 9"/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29238 w 6096000"/>
              <a:gd name="connsiteY0" fmla="*/ 0 h 6860381"/>
              <a:gd name="connsiteX1" fmla="*/ 6091238 w 6096000"/>
              <a:gd name="connsiteY1" fmla="*/ 0 h 6860381"/>
              <a:gd name="connsiteX2" fmla="*/ 6091238 w 6096000"/>
              <a:gd name="connsiteY2" fmla="*/ 2381 h 6860381"/>
              <a:gd name="connsiteX3" fmla="*/ 6096000 w 6096000"/>
              <a:gd name="connsiteY3" fmla="*/ 2381 h 6860381"/>
              <a:gd name="connsiteX4" fmla="*/ 6096000 w 6096000"/>
              <a:gd name="connsiteY4" fmla="*/ 6860381 h 6860381"/>
              <a:gd name="connsiteX5" fmla="*/ 6095999 w 6096000"/>
              <a:gd name="connsiteY5" fmla="*/ 6860381 h 6860381"/>
              <a:gd name="connsiteX6" fmla="*/ 3832225 w 6096000"/>
              <a:gd name="connsiteY6" fmla="*/ 6860381 h 6860381"/>
              <a:gd name="connsiteX7" fmla="*/ 232201 w 6096000"/>
              <a:gd name="connsiteY7" fmla="*/ 6860381 h 6860381"/>
              <a:gd name="connsiteX8" fmla="*/ 232201 w 6096000"/>
              <a:gd name="connsiteY8" fmla="*/ 6626381 h 6860381"/>
              <a:gd name="connsiteX9" fmla="*/ 0 w 6096000"/>
              <a:gd name="connsiteY9" fmla="*/ 6626381 h 6860381"/>
              <a:gd name="connsiteX10" fmla="*/ 0 w 6096000"/>
              <a:gd name="connsiteY10" fmla="*/ 5488781 h 6860381"/>
              <a:gd name="connsiteX11" fmla="*/ 1 w 6096000"/>
              <a:gd name="connsiteY11" fmla="*/ 5488781 h 6860381"/>
              <a:gd name="connsiteX12" fmla="*/ 1 w 6096000"/>
              <a:gd name="connsiteY12" fmla="*/ 948531 h 6860381"/>
              <a:gd name="connsiteX13" fmla="*/ 1 w 6096000"/>
              <a:gd name="connsiteY13" fmla="*/ 711200 h 6860381"/>
              <a:gd name="connsiteX14" fmla="*/ 1 w 6096000"/>
              <a:gd name="connsiteY14" fmla="*/ 2381 h 6860381"/>
              <a:gd name="connsiteX15" fmla="*/ 2 w 6096000"/>
              <a:gd name="connsiteY15" fmla="*/ 2381 h 6860381"/>
              <a:gd name="connsiteX16" fmla="*/ 2 w 6096000"/>
              <a:gd name="connsiteY16" fmla="*/ 711994 h 6860381"/>
              <a:gd name="connsiteX17" fmla="*/ 233366 w 6096000"/>
              <a:gd name="connsiteY17" fmla="*/ 711994 h 6860381"/>
              <a:gd name="connsiteX18" fmla="*/ 233366 w 6096000"/>
              <a:gd name="connsiteY18" fmla="*/ 2381 h 6860381"/>
              <a:gd name="connsiteX19" fmla="*/ 229238 w 6096000"/>
              <a:gd name="connsiteY19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6000" h="6860381">
                <a:moveTo>
                  <a:pt x="229238" y="0"/>
                </a:moveTo>
                <a:lnTo>
                  <a:pt x="6091238" y="0"/>
                </a:lnTo>
                <a:lnTo>
                  <a:pt x="6091238" y="2381"/>
                </a:lnTo>
                <a:lnTo>
                  <a:pt x="6096000" y="2381"/>
                </a:lnTo>
                <a:lnTo>
                  <a:pt x="6096000" y="6860381"/>
                </a:lnTo>
                <a:lnTo>
                  <a:pt x="6095999" y="6860381"/>
                </a:lnTo>
                <a:lnTo>
                  <a:pt x="3832225" y="6860381"/>
                </a:lnTo>
                <a:lnTo>
                  <a:pt x="232201" y="6860381"/>
                </a:lnTo>
                <a:lnTo>
                  <a:pt x="232201" y="6626381"/>
                </a:lnTo>
                <a:lnTo>
                  <a:pt x="0" y="6626381"/>
                </a:lnTo>
                <a:lnTo>
                  <a:pt x="0" y="5488781"/>
                </a:lnTo>
                <a:lnTo>
                  <a:pt x="1" y="5488781"/>
                </a:lnTo>
                <a:lnTo>
                  <a:pt x="1" y="948531"/>
                </a:lnTo>
                <a:lnTo>
                  <a:pt x="1" y="711200"/>
                </a:lnTo>
                <a:lnTo>
                  <a:pt x="1" y="2381"/>
                </a:lnTo>
                <a:lnTo>
                  <a:pt x="2" y="2381"/>
                </a:lnTo>
                <a:lnTo>
                  <a:pt x="2" y="711994"/>
                </a:lnTo>
                <a:lnTo>
                  <a:pt x="233366" y="711994"/>
                </a:lnTo>
                <a:lnTo>
                  <a:pt x="233366" y="2381"/>
                </a:lnTo>
                <a:lnTo>
                  <a:pt x="229238" y="23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26409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4" name="Rechthoek 13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1" name="Tijdelijke aanduiding voor afbeelding 9"/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29238 w 6096000"/>
              <a:gd name="connsiteY0" fmla="*/ 0 h 6860381"/>
              <a:gd name="connsiteX1" fmla="*/ 6091238 w 6096000"/>
              <a:gd name="connsiteY1" fmla="*/ 0 h 6860381"/>
              <a:gd name="connsiteX2" fmla="*/ 6091238 w 6096000"/>
              <a:gd name="connsiteY2" fmla="*/ 2381 h 6860381"/>
              <a:gd name="connsiteX3" fmla="*/ 6096000 w 6096000"/>
              <a:gd name="connsiteY3" fmla="*/ 2381 h 6860381"/>
              <a:gd name="connsiteX4" fmla="*/ 6096000 w 6096000"/>
              <a:gd name="connsiteY4" fmla="*/ 6860381 h 6860381"/>
              <a:gd name="connsiteX5" fmla="*/ 6095999 w 6096000"/>
              <a:gd name="connsiteY5" fmla="*/ 6860381 h 6860381"/>
              <a:gd name="connsiteX6" fmla="*/ 3832225 w 6096000"/>
              <a:gd name="connsiteY6" fmla="*/ 6860381 h 6860381"/>
              <a:gd name="connsiteX7" fmla="*/ 232201 w 6096000"/>
              <a:gd name="connsiteY7" fmla="*/ 6860381 h 6860381"/>
              <a:gd name="connsiteX8" fmla="*/ 232201 w 6096000"/>
              <a:gd name="connsiteY8" fmla="*/ 6626381 h 6860381"/>
              <a:gd name="connsiteX9" fmla="*/ 0 w 6096000"/>
              <a:gd name="connsiteY9" fmla="*/ 6626381 h 6860381"/>
              <a:gd name="connsiteX10" fmla="*/ 0 w 6096000"/>
              <a:gd name="connsiteY10" fmla="*/ 5488781 h 6860381"/>
              <a:gd name="connsiteX11" fmla="*/ 1 w 6096000"/>
              <a:gd name="connsiteY11" fmla="*/ 5488781 h 6860381"/>
              <a:gd name="connsiteX12" fmla="*/ 1 w 6096000"/>
              <a:gd name="connsiteY12" fmla="*/ 948531 h 6860381"/>
              <a:gd name="connsiteX13" fmla="*/ 1 w 6096000"/>
              <a:gd name="connsiteY13" fmla="*/ 711200 h 6860381"/>
              <a:gd name="connsiteX14" fmla="*/ 1 w 6096000"/>
              <a:gd name="connsiteY14" fmla="*/ 2381 h 6860381"/>
              <a:gd name="connsiteX15" fmla="*/ 2 w 6096000"/>
              <a:gd name="connsiteY15" fmla="*/ 2381 h 6860381"/>
              <a:gd name="connsiteX16" fmla="*/ 2 w 6096000"/>
              <a:gd name="connsiteY16" fmla="*/ 711994 h 6860381"/>
              <a:gd name="connsiteX17" fmla="*/ 233366 w 6096000"/>
              <a:gd name="connsiteY17" fmla="*/ 711994 h 6860381"/>
              <a:gd name="connsiteX18" fmla="*/ 233366 w 6096000"/>
              <a:gd name="connsiteY18" fmla="*/ 2381 h 6860381"/>
              <a:gd name="connsiteX19" fmla="*/ 229238 w 6096000"/>
              <a:gd name="connsiteY19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6000" h="6860381">
                <a:moveTo>
                  <a:pt x="229238" y="0"/>
                </a:moveTo>
                <a:lnTo>
                  <a:pt x="6091238" y="0"/>
                </a:lnTo>
                <a:lnTo>
                  <a:pt x="6091238" y="2381"/>
                </a:lnTo>
                <a:lnTo>
                  <a:pt x="6096000" y="2381"/>
                </a:lnTo>
                <a:lnTo>
                  <a:pt x="6096000" y="6860381"/>
                </a:lnTo>
                <a:lnTo>
                  <a:pt x="6095999" y="6860381"/>
                </a:lnTo>
                <a:lnTo>
                  <a:pt x="3832225" y="6860381"/>
                </a:lnTo>
                <a:lnTo>
                  <a:pt x="232201" y="6860381"/>
                </a:lnTo>
                <a:lnTo>
                  <a:pt x="232201" y="6626381"/>
                </a:lnTo>
                <a:lnTo>
                  <a:pt x="0" y="6626381"/>
                </a:lnTo>
                <a:lnTo>
                  <a:pt x="0" y="5488781"/>
                </a:lnTo>
                <a:lnTo>
                  <a:pt x="1" y="5488781"/>
                </a:lnTo>
                <a:lnTo>
                  <a:pt x="1" y="948531"/>
                </a:lnTo>
                <a:lnTo>
                  <a:pt x="1" y="711200"/>
                </a:lnTo>
                <a:lnTo>
                  <a:pt x="1" y="2381"/>
                </a:lnTo>
                <a:lnTo>
                  <a:pt x="2" y="2381"/>
                </a:lnTo>
                <a:lnTo>
                  <a:pt x="2" y="711994"/>
                </a:lnTo>
                <a:lnTo>
                  <a:pt x="233366" y="711994"/>
                </a:lnTo>
                <a:lnTo>
                  <a:pt x="233366" y="2381"/>
                </a:lnTo>
                <a:lnTo>
                  <a:pt x="229238" y="23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1097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29238 w 6096000"/>
              <a:gd name="connsiteY0" fmla="*/ 0 h 6860381"/>
              <a:gd name="connsiteX1" fmla="*/ 6091238 w 6096000"/>
              <a:gd name="connsiteY1" fmla="*/ 0 h 6860381"/>
              <a:gd name="connsiteX2" fmla="*/ 6091238 w 6096000"/>
              <a:gd name="connsiteY2" fmla="*/ 2381 h 6860381"/>
              <a:gd name="connsiteX3" fmla="*/ 6096000 w 6096000"/>
              <a:gd name="connsiteY3" fmla="*/ 2381 h 6860381"/>
              <a:gd name="connsiteX4" fmla="*/ 6096000 w 6096000"/>
              <a:gd name="connsiteY4" fmla="*/ 6860381 h 6860381"/>
              <a:gd name="connsiteX5" fmla="*/ 6095999 w 6096000"/>
              <a:gd name="connsiteY5" fmla="*/ 6860381 h 6860381"/>
              <a:gd name="connsiteX6" fmla="*/ 3832225 w 6096000"/>
              <a:gd name="connsiteY6" fmla="*/ 6860381 h 6860381"/>
              <a:gd name="connsiteX7" fmla="*/ 232201 w 6096000"/>
              <a:gd name="connsiteY7" fmla="*/ 6860381 h 6860381"/>
              <a:gd name="connsiteX8" fmla="*/ 232201 w 6096000"/>
              <a:gd name="connsiteY8" fmla="*/ 6626381 h 6860381"/>
              <a:gd name="connsiteX9" fmla="*/ 0 w 6096000"/>
              <a:gd name="connsiteY9" fmla="*/ 6626381 h 6860381"/>
              <a:gd name="connsiteX10" fmla="*/ 0 w 6096000"/>
              <a:gd name="connsiteY10" fmla="*/ 5488781 h 6860381"/>
              <a:gd name="connsiteX11" fmla="*/ 1 w 6096000"/>
              <a:gd name="connsiteY11" fmla="*/ 5488781 h 6860381"/>
              <a:gd name="connsiteX12" fmla="*/ 1 w 6096000"/>
              <a:gd name="connsiteY12" fmla="*/ 948531 h 6860381"/>
              <a:gd name="connsiteX13" fmla="*/ 1 w 6096000"/>
              <a:gd name="connsiteY13" fmla="*/ 711200 h 6860381"/>
              <a:gd name="connsiteX14" fmla="*/ 1 w 6096000"/>
              <a:gd name="connsiteY14" fmla="*/ 2381 h 6860381"/>
              <a:gd name="connsiteX15" fmla="*/ 2 w 6096000"/>
              <a:gd name="connsiteY15" fmla="*/ 2381 h 6860381"/>
              <a:gd name="connsiteX16" fmla="*/ 2 w 6096000"/>
              <a:gd name="connsiteY16" fmla="*/ 711994 h 6860381"/>
              <a:gd name="connsiteX17" fmla="*/ 233366 w 6096000"/>
              <a:gd name="connsiteY17" fmla="*/ 711994 h 6860381"/>
              <a:gd name="connsiteX18" fmla="*/ 233366 w 6096000"/>
              <a:gd name="connsiteY18" fmla="*/ 2381 h 6860381"/>
              <a:gd name="connsiteX19" fmla="*/ 229238 w 6096000"/>
              <a:gd name="connsiteY19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6000" h="6860381">
                <a:moveTo>
                  <a:pt x="229238" y="0"/>
                </a:moveTo>
                <a:lnTo>
                  <a:pt x="6091238" y="0"/>
                </a:lnTo>
                <a:lnTo>
                  <a:pt x="6091238" y="2381"/>
                </a:lnTo>
                <a:lnTo>
                  <a:pt x="6096000" y="2381"/>
                </a:lnTo>
                <a:lnTo>
                  <a:pt x="6096000" y="6860381"/>
                </a:lnTo>
                <a:lnTo>
                  <a:pt x="6095999" y="6860381"/>
                </a:lnTo>
                <a:lnTo>
                  <a:pt x="3832225" y="6860381"/>
                </a:lnTo>
                <a:lnTo>
                  <a:pt x="232201" y="6860381"/>
                </a:lnTo>
                <a:lnTo>
                  <a:pt x="232201" y="6626381"/>
                </a:lnTo>
                <a:lnTo>
                  <a:pt x="0" y="6626381"/>
                </a:lnTo>
                <a:lnTo>
                  <a:pt x="0" y="5488781"/>
                </a:lnTo>
                <a:lnTo>
                  <a:pt x="1" y="5488781"/>
                </a:lnTo>
                <a:lnTo>
                  <a:pt x="1" y="948531"/>
                </a:lnTo>
                <a:lnTo>
                  <a:pt x="1" y="711200"/>
                </a:lnTo>
                <a:lnTo>
                  <a:pt x="1" y="2381"/>
                </a:lnTo>
                <a:lnTo>
                  <a:pt x="2" y="2381"/>
                </a:lnTo>
                <a:lnTo>
                  <a:pt x="2" y="711994"/>
                </a:lnTo>
                <a:lnTo>
                  <a:pt x="233366" y="711994"/>
                </a:lnTo>
                <a:lnTo>
                  <a:pt x="233366" y="2381"/>
                </a:lnTo>
                <a:lnTo>
                  <a:pt x="229238" y="23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2983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370658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2" name="Rechthoek 11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354094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889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lIns="720000" tIns="115200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0390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1633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720000" tIns="115200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104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custGeom>
            <a:avLst/>
            <a:gdLst>
              <a:gd name="connsiteX0" fmla="*/ 0 w 12192000"/>
              <a:gd name="connsiteY0" fmla="*/ 0 h 3430587"/>
              <a:gd name="connsiteX1" fmla="*/ 12192000 w 12192000"/>
              <a:gd name="connsiteY1" fmla="*/ 0 h 3430587"/>
              <a:gd name="connsiteX2" fmla="*/ 12192000 w 12192000"/>
              <a:gd name="connsiteY2" fmla="*/ 3430587 h 3430587"/>
              <a:gd name="connsiteX3" fmla="*/ 6330000 w 12192000"/>
              <a:gd name="connsiteY3" fmla="*/ 3430587 h 3430587"/>
              <a:gd name="connsiteX4" fmla="*/ 6330000 w 12192000"/>
              <a:gd name="connsiteY4" fmla="*/ 3192987 h 3430587"/>
              <a:gd name="connsiteX5" fmla="*/ 5862000 w 12192000"/>
              <a:gd name="connsiteY5" fmla="*/ 3192987 h 3430587"/>
              <a:gd name="connsiteX6" fmla="*/ 5862000 w 12192000"/>
              <a:gd name="connsiteY6" fmla="*/ 3430587 h 3430587"/>
              <a:gd name="connsiteX7" fmla="*/ 0 w 12192000"/>
              <a:gd name="connsiteY7" fmla="*/ 3430587 h 343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30587">
                <a:moveTo>
                  <a:pt x="0" y="0"/>
                </a:moveTo>
                <a:lnTo>
                  <a:pt x="12192000" y="0"/>
                </a:lnTo>
                <a:lnTo>
                  <a:pt x="12192000" y="3430587"/>
                </a:lnTo>
                <a:lnTo>
                  <a:pt x="6330000" y="3430587"/>
                </a:lnTo>
                <a:lnTo>
                  <a:pt x="6330000" y="3192987"/>
                </a:lnTo>
                <a:lnTo>
                  <a:pt x="5862000" y="3192987"/>
                </a:lnTo>
                <a:lnTo>
                  <a:pt x="5862000" y="3430587"/>
                </a:lnTo>
                <a:lnTo>
                  <a:pt x="0" y="3430587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5850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custGeom>
            <a:avLst/>
            <a:gdLst>
              <a:gd name="connsiteX0" fmla="*/ 0 w 12192000"/>
              <a:gd name="connsiteY0" fmla="*/ 0 h 3430587"/>
              <a:gd name="connsiteX1" fmla="*/ 12192000 w 12192000"/>
              <a:gd name="connsiteY1" fmla="*/ 0 h 3430587"/>
              <a:gd name="connsiteX2" fmla="*/ 12192000 w 12192000"/>
              <a:gd name="connsiteY2" fmla="*/ 3430587 h 3430587"/>
              <a:gd name="connsiteX3" fmla="*/ 6330000 w 12192000"/>
              <a:gd name="connsiteY3" fmla="*/ 3430587 h 3430587"/>
              <a:gd name="connsiteX4" fmla="*/ 6330000 w 12192000"/>
              <a:gd name="connsiteY4" fmla="*/ 3192987 h 3430587"/>
              <a:gd name="connsiteX5" fmla="*/ 5862000 w 12192000"/>
              <a:gd name="connsiteY5" fmla="*/ 3192987 h 3430587"/>
              <a:gd name="connsiteX6" fmla="*/ 5862000 w 12192000"/>
              <a:gd name="connsiteY6" fmla="*/ 3430587 h 3430587"/>
              <a:gd name="connsiteX7" fmla="*/ 0 w 12192000"/>
              <a:gd name="connsiteY7" fmla="*/ 3430587 h 343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30587">
                <a:moveTo>
                  <a:pt x="0" y="0"/>
                </a:moveTo>
                <a:lnTo>
                  <a:pt x="12192000" y="0"/>
                </a:lnTo>
                <a:lnTo>
                  <a:pt x="12192000" y="3430587"/>
                </a:lnTo>
                <a:lnTo>
                  <a:pt x="6330000" y="3430587"/>
                </a:lnTo>
                <a:lnTo>
                  <a:pt x="6330000" y="3192987"/>
                </a:lnTo>
                <a:lnTo>
                  <a:pt x="5862000" y="3192987"/>
                </a:lnTo>
                <a:lnTo>
                  <a:pt x="5862000" y="3430587"/>
                </a:lnTo>
                <a:lnTo>
                  <a:pt x="0" y="343058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lIns="612000">
            <a:noAutofit/>
          </a:bodyPr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4804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25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44708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0003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8688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2" name="Rechthoek 11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04443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4" name="Rechthoek 23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16" name="Afbeelding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097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4" name="Rechthoek 23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16" name="Afbeelding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320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4" name="Rechthoek 23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421851" y="3926077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5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421851" y="4712093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6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421851" y="5485583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21" name="Afbeelding 2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38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76053" y="1988840"/>
            <a:ext cx="5280587" cy="1739528"/>
          </a:xfrm>
          <a:prstGeom prst="rect">
            <a:avLst/>
          </a:prstGeom>
          <a:noFill/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94752" y="3789040"/>
            <a:ext cx="5261888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576053" y="5589240"/>
            <a:ext cx="5280587" cy="360040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12" name="Rechthoek 11"/>
          <p:cNvSpPr/>
          <p:nvPr/>
        </p:nvSpPr>
        <p:spPr>
          <a:xfrm>
            <a:off x="-2381" y="0"/>
            <a:ext cx="6098381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10" name="shpBeeldmerk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48"/>
          <a:stretch/>
        </p:blipFill>
        <p:spPr bwMode="auto">
          <a:xfrm>
            <a:off x="-3329" y="-27385"/>
            <a:ext cx="12192000" cy="1542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022" y="6381329"/>
            <a:ext cx="3045460" cy="40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172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_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76053" y="1988840"/>
            <a:ext cx="5280587" cy="1739528"/>
          </a:xfrm>
          <a:prstGeom prst="rect">
            <a:avLst/>
          </a:prstGeom>
          <a:noFill/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 noProof="0"/>
              <a:t>Klik om stijl te bewerken</a:t>
            </a:r>
            <a:endParaRPr lang="en-GB" noProof="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94752" y="3789040"/>
            <a:ext cx="5261888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/>
              <a:t>Klikken om de ondertitelstijl van het model te bewerken</a:t>
            </a:r>
            <a:endParaRPr lang="en-GB" noProof="0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576053" y="5589240"/>
            <a:ext cx="5280587" cy="360040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en-GB" noProof="0" smtClean="0"/>
              <a:pPr/>
              <a:t>16/09/2026</a:t>
            </a:fld>
            <a:endParaRPr lang="en-GB" noProof="0" dirty="0"/>
          </a:p>
        </p:txBody>
      </p:sp>
      <p:sp>
        <p:nvSpPr>
          <p:cNvPr id="12" name="Rechthoek 11"/>
          <p:cNvSpPr/>
          <p:nvPr/>
        </p:nvSpPr>
        <p:spPr>
          <a:xfrm>
            <a:off x="-2381" y="0"/>
            <a:ext cx="6098381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10" name="shpBeeldmerk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58"/>
          <a:stretch/>
        </p:blipFill>
        <p:spPr bwMode="auto">
          <a:xfrm>
            <a:off x="-2383" y="-27384"/>
            <a:ext cx="12192000" cy="1508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903" y="6381329"/>
            <a:ext cx="3045460" cy="40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08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335360" y="1268760"/>
            <a:ext cx="1152128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2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0" y="6597353"/>
            <a:ext cx="576064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13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255573" y="6342261"/>
            <a:ext cx="9601067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28431" y="6356349"/>
            <a:ext cx="967036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5" name="Tijdelijke aanduiding voor inhoud 6"/>
          <p:cNvSpPr>
            <a:spLocks noGrp="1"/>
          </p:cNvSpPr>
          <p:nvPr>
            <p:ph sz="quarter" idx="13"/>
          </p:nvPr>
        </p:nvSpPr>
        <p:spPr>
          <a:xfrm>
            <a:off x="328084" y="2145175"/>
            <a:ext cx="11520000" cy="403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7795477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5798521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335360" y="1268760"/>
            <a:ext cx="1152128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0" y="6597353"/>
            <a:ext cx="576064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255573" y="6342261"/>
            <a:ext cx="9601067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28431" y="6356349"/>
            <a:ext cx="967036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4" name="Tijdelijke aanduiding voor inhoud 6"/>
          <p:cNvSpPr>
            <a:spLocks noGrp="1"/>
          </p:cNvSpPr>
          <p:nvPr>
            <p:ph sz="quarter" idx="13"/>
          </p:nvPr>
        </p:nvSpPr>
        <p:spPr>
          <a:xfrm>
            <a:off x="328084" y="2145175"/>
            <a:ext cx="5640000" cy="40322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15" name="Tijdelijke aanduiding voor inhoud 6"/>
          <p:cNvSpPr>
            <a:spLocks noGrp="1"/>
          </p:cNvSpPr>
          <p:nvPr>
            <p:ph sz="quarter" idx="14"/>
          </p:nvPr>
        </p:nvSpPr>
        <p:spPr>
          <a:xfrm>
            <a:off x="6216640" y="2132854"/>
            <a:ext cx="5640000" cy="40322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3887937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28432" y="2132854"/>
            <a:ext cx="5646929" cy="76844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335360" y="1268760"/>
            <a:ext cx="1152128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2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0" y="6597353"/>
            <a:ext cx="576064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13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255573" y="6342261"/>
            <a:ext cx="9601067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28431" y="6356349"/>
            <a:ext cx="967036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6" name="Tijdelijke aanduiding voor tekst 2"/>
          <p:cNvSpPr>
            <a:spLocks noGrp="1"/>
          </p:cNvSpPr>
          <p:nvPr>
            <p:ph type="body" idx="12"/>
          </p:nvPr>
        </p:nvSpPr>
        <p:spPr>
          <a:xfrm>
            <a:off x="6209712" y="2156860"/>
            <a:ext cx="5646929" cy="76844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inhoud 6"/>
          <p:cNvSpPr>
            <a:spLocks noGrp="1"/>
          </p:cNvSpPr>
          <p:nvPr>
            <p:ph sz="quarter" idx="13"/>
          </p:nvPr>
        </p:nvSpPr>
        <p:spPr>
          <a:xfrm>
            <a:off x="328084" y="2925304"/>
            <a:ext cx="5640000" cy="3240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18" name="Tijdelijke aanduiding voor inhoud 6"/>
          <p:cNvSpPr>
            <a:spLocks noGrp="1"/>
          </p:cNvSpPr>
          <p:nvPr>
            <p:ph sz="quarter" idx="14"/>
          </p:nvPr>
        </p:nvSpPr>
        <p:spPr>
          <a:xfrm>
            <a:off x="6216640" y="2924944"/>
            <a:ext cx="5640000" cy="3240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4332761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335360" y="1268760"/>
            <a:ext cx="1152128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0" y="6597353"/>
            <a:ext cx="576064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255573" y="6342261"/>
            <a:ext cx="9601067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28431" y="6356349"/>
            <a:ext cx="967036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745723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0"/>
          </p:nvPr>
        </p:nvSpPr>
        <p:spPr>
          <a:xfrm>
            <a:off x="0" y="1052513"/>
            <a:ext cx="12192000" cy="5256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3299776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grafiek 2"/>
          <p:cNvSpPr>
            <a:spLocks noGrp="1"/>
          </p:cNvSpPr>
          <p:nvPr>
            <p:ph type="chart" sz="quarter" idx="10"/>
          </p:nvPr>
        </p:nvSpPr>
        <p:spPr>
          <a:xfrm>
            <a:off x="0" y="1052513"/>
            <a:ext cx="12192000" cy="5256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grafiek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5371603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abel 3"/>
          <p:cNvSpPr>
            <a:spLocks noGrp="1"/>
          </p:cNvSpPr>
          <p:nvPr>
            <p:ph type="tbl" sz="quarter" idx="10"/>
          </p:nvPr>
        </p:nvSpPr>
        <p:spPr>
          <a:xfrm>
            <a:off x="0" y="1052513"/>
            <a:ext cx="12192000" cy="5256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tabel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9463557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pTekst"/>
          <p:cNvSpPr>
            <a:spLocks noGrp="1" noChangeArrowheads="1"/>
          </p:cNvSpPr>
          <p:nvPr>
            <p:ph idx="1"/>
          </p:nvPr>
        </p:nvSpPr>
        <p:spPr bwMode="auto">
          <a:xfrm>
            <a:off x="335360" y="2156859"/>
            <a:ext cx="5640000" cy="4058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 sz="2400" dirty="0" smtClean="0"/>
            </a:lvl1pPr>
            <a:lvl2pPr>
              <a:defRPr lang="nl-NL" sz="2000" dirty="0" smtClean="0"/>
            </a:lvl2pPr>
            <a:lvl3pPr>
              <a:defRPr lang="nl-NL" sz="1800" dirty="0" smtClean="0"/>
            </a:lvl3pPr>
          </a:lstStyle>
          <a:p>
            <a:pPr marL="360000" lvl="0" indent="-360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/>
              <a:t>Klikken om de tekststijl van het model te bewerken</a:t>
            </a:r>
          </a:p>
          <a:p>
            <a:pPr marL="360000" lvl="1" indent="-360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/>
              <a:t>Tweede niveau</a:t>
            </a:r>
          </a:p>
          <a:p>
            <a:pPr marL="360000" lvl="2" indent="-360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/>
              <a:t>Derde niveau</a:t>
            </a:r>
          </a:p>
        </p:txBody>
      </p:sp>
      <p:sp>
        <p:nvSpPr>
          <p:cNvPr id="9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335360" y="1268760"/>
            <a:ext cx="564000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0" y="6597353"/>
            <a:ext cx="576064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255573" y="6342261"/>
            <a:ext cx="9601067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28431" y="6356349"/>
            <a:ext cx="967036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5" name="Tijdelijke aanduiding voor inhoud 14"/>
          <p:cNvSpPr>
            <a:spLocks noGrp="1"/>
          </p:cNvSpPr>
          <p:nvPr>
            <p:ph sz="quarter" idx="10"/>
          </p:nvPr>
        </p:nvSpPr>
        <p:spPr>
          <a:xfrm>
            <a:off x="6096000" y="1052737"/>
            <a:ext cx="6096000" cy="5289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3135703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pTekst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335360" y="2156859"/>
            <a:ext cx="5640000" cy="4058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 dirty="0"/>
              <a:t>Klik om de opmaakprofielen van de </a:t>
            </a:r>
            <a:r>
              <a:rPr lang="nl-NL" dirty="0" err="1"/>
              <a:t>modeltekst</a:t>
            </a:r>
            <a:r>
              <a:rPr lang="nl-NL" dirty="0"/>
              <a:t> te bewerken</a:t>
            </a:r>
          </a:p>
        </p:txBody>
      </p:sp>
      <p:sp>
        <p:nvSpPr>
          <p:cNvPr id="9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335360" y="1268760"/>
            <a:ext cx="564000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0" y="6597353"/>
            <a:ext cx="576064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255573" y="6342261"/>
            <a:ext cx="9601067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28431" y="6356349"/>
            <a:ext cx="967036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5" name="Tijdelijke aanduiding voor afbeelding 14"/>
          <p:cNvSpPr>
            <a:spLocks noGrp="1"/>
          </p:cNvSpPr>
          <p:nvPr>
            <p:ph type="pic" sz="quarter" idx="10"/>
          </p:nvPr>
        </p:nvSpPr>
        <p:spPr>
          <a:xfrm>
            <a:off x="6096001" y="1052737"/>
            <a:ext cx="6095999" cy="528952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6856463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5139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342312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549060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86766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214885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96251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924779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015837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481626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744123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0468519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006273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241745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77729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496719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609638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27296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335360" y="1268760"/>
            <a:ext cx="1152128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2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0" y="6597353"/>
            <a:ext cx="576064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13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255573" y="6342261"/>
            <a:ext cx="9601067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28431" y="6356349"/>
            <a:ext cx="967036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5" name="Tijdelijke aanduiding voor inhoud 6"/>
          <p:cNvSpPr>
            <a:spLocks noGrp="1"/>
          </p:cNvSpPr>
          <p:nvPr>
            <p:ph sz="quarter" idx="13"/>
          </p:nvPr>
        </p:nvSpPr>
        <p:spPr>
          <a:xfrm>
            <a:off x="328084" y="2145175"/>
            <a:ext cx="11520000" cy="403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45871607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pTekst"/>
          <p:cNvSpPr>
            <a:spLocks noGrp="1" noChangeArrowheads="1"/>
          </p:cNvSpPr>
          <p:nvPr>
            <p:ph idx="1"/>
          </p:nvPr>
        </p:nvSpPr>
        <p:spPr bwMode="auto">
          <a:xfrm>
            <a:off x="335360" y="2156859"/>
            <a:ext cx="5640000" cy="4058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 sz="2400" dirty="0" smtClean="0"/>
            </a:lvl1pPr>
            <a:lvl2pPr>
              <a:defRPr lang="nl-NL" sz="2000" dirty="0" smtClean="0"/>
            </a:lvl2pPr>
            <a:lvl3pPr>
              <a:defRPr lang="nl-NL" sz="1800" dirty="0" smtClean="0"/>
            </a:lvl3pPr>
          </a:lstStyle>
          <a:p>
            <a:pPr marL="360000" lvl="0" indent="-360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/>
              <a:t>Klikken om de tekststijl van het model te bewerken</a:t>
            </a:r>
          </a:p>
          <a:p>
            <a:pPr marL="360000" lvl="1" indent="-360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/>
              <a:t>Tweede niveau</a:t>
            </a:r>
          </a:p>
          <a:p>
            <a:pPr marL="360000" lvl="2" indent="-360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/>
              <a:t>Derde niveau</a:t>
            </a:r>
          </a:p>
        </p:txBody>
      </p:sp>
      <p:sp>
        <p:nvSpPr>
          <p:cNvPr id="9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335360" y="1268760"/>
            <a:ext cx="564000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0" y="6597353"/>
            <a:ext cx="576064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255573" y="6342261"/>
            <a:ext cx="9601067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28431" y="6356349"/>
            <a:ext cx="967036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5" name="Tijdelijke aanduiding voor inhoud 14"/>
          <p:cNvSpPr>
            <a:spLocks noGrp="1"/>
          </p:cNvSpPr>
          <p:nvPr>
            <p:ph sz="quarter" idx="10"/>
          </p:nvPr>
        </p:nvSpPr>
        <p:spPr>
          <a:xfrm>
            <a:off x="6096000" y="1052737"/>
            <a:ext cx="6096000" cy="5289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0548867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335360" y="1268760"/>
            <a:ext cx="1152128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0" y="6597353"/>
            <a:ext cx="576064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255573" y="6342261"/>
            <a:ext cx="9601067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28431" y="6356349"/>
            <a:ext cx="967036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4" name="Tijdelijke aanduiding voor inhoud 6"/>
          <p:cNvSpPr>
            <a:spLocks noGrp="1"/>
          </p:cNvSpPr>
          <p:nvPr>
            <p:ph sz="quarter" idx="13"/>
          </p:nvPr>
        </p:nvSpPr>
        <p:spPr>
          <a:xfrm>
            <a:off x="328084" y="2145175"/>
            <a:ext cx="5640000" cy="40322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15" name="Tijdelijke aanduiding voor inhoud 6"/>
          <p:cNvSpPr>
            <a:spLocks noGrp="1"/>
          </p:cNvSpPr>
          <p:nvPr>
            <p:ph sz="quarter" idx="14"/>
          </p:nvPr>
        </p:nvSpPr>
        <p:spPr>
          <a:xfrm>
            <a:off x="6216640" y="2132854"/>
            <a:ext cx="5640000" cy="40322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708837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3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3" name="Rechthoek 12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5F0C804-957E-6768-C981-8CC8B1FF278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0" y="6705600"/>
            <a:ext cx="7604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nl-NL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 gebruik</a:t>
            </a:r>
          </a:p>
        </p:txBody>
      </p:sp>
    </p:spTree>
    <p:extLst>
      <p:ext uri="{BB962C8B-B14F-4D97-AF65-F5344CB8AC3E}">
        <p14:creationId xmlns:p14="http://schemas.microsoft.com/office/powerpoint/2010/main" val="332485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650" r:id="rId2"/>
    <p:sldLayoutId id="2147483725" r:id="rId3"/>
    <p:sldLayoutId id="2147483719" r:id="rId4"/>
    <p:sldLayoutId id="2147483726" r:id="rId5"/>
    <p:sldLayoutId id="2147483666" r:id="rId6"/>
    <p:sldLayoutId id="2147483690" r:id="rId7"/>
    <p:sldLayoutId id="2147483728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89" r:id="rId15"/>
    <p:sldLayoutId id="2147483712" r:id="rId16"/>
    <p:sldLayoutId id="2147483711" r:id="rId17"/>
    <p:sldLayoutId id="2147483675" r:id="rId18"/>
    <p:sldLayoutId id="2147483657" r:id="rId19"/>
    <p:sldLayoutId id="2147483691" r:id="rId20"/>
    <p:sldLayoutId id="2147483729" r:id="rId21"/>
    <p:sldLayoutId id="2147483739" r:id="rId22"/>
    <p:sldLayoutId id="2147483740" r:id="rId23"/>
    <p:sldLayoutId id="2147483718" r:id="rId24"/>
    <p:sldLayoutId id="2147483717" r:id="rId25"/>
    <p:sldLayoutId id="2147483714" r:id="rId26"/>
    <p:sldLayoutId id="2147483713" r:id="rId27"/>
    <p:sldLayoutId id="2147483716" r:id="rId28"/>
    <p:sldLayoutId id="2147483715" r:id="rId29"/>
    <p:sldLayoutId id="2147483741" r:id="rId30"/>
    <p:sldLayoutId id="2147483742" r:id="rId31"/>
    <p:sldLayoutId id="2147483702" r:id="rId32"/>
    <p:sldLayoutId id="2147483721" r:id="rId33"/>
    <p:sldLayoutId id="2147483700" r:id="rId34"/>
    <p:sldLayoutId id="2147483692" r:id="rId35"/>
    <p:sldLayoutId id="2147483722" r:id="rId36"/>
    <p:sldLayoutId id="2147483723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Verdana" panose="020B0604030504040204" pitchFamily="34" charset="0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 userDrawn="1">
          <p15:clr>
            <a:srgbClr val="F26B43"/>
          </p15:clr>
        </p15:guide>
        <p15:guide id="8" orient="horz" pos="3919" userDrawn="1">
          <p15:clr>
            <a:srgbClr val="F26B43"/>
          </p15:clr>
        </p15:guide>
        <p15:guide id="9" pos="3840" userDrawn="1">
          <p15:clr>
            <a:srgbClr val="F26B43"/>
          </p15:clr>
        </p15:guide>
        <p15:guide id="10" orient="horz" pos="2159" userDrawn="1">
          <p15:clr>
            <a:srgbClr val="F26B43"/>
          </p15:clr>
        </p15:guide>
        <p15:guide id="11" pos="400" userDrawn="1">
          <p15:clr>
            <a:srgbClr val="F26B43"/>
          </p15:clr>
        </p15:guide>
        <p15:guide id="12" pos="4128" userDrawn="1">
          <p15:clr>
            <a:srgbClr val="F26B43"/>
          </p15:clr>
        </p15:guide>
        <p15:guide id="13" pos="3552" userDrawn="1">
          <p15:clr>
            <a:srgbClr val="F26B43"/>
          </p15:clr>
        </p15:guide>
        <p15:guide id="14" orient="horz" pos="1275" userDrawn="1">
          <p15:clr>
            <a:srgbClr val="F26B43"/>
          </p15:clr>
        </p15:guide>
        <p15:guide id="15" orient="horz" pos="1434" userDrawn="1">
          <p15:clr>
            <a:srgbClr val="F26B43"/>
          </p15:clr>
        </p15:guide>
        <p15:guide id="16" pos="461" userDrawn="1">
          <p15:clr>
            <a:srgbClr val="F26B43"/>
          </p15:clr>
        </p15:guide>
        <p15:guide id="17" orient="horz" pos="66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pKleurvlakOnder"/>
          <p:cNvSpPr/>
          <p:nvPr/>
        </p:nvSpPr>
        <p:spPr>
          <a:xfrm>
            <a:off x="0" y="6318250"/>
            <a:ext cx="12192000" cy="539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>
              <a:solidFill>
                <a:schemeClr val="tx1"/>
              </a:solidFill>
            </a:endParaRPr>
          </a:p>
        </p:txBody>
      </p:sp>
      <p:sp>
        <p:nvSpPr>
          <p:cNvPr id="7" name="shpKleurvlakBoven"/>
          <p:cNvSpPr/>
          <p:nvPr/>
        </p:nvSpPr>
        <p:spPr>
          <a:xfrm>
            <a:off x="0" y="1"/>
            <a:ext cx="12192000" cy="1071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/>
          </a:p>
        </p:txBody>
      </p:sp>
      <p:pic>
        <p:nvPicPr>
          <p:cNvPr id="8" name="shpBeeldmerk" descr="RO__vervolgpagina~LPPT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12192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hpKleurvlakBoven"/>
          <p:cNvSpPr/>
          <p:nvPr/>
        </p:nvSpPr>
        <p:spPr>
          <a:xfrm>
            <a:off x="0" y="1"/>
            <a:ext cx="12192000" cy="1071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/>
          </a:p>
        </p:txBody>
      </p:sp>
      <p:pic>
        <p:nvPicPr>
          <p:cNvPr id="10" name="shpBeeldmerk" descr="RO__vervolgpagina~LPPT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12192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hpKleurvlakBoven"/>
          <p:cNvSpPr/>
          <p:nvPr/>
        </p:nvSpPr>
        <p:spPr>
          <a:xfrm>
            <a:off x="0" y="1"/>
            <a:ext cx="12192000" cy="1071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/>
          </a:p>
        </p:txBody>
      </p:sp>
      <p:pic>
        <p:nvPicPr>
          <p:cNvPr id="13" name="shpBeeldmerk" descr="RO__vervolgpagina~LPPT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12192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335360" y="1268760"/>
            <a:ext cx="1152128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het opmaakprofiel te bewerken</a:t>
            </a:r>
          </a:p>
        </p:txBody>
      </p:sp>
      <p:sp>
        <p:nvSpPr>
          <p:cNvPr id="1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0" y="6597353"/>
            <a:ext cx="576064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330FFF43-A68E-4441-863F-1E5FDC9C9E7E}" type="datetimeFigureOut">
              <a:rPr lang="nl-NL" smtClean="0"/>
              <a:pPr/>
              <a:t>16-9-2026</a:t>
            </a:fld>
            <a:endParaRPr lang="nl-NL" dirty="0"/>
          </a:p>
        </p:txBody>
      </p:sp>
      <p:sp>
        <p:nvSpPr>
          <p:cNvPr id="1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255573" y="6342261"/>
            <a:ext cx="9601067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2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28431" y="6356349"/>
            <a:ext cx="967036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4895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914400" rtl="0" eaLnBrk="1" latinLnBrk="0" hangingPunct="1">
        <a:lnSpc>
          <a:spcPct val="90000"/>
        </a:lnSpc>
        <a:spcBef>
          <a:spcPts val="500"/>
        </a:spcBef>
        <a:buFont typeface="Verdana" panose="020B0604030504040204" pitchFamily="34" charset="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90000"/>
        </a:lnSpc>
        <a:spcBef>
          <a:spcPts val="500"/>
        </a:spcBef>
        <a:buSzPct val="75000"/>
        <a:buFont typeface="Verdana" panose="020B0604030504040204" pitchFamily="34" charset="0"/>
        <a:buChar char="&gt;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4541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98484" y="1986455"/>
            <a:ext cx="8818178" cy="228074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Advancing Large Scale H2 Green in Energy Hubs </a:t>
            </a:r>
            <a:br>
              <a:rPr lang="en-US" dirty="0"/>
            </a:br>
            <a:r>
              <a:rPr lang="en-US" sz="2700" dirty="0"/>
              <a:t>PVSEC16 Sept 2026</a:t>
            </a:r>
            <a:endParaRPr lang="nl-NL" sz="27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704331"/>
            <a:ext cx="5004000" cy="13392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l-NL" dirty="0"/>
              <a:t>Otto Bernsen </a:t>
            </a:r>
          </a:p>
          <a:p>
            <a:pPr algn="ctr"/>
            <a:r>
              <a:rPr lang="nl-NL" dirty="0" err="1"/>
              <a:t>Coordinating</a:t>
            </a:r>
            <a:r>
              <a:rPr lang="nl-NL" dirty="0"/>
              <a:t> Advisor, Team Energy </a:t>
            </a:r>
            <a:r>
              <a:rPr lang="nl-NL" dirty="0" err="1"/>
              <a:t>Innovation</a:t>
            </a:r>
            <a:endParaRPr lang="nl-NL" dirty="0"/>
          </a:p>
          <a:p>
            <a:pPr algn="ctr"/>
            <a:r>
              <a:rPr lang="nl-NL" dirty="0"/>
              <a:t>Netherlands Enterprise Agency </a:t>
            </a:r>
          </a:p>
          <a:p>
            <a:pPr algn="ctr"/>
            <a:r>
              <a:rPr lang="nl-NL" dirty="0"/>
              <a:t>Part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Ministry</a:t>
            </a:r>
            <a:r>
              <a:rPr lang="nl-NL" dirty="0"/>
              <a:t> of </a:t>
            </a:r>
            <a:r>
              <a:rPr lang="nl-NL" dirty="0" err="1"/>
              <a:t>Economic</a:t>
            </a:r>
            <a:r>
              <a:rPr lang="nl-NL" dirty="0"/>
              <a:t> </a:t>
            </a:r>
            <a:r>
              <a:rPr lang="nl-NL" dirty="0" err="1"/>
              <a:t>Affairs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53533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A02CB-A900-CBD5-0B8A-C49ACA146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FE4085D-8F0B-F437-0241-FB1009672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nl-NL" dirty="0">
                <a:solidFill>
                  <a:schemeClr val="tx1"/>
                </a:solidFill>
              </a:rPr>
              <a:t>Summary </a:t>
            </a:r>
            <a:r>
              <a:rPr lang="nl-NL" dirty="0" err="1">
                <a:solidFill>
                  <a:schemeClr val="tx1"/>
                </a:solidFill>
              </a:rPr>
              <a:t>what’s</a:t>
            </a:r>
            <a:r>
              <a:rPr lang="nl-NL" dirty="0">
                <a:solidFill>
                  <a:schemeClr val="tx1"/>
                </a:solidFill>
              </a:rPr>
              <a:t> next </a:t>
            </a:r>
            <a:r>
              <a:rPr lang="nl-NL" dirty="0" err="1">
                <a:solidFill>
                  <a:schemeClr val="tx1"/>
                </a:solidFill>
              </a:rPr>
              <a:t>for</a:t>
            </a:r>
            <a:r>
              <a:rPr lang="nl-NL" dirty="0">
                <a:solidFill>
                  <a:schemeClr val="tx1"/>
                </a:solidFill>
              </a:rPr>
              <a:t> </a:t>
            </a:r>
            <a:r>
              <a:rPr lang="nl-NL" dirty="0" err="1">
                <a:solidFill>
                  <a:schemeClr val="tx1"/>
                </a:solidFill>
              </a:rPr>
              <a:t>the</a:t>
            </a:r>
            <a:r>
              <a:rPr lang="nl-NL" dirty="0">
                <a:solidFill>
                  <a:schemeClr val="tx1"/>
                </a:solidFill>
              </a:rPr>
              <a:t> </a:t>
            </a:r>
            <a:r>
              <a:rPr lang="nl-NL" dirty="0" err="1">
                <a:solidFill>
                  <a:schemeClr val="tx1"/>
                </a:solidFill>
              </a:rPr>
              <a:t>solar</a:t>
            </a:r>
            <a:r>
              <a:rPr lang="nl-NL" dirty="0">
                <a:solidFill>
                  <a:schemeClr val="tx1"/>
                </a:solidFill>
              </a:rPr>
              <a:t> community</a:t>
            </a:r>
            <a:endParaRPr lang="nl-NL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97A30BB0-3458-E03F-9D6C-61A6BE508A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2224997"/>
              </p:ext>
            </p:extLst>
          </p:nvPr>
        </p:nvGraphicFramePr>
        <p:xfrm>
          <a:off x="328084" y="2145175"/>
          <a:ext cx="11520000" cy="4032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3637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8C8C8-792C-947B-BA51-D76A6FA96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1492022-6847-614D-9EB7-A9D18D97E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052737"/>
            <a:ext cx="8281866" cy="1080117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2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Major Cross Border Hydrogen Projects NW Europe</a:t>
            </a:r>
            <a:endParaRPr lang="nl-NL" sz="2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11">
            <a:extLst>
              <a:ext uri="{FF2B5EF4-FFF2-40B4-BE49-F238E27FC236}">
                <a16:creationId xmlns:a16="http://schemas.microsoft.com/office/drawing/2014/main" id="{149F2F12-2FAA-A5BB-4EB5-BBBBCB0F2531}"/>
              </a:ext>
            </a:extLst>
          </p:cNvPr>
          <p:cNvSpPr txBox="1">
            <a:spLocks/>
          </p:cNvSpPr>
          <p:nvPr/>
        </p:nvSpPr>
        <p:spPr>
          <a:xfrm>
            <a:off x="1072055" y="1807779"/>
            <a:ext cx="11119945" cy="453448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59991" indent="-359991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982" indent="-359991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Verdana" panose="020B0604030504040204" pitchFamily="34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973" indent="-359991" algn="l" defTabSz="914377" rtl="0" eaLnBrk="1" latinLnBrk="0" hangingPunct="1">
              <a:lnSpc>
                <a:spcPct val="90000"/>
              </a:lnSpc>
              <a:spcBef>
                <a:spcPts val="500"/>
              </a:spcBef>
              <a:buSzPct val="75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dirty="0"/>
              <a:t>Germany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Netherlands:</a:t>
            </a:r>
          </a:p>
          <a:p>
            <a:r>
              <a:rPr lang="nl-NL" dirty="0"/>
              <a:t>Emden </a:t>
            </a:r>
            <a:r>
              <a:rPr lang="nl-NL" dirty="0" err="1"/>
              <a:t>Elektrolyser</a:t>
            </a:r>
            <a:r>
              <a:rPr lang="nl-NL" dirty="0"/>
              <a:t> (EWE): 320 MW PEM-</a:t>
            </a:r>
            <a:r>
              <a:rPr lang="nl-NL" dirty="0" err="1"/>
              <a:t>elektrolyser</a:t>
            </a:r>
            <a:r>
              <a:rPr lang="nl-NL" dirty="0"/>
              <a:t> 2025 2028 </a:t>
            </a:r>
            <a:r>
              <a:rPr lang="nl-NL" dirty="0" err="1"/>
              <a:t>commerial</a:t>
            </a:r>
            <a:r>
              <a:rPr lang="nl-NL" dirty="0"/>
              <a:t> </a:t>
            </a:r>
            <a:r>
              <a:rPr lang="nl-NL" dirty="0" err="1"/>
              <a:t>capacity</a:t>
            </a:r>
            <a:r>
              <a:rPr lang="nl-NL" dirty="0"/>
              <a:t> 26.000 ton/</a:t>
            </a:r>
            <a:r>
              <a:rPr lang="nl-NL" dirty="0" err="1"/>
              <a:t>year</a:t>
            </a:r>
            <a:r>
              <a:rPr lang="nl-NL" dirty="0"/>
              <a:t>.</a:t>
            </a:r>
          </a:p>
          <a:p>
            <a:r>
              <a:rPr lang="nl-NL" dirty="0"/>
              <a:t>H2CoastLink 1 &amp; Gasunie Backbone: 24 km H2 backbone delivery 2027. International corridor (</a:t>
            </a:r>
            <a:r>
              <a:rPr lang="nl-NL" dirty="0" err="1"/>
              <a:t>Hynetwork</a:t>
            </a:r>
            <a:r>
              <a:rPr lang="nl-NL" dirty="0"/>
              <a:t>) </a:t>
            </a:r>
            <a:r>
              <a:rPr lang="nl-NL" dirty="0" err="1"/>
              <a:t>between</a:t>
            </a:r>
            <a:r>
              <a:rPr lang="nl-NL" dirty="0"/>
              <a:t> Groningen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Nieder</a:t>
            </a:r>
            <a:r>
              <a:rPr lang="nl-NL" dirty="0"/>
              <a:t> </a:t>
            </a:r>
            <a:r>
              <a:rPr lang="nl-NL" dirty="0" err="1"/>
              <a:t>Sachsen</a:t>
            </a:r>
            <a:r>
              <a:rPr lang="nl-NL" dirty="0"/>
              <a:t>. </a:t>
            </a:r>
            <a:r>
              <a:rPr lang="nl-NL" dirty="0" err="1"/>
              <a:t>Connects</a:t>
            </a:r>
            <a:r>
              <a:rPr lang="nl-NL" dirty="0"/>
              <a:t> Eems </a:t>
            </a:r>
            <a:r>
              <a:rPr lang="nl-NL" dirty="0" err="1"/>
              <a:t>harbor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national</a:t>
            </a:r>
            <a:r>
              <a:rPr lang="nl-NL" dirty="0"/>
              <a:t> gas </a:t>
            </a:r>
            <a:r>
              <a:rPr lang="nl-NL" dirty="0" err="1"/>
              <a:t>infrastructures</a:t>
            </a:r>
            <a:r>
              <a:rPr lang="nl-NL" dirty="0"/>
              <a:t>.</a:t>
            </a:r>
          </a:p>
          <a:p>
            <a:r>
              <a:rPr lang="nl-NL" dirty="0"/>
              <a:t>Salt </a:t>
            </a:r>
            <a:r>
              <a:rPr lang="nl-NL" dirty="0" err="1"/>
              <a:t>caverns</a:t>
            </a:r>
            <a:r>
              <a:rPr lang="nl-NL" dirty="0"/>
              <a:t> </a:t>
            </a:r>
            <a:r>
              <a:rPr lang="nl-NL" dirty="0" err="1"/>
              <a:t>Huntorf</a:t>
            </a:r>
            <a:r>
              <a:rPr lang="nl-NL" dirty="0"/>
              <a:t>: Large </a:t>
            </a:r>
            <a:r>
              <a:rPr lang="nl-NL" dirty="0" err="1"/>
              <a:t>scale</a:t>
            </a:r>
            <a:r>
              <a:rPr lang="nl-NL" dirty="0"/>
              <a:t> storage </a:t>
            </a:r>
            <a:r>
              <a:rPr lang="nl-NL" dirty="0" err="1"/>
              <a:t>by</a:t>
            </a:r>
            <a:r>
              <a:rPr lang="nl-NL" dirty="0"/>
              <a:t> 2030** commercial </a:t>
            </a:r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compensate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“</a:t>
            </a:r>
            <a:r>
              <a:rPr lang="nl-NL" dirty="0" err="1"/>
              <a:t>DunkelFlaute</a:t>
            </a:r>
            <a:r>
              <a:rPr lang="nl-NL" dirty="0"/>
              <a:t>”.</a:t>
            </a:r>
          </a:p>
          <a:p>
            <a:pPr lvl="0"/>
            <a:r>
              <a:rPr lang="nl-NL" dirty="0"/>
              <a:t> GET H2 (Lingen): large </a:t>
            </a:r>
            <a:r>
              <a:rPr lang="nl-NL" dirty="0" err="1"/>
              <a:t>scale</a:t>
            </a:r>
            <a:r>
              <a:rPr lang="nl-NL" dirty="0"/>
              <a:t> green H2 </a:t>
            </a:r>
            <a:r>
              <a:rPr lang="nl-NL" dirty="0" err="1"/>
              <a:t>production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industry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electrolysis</a:t>
            </a:r>
            <a:r>
              <a:rPr lang="nl-NL" dirty="0"/>
              <a:t>, </a:t>
            </a:r>
            <a:r>
              <a:rPr lang="nl-NL" dirty="0" err="1"/>
              <a:t>connects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Drenthe Province</a:t>
            </a:r>
          </a:p>
          <a:p>
            <a:pPr lvl="0"/>
            <a:r>
              <a:rPr lang="nl-NL" dirty="0" err="1"/>
              <a:t>GreenMotionSteel</a:t>
            </a:r>
            <a:r>
              <a:rPr lang="nl-NL" dirty="0"/>
              <a:t> (Duisburg): Green H2 </a:t>
            </a:r>
            <a:r>
              <a:rPr lang="nl-NL" dirty="0" err="1"/>
              <a:t>for</a:t>
            </a:r>
            <a:r>
              <a:rPr lang="nl-NL" dirty="0"/>
              <a:t> steel </a:t>
            </a:r>
            <a:r>
              <a:rPr lang="nl-NL" dirty="0" err="1"/>
              <a:t>production</a:t>
            </a:r>
            <a:r>
              <a:rPr lang="nl-NL" dirty="0"/>
              <a:t> </a:t>
            </a:r>
            <a:r>
              <a:rPr lang="nl-NL" dirty="0" err="1"/>
              <a:t>connects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Limburg Province </a:t>
            </a:r>
            <a:r>
              <a:rPr lang="nl-NL" dirty="0" err="1"/>
              <a:t>and</a:t>
            </a:r>
            <a:r>
              <a:rPr lang="nl-NL" dirty="0"/>
              <a:t> Rotterdam Hydrogen Hub.</a:t>
            </a:r>
          </a:p>
          <a:p>
            <a:pPr lvl="0"/>
            <a:r>
              <a:rPr lang="nl-NL" dirty="0" err="1"/>
              <a:t>Antwerp</a:t>
            </a:r>
            <a:r>
              <a:rPr lang="nl-NL" dirty="0"/>
              <a:t> – Rotterdam Hydrogen backbone </a:t>
            </a:r>
            <a:r>
              <a:rPr lang="nl-NL" dirty="0" err="1"/>
              <a:t>expected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delivered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2030</a:t>
            </a:r>
          </a:p>
          <a:p>
            <a:pPr marL="0" marR="0" lvl="0" indent="0" defTabSz="914400" fontAlgn="auto">
              <a:spcAft>
                <a:spcPts val="0"/>
              </a:spcAft>
              <a:buClrTx/>
              <a:buSzTx/>
              <a:buNone/>
              <a:tabLst/>
              <a:defRPr/>
            </a:pPr>
            <a:endParaRPr lang="nl-NL" sz="2400" dirty="0"/>
          </a:p>
          <a:p>
            <a:pPr marL="0" lvl="1" indent="0" defTabSz="914400">
              <a:spcBef>
                <a:spcPts val="1000"/>
              </a:spcBef>
              <a:buNone/>
              <a:defRPr/>
            </a:pPr>
            <a:endParaRPr lang="nl-NL" sz="2400" dirty="0"/>
          </a:p>
          <a:p>
            <a:pPr marL="360000" lvl="1" indent="-360000" defTabSz="9144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lang="nl-NL" sz="2400" dirty="0"/>
          </a:p>
          <a:p>
            <a:pPr marL="360000" marR="0" lvl="0" indent="-360000" defTabSz="914400" fontAlgn="auto">
              <a:spcAft>
                <a:spcPts val="0"/>
              </a:spcAft>
              <a:buClrTx/>
              <a:buSzTx/>
              <a:tabLst/>
              <a:defRPr/>
            </a:pPr>
            <a:endParaRPr kumimoji="0" lang="nl-NL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53155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7C409-F6D3-1593-65CD-3B6899A82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85D1C6-70DF-5457-F942-CAF75CA97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3" y="648385"/>
            <a:ext cx="8943295" cy="86409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en-US" dirty="0"/>
              <a:t>H</a:t>
            </a:r>
            <a:r>
              <a:rPr lang="nl-NL" dirty="0"/>
              <a:t>2 Backbone Nl </a:t>
            </a:r>
            <a:r>
              <a:rPr lang="nl-NL" dirty="0" err="1"/>
              <a:t>Connecting</a:t>
            </a:r>
            <a:r>
              <a:rPr lang="nl-NL" dirty="0"/>
              <a:t> NW Europe</a:t>
            </a:r>
            <a:endParaRPr lang="nl-NL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F856846D-14D1-60ED-0C91-458014D95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6936" y="2581154"/>
            <a:ext cx="4969703" cy="3583950"/>
          </a:xfrm>
          <a:prstGeom prst="rect">
            <a:avLst/>
          </a:prstGeom>
        </p:spPr>
        <p:txBody>
          <a:bodyPr rot="0"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359991" marR="0" lvl="0" indent="-359991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</a:rPr>
              <a:t>In</a:t>
            </a:r>
            <a:endParaRPr kumimoji="0" lang="nl-NL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Arial"/>
            </a:endParaRPr>
          </a:p>
        </p:txBody>
      </p:sp>
      <p:sp>
        <p:nvSpPr>
          <p:cNvPr id="5124" name="Tijdelijke aanduiding voor dianummer 3" hidden="1">
            <a:extLst>
              <a:ext uri="{FF2B5EF4-FFF2-40B4-BE49-F238E27FC236}">
                <a16:creationId xmlns:a16="http://schemas.microsoft.com/office/drawing/2014/main" id="{F974503A-283E-7677-E617-6F829FD9524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70324" y="6356349"/>
            <a:ext cx="725277" cy="252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32" indent="-28574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2971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160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349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DB3305F-2822-4F74-9DDF-87D6842AD9BB}" type="slidenum">
              <a:rPr kumimoji="0" lang="nl-NL" altLang="nl-N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pPr marL="0" marR="0" lvl="0" indent="0" algn="l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NL" altLang="nl-NL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904FA5-DA05-0B3E-BA85-9F445A5E32E8}"/>
              </a:ext>
            </a:extLst>
          </p:cNvPr>
          <p:cNvSpPr txBox="1"/>
          <p:nvPr/>
        </p:nvSpPr>
        <p:spPr>
          <a:xfrm>
            <a:off x="548253" y="6314580"/>
            <a:ext cx="86671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1600" dirty="0"/>
          </a:p>
          <a:p>
            <a:pPr algn="ctr"/>
            <a:r>
              <a:rPr lang="en-US" sz="1200" dirty="0"/>
              <a:t>Source graph: Gasunie / </a:t>
            </a:r>
            <a:r>
              <a:rPr lang="en-US" sz="1200" dirty="0" err="1"/>
              <a:t>Hynetwork</a:t>
            </a:r>
            <a:r>
              <a:rPr lang="en-US" sz="1200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B5D95C-CCB8-FCE4-00C9-669FE8B15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597" y="1868705"/>
            <a:ext cx="8266872" cy="462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466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424BB-0B50-1A71-82C0-66645B1ED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F718A6-CB89-6556-CE27-73D16A501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268761"/>
            <a:ext cx="11521280" cy="86409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kern="1200" dirty="0">
                <a:latin typeface="+mj-lt"/>
                <a:ea typeface="+mj-ea"/>
                <a:cs typeface="+mj-cs"/>
              </a:rPr>
              <a:t>Drivers and next phases</a:t>
            </a:r>
            <a:endParaRPr lang="nl-NL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502FE5CA-1961-BA23-4B6A-8FE29DD60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083" y="2145175"/>
            <a:ext cx="9871831" cy="4032251"/>
          </a:xfrm>
          <a:prstGeom prst="rect">
            <a:avLst/>
          </a:prstGeom>
        </p:spPr>
        <p:txBody>
          <a:bodyPr rot="0"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1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/>
              <a:t>2025 - 2026 Bottlenecks</a:t>
            </a:r>
          </a:p>
          <a:p>
            <a:pPr>
              <a:defRPr sz="1400">
                <a:solidFill>
                  <a:srgbClr val="0F172A"/>
                </a:solidFill>
                <a:latin typeface="Arial"/>
              </a:defRPr>
            </a:pPr>
            <a:r>
              <a:rPr lang="nl-NL" sz="1600" dirty="0" err="1"/>
              <a:t>Netcongestion</a:t>
            </a:r>
            <a:r>
              <a:rPr lang="nl-NL" sz="1600" dirty="0"/>
              <a:t> </a:t>
            </a:r>
            <a:r>
              <a:rPr lang="nl-NL" sz="1600" dirty="0" err="1"/>
              <a:t>peaks</a:t>
            </a:r>
            <a:r>
              <a:rPr lang="nl-NL" sz="1600" dirty="0"/>
              <a:t>, Solar </a:t>
            </a:r>
            <a:r>
              <a:rPr lang="nl-NL" sz="1600" dirty="0" err="1"/>
              <a:t>and</a:t>
            </a:r>
            <a:r>
              <a:rPr lang="nl-NL" sz="1600" dirty="0"/>
              <a:t> Wind </a:t>
            </a:r>
            <a:r>
              <a:rPr lang="nl-NL" sz="1600" dirty="0" err="1"/>
              <a:t>parks</a:t>
            </a:r>
            <a:r>
              <a:rPr lang="nl-NL" sz="1600" dirty="0"/>
              <a:t> are </a:t>
            </a:r>
            <a:r>
              <a:rPr lang="nl-NL" sz="1600" dirty="0" err="1"/>
              <a:t>curtailed</a:t>
            </a:r>
            <a:r>
              <a:rPr lang="nl-NL" sz="1600" dirty="0"/>
              <a:t> </a:t>
            </a:r>
            <a:r>
              <a:rPr lang="nl-NL" sz="1600" dirty="0" err="1"/>
              <a:t>for</a:t>
            </a:r>
            <a:r>
              <a:rPr lang="nl-NL" sz="1600" dirty="0"/>
              <a:t> </a:t>
            </a:r>
            <a:r>
              <a:rPr lang="nl-NL" sz="1600" dirty="0" err="1"/>
              <a:t>lack</a:t>
            </a:r>
            <a:r>
              <a:rPr lang="nl-NL" sz="1600" dirty="0"/>
              <a:t> of transport </a:t>
            </a:r>
            <a:r>
              <a:rPr lang="nl-NL" sz="1600" dirty="0" err="1"/>
              <a:t>capacity</a:t>
            </a:r>
            <a:r>
              <a:rPr lang="nl-NL" sz="1600" dirty="0"/>
              <a:t>. </a:t>
            </a:r>
            <a:r>
              <a:rPr lang="nl-NL" sz="1600" dirty="0" err="1"/>
              <a:t>Infrastructure</a:t>
            </a:r>
            <a:r>
              <a:rPr lang="nl-NL" sz="1600" dirty="0"/>
              <a:t> </a:t>
            </a:r>
            <a:r>
              <a:rPr lang="nl-NL" sz="1600" dirty="0" err="1"/>
              <a:t>needs</a:t>
            </a:r>
            <a:r>
              <a:rPr lang="nl-NL" sz="1600" dirty="0"/>
              <a:t> long term planning </a:t>
            </a:r>
            <a:r>
              <a:rPr lang="nl-NL" sz="1600" dirty="0" err="1"/>
              <a:t>and</a:t>
            </a:r>
            <a:r>
              <a:rPr lang="nl-NL" sz="1600" dirty="0"/>
              <a:t> </a:t>
            </a:r>
            <a:r>
              <a:rPr lang="nl-NL" sz="1600" dirty="0" err="1"/>
              <a:t>permissions</a:t>
            </a:r>
            <a:r>
              <a:rPr lang="nl-NL" sz="1600" dirty="0"/>
              <a:t>. </a:t>
            </a:r>
          </a:p>
          <a:p>
            <a:pPr>
              <a:defRPr sz="1400">
                <a:solidFill>
                  <a:srgbClr val="0F172A"/>
                </a:solidFill>
                <a:latin typeface="Arial"/>
              </a:defRPr>
            </a:pPr>
            <a:endParaRPr lang="nl-NL" sz="1600" dirty="0"/>
          </a:p>
          <a:p>
            <a:pPr>
              <a:spcAft>
                <a:spcPts val="1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/>
              <a:t>2027 - 2030 Release &amp; </a:t>
            </a:r>
            <a:r>
              <a:rPr lang="nl-NL" sz="2400" dirty="0" err="1"/>
              <a:t>Relief</a:t>
            </a:r>
            <a:endParaRPr lang="nl-NL" sz="2400" dirty="0"/>
          </a:p>
          <a:p>
            <a:pPr>
              <a:defRPr sz="1400">
                <a:solidFill>
                  <a:srgbClr val="0F172A"/>
                </a:solidFill>
                <a:latin typeface="Arial"/>
              </a:defRPr>
            </a:pPr>
            <a:r>
              <a:rPr lang="nl-NL" sz="1600" dirty="0"/>
              <a:t>Emden &amp; H2CoastLink go online. Surplus (offshore) wind </a:t>
            </a:r>
            <a:r>
              <a:rPr lang="nl-NL" sz="1600" dirty="0" err="1"/>
              <a:t>and</a:t>
            </a:r>
            <a:r>
              <a:rPr lang="nl-NL" sz="1600" dirty="0"/>
              <a:t> </a:t>
            </a:r>
            <a:r>
              <a:rPr lang="nl-NL" sz="1600" dirty="0" err="1"/>
              <a:t>solar</a:t>
            </a:r>
            <a:r>
              <a:rPr lang="nl-NL" sz="1600" dirty="0"/>
              <a:t> are </a:t>
            </a:r>
            <a:r>
              <a:rPr lang="nl-NL" sz="1600" dirty="0" err="1"/>
              <a:t>localy</a:t>
            </a:r>
            <a:r>
              <a:rPr lang="nl-NL" sz="1600" dirty="0"/>
              <a:t> </a:t>
            </a:r>
            <a:r>
              <a:rPr lang="nl-NL" sz="1600" dirty="0" err="1"/>
              <a:t>conversed</a:t>
            </a:r>
            <a:r>
              <a:rPr lang="nl-NL" sz="1600" dirty="0"/>
              <a:t> </a:t>
            </a:r>
            <a:r>
              <a:rPr lang="nl-NL" sz="1600" dirty="0" err="1"/>
              <a:t>into</a:t>
            </a:r>
            <a:r>
              <a:rPr lang="nl-NL" sz="1600" dirty="0"/>
              <a:t> Hydrogen </a:t>
            </a:r>
            <a:r>
              <a:rPr lang="nl-NL" sz="1600" dirty="0" err="1"/>
              <a:t>and</a:t>
            </a:r>
            <a:r>
              <a:rPr lang="nl-NL" sz="1600" dirty="0"/>
              <a:t> </a:t>
            </a:r>
            <a:r>
              <a:rPr lang="nl-NL" sz="1600" dirty="0" err="1"/>
              <a:t>transported</a:t>
            </a:r>
            <a:r>
              <a:rPr lang="nl-NL" sz="1600" dirty="0"/>
              <a:t> </a:t>
            </a:r>
            <a:r>
              <a:rPr lang="nl-NL" sz="1600" dirty="0" err="1"/>
              <a:t>by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gaspipes</a:t>
            </a:r>
            <a:r>
              <a:rPr lang="nl-NL" sz="1600" dirty="0"/>
              <a:t>. </a:t>
            </a:r>
            <a:endParaRPr lang="nl-NL" sz="2400" dirty="0"/>
          </a:p>
          <a:p>
            <a:pPr>
              <a:defRPr sz="1400">
                <a:solidFill>
                  <a:srgbClr val="0F172A"/>
                </a:solidFill>
                <a:latin typeface="Arial"/>
              </a:defRPr>
            </a:pPr>
            <a:endParaRPr lang="nl-NL" dirty="0"/>
          </a:p>
          <a:p>
            <a:pPr>
              <a:spcAft>
                <a:spcPts val="1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/>
              <a:t>2030 - The </a:t>
            </a:r>
            <a:r>
              <a:rPr lang="nl-NL" sz="2400" dirty="0" err="1"/>
              <a:t>Seasonal</a:t>
            </a:r>
            <a:r>
              <a:rPr lang="nl-NL" sz="2400" dirty="0"/>
              <a:t> buffer or </a:t>
            </a:r>
            <a:r>
              <a:rPr lang="nl-NL" sz="2400" dirty="0" err="1"/>
              <a:t>overcomming</a:t>
            </a:r>
            <a:r>
              <a:rPr lang="nl-NL" sz="2400" dirty="0"/>
              <a:t> </a:t>
            </a:r>
            <a:r>
              <a:rPr lang="nl-NL" sz="2400" dirty="0" err="1"/>
              <a:t>the</a:t>
            </a:r>
            <a:r>
              <a:rPr lang="nl-NL" sz="2400" dirty="0"/>
              <a:t> </a:t>
            </a:r>
            <a:r>
              <a:rPr lang="nl-NL" sz="2400" dirty="0" err="1"/>
              <a:t>Dunkelflaute</a:t>
            </a:r>
            <a:endParaRPr lang="nl-NL" sz="2400" dirty="0"/>
          </a:p>
          <a:p>
            <a:pPr>
              <a:defRPr sz="1400">
                <a:solidFill>
                  <a:srgbClr val="0F172A"/>
                </a:solidFill>
                <a:latin typeface="Arial"/>
              </a:defRPr>
            </a:pPr>
            <a:r>
              <a:rPr lang="nl-NL" dirty="0"/>
              <a:t>The underground safe storage of Hydrogen </a:t>
            </a:r>
            <a:r>
              <a:rPr lang="nl-NL" dirty="0" err="1"/>
              <a:t>enables</a:t>
            </a:r>
            <a:r>
              <a:rPr lang="nl-NL" dirty="0"/>
              <a:t> </a:t>
            </a:r>
            <a:r>
              <a:rPr lang="nl-NL" dirty="0" err="1"/>
              <a:t>massive</a:t>
            </a:r>
            <a:r>
              <a:rPr lang="nl-NL" dirty="0"/>
              <a:t> long term storage of </a:t>
            </a:r>
            <a:r>
              <a:rPr lang="nl-NL" dirty="0" err="1"/>
              <a:t>solar</a:t>
            </a:r>
            <a:r>
              <a:rPr lang="nl-NL" dirty="0"/>
              <a:t>/wind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balancing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winter </a:t>
            </a:r>
            <a:r>
              <a:rPr lang="nl-NL" dirty="0" err="1"/>
              <a:t>demand</a:t>
            </a:r>
            <a:r>
              <a:rPr lang="nl-NL" dirty="0"/>
              <a:t>.  </a:t>
            </a:r>
            <a:endParaRPr kumimoji="0" lang="nl-NL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5124" name="Tijdelijke aanduiding voor dianummer 3" hidden="1">
            <a:extLst>
              <a:ext uri="{FF2B5EF4-FFF2-40B4-BE49-F238E27FC236}">
                <a16:creationId xmlns:a16="http://schemas.microsoft.com/office/drawing/2014/main" id="{D329334E-E6E3-D363-5EEA-EC6DCA631BB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70324" y="6356349"/>
            <a:ext cx="725277" cy="252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32" indent="-28574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2971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160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349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DB3305F-2822-4F74-9DDF-87D6842AD9BB}" type="slidenum">
              <a:rPr kumimoji="0" lang="nl-NL" altLang="nl-N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pPr marL="0" marR="0" lvl="0" indent="0" algn="l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l-NL" altLang="nl-NL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564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B19DF-CCF8-E45D-CE88-0EDDCB18E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774AEC-9AB1-8DF1-5CA6-8C6966667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268761"/>
            <a:ext cx="11521280" cy="86409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kern="1200" dirty="0">
                <a:latin typeface="+mj-lt"/>
                <a:ea typeface="+mj-ea"/>
                <a:cs typeface="+mj-cs"/>
              </a:rPr>
              <a:t>Drivers and next phases</a:t>
            </a:r>
            <a:endParaRPr lang="nl-NL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6DBFF2F0-3398-0D88-56EA-1CC75B251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083" y="2145175"/>
            <a:ext cx="9871831" cy="4032251"/>
          </a:xfrm>
          <a:prstGeom prst="rect">
            <a:avLst/>
          </a:prstGeom>
        </p:spPr>
        <p:txBody>
          <a:bodyPr rot="0"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342900" indent="-342900">
              <a:spcAft>
                <a:spcPts val="1400"/>
              </a:spcAft>
              <a:buFont typeface="Wingdings" panose="05000000000000000000" pitchFamily="2" charset="2"/>
              <a:buChar char="ü"/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/>
              <a:t>Slow move </a:t>
            </a:r>
            <a:r>
              <a:rPr lang="nl-NL" sz="2400" dirty="0" err="1"/>
              <a:t>from</a:t>
            </a:r>
            <a:r>
              <a:rPr lang="nl-NL" sz="2400" dirty="0"/>
              <a:t> 1 </a:t>
            </a:r>
            <a:r>
              <a:rPr lang="nl-NL" sz="2400" dirty="0" err="1"/>
              <a:t>climate</a:t>
            </a:r>
            <a:r>
              <a:rPr lang="nl-NL" sz="2400" dirty="0"/>
              <a:t> goals </a:t>
            </a:r>
            <a:r>
              <a:rPr lang="nl-NL" sz="2400" dirty="0" err="1"/>
              <a:t>to</a:t>
            </a:r>
            <a:r>
              <a:rPr lang="nl-NL" sz="2400" dirty="0"/>
              <a:t> 2 system </a:t>
            </a:r>
            <a:r>
              <a:rPr lang="nl-NL" sz="2400" dirty="0" err="1"/>
              <a:t>integration</a:t>
            </a:r>
            <a:r>
              <a:rPr lang="nl-NL" sz="2400" dirty="0"/>
              <a:t>, 3 energy security, 4 </a:t>
            </a:r>
            <a:r>
              <a:rPr lang="nl-NL" sz="2400" dirty="0" err="1"/>
              <a:t>resilient</a:t>
            </a:r>
            <a:r>
              <a:rPr lang="nl-NL" sz="2400" dirty="0"/>
              <a:t> energy systems </a:t>
            </a:r>
            <a:r>
              <a:rPr lang="nl-NL" sz="2400" dirty="0" err="1"/>
              <a:t>and</a:t>
            </a:r>
            <a:r>
              <a:rPr lang="nl-NL" sz="2400" dirty="0"/>
              <a:t> </a:t>
            </a:r>
            <a:r>
              <a:rPr lang="nl-NL" sz="2400" dirty="0" err="1"/>
              <a:t>finally</a:t>
            </a:r>
            <a:r>
              <a:rPr lang="nl-NL" sz="2400" dirty="0"/>
              <a:t> 5 </a:t>
            </a:r>
            <a:r>
              <a:rPr lang="nl-NL" sz="2400" dirty="0" err="1"/>
              <a:t>affordable</a:t>
            </a:r>
            <a:r>
              <a:rPr lang="nl-NL" sz="2400" dirty="0"/>
              <a:t> energy </a:t>
            </a:r>
            <a:r>
              <a:rPr lang="nl-NL" sz="2400" dirty="0" err="1"/>
              <a:t>prices</a:t>
            </a:r>
            <a:r>
              <a:rPr lang="nl-NL" dirty="0"/>
              <a:t>.  </a:t>
            </a:r>
            <a:endParaRPr kumimoji="0" lang="nl-NL" sz="14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  <a:defRPr sz="2200" b="1">
                <a:solidFill>
                  <a:srgbClr val="0F172A"/>
                </a:solidFill>
                <a:latin typeface="Arial"/>
              </a:defRPr>
            </a:pPr>
            <a:r>
              <a:rPr lang="nl-NL" sz="2400" dirty="0" err="1"/>
              <a:t>Strict</a:t>
            </a:r>
            <a:r>
              <a:rPr lang="nl-NL" sz="2400" dirty="0"/>
              <a:t> </a:t>
            </a:r>
            <a:r>
              <a:rPr lang="nl-NL" sz="2400" dirty="0" err="1"/>
              <a:t>national</a:t>
            </a:r>
            <a:r>
              <a:rPr lang="nl-NL" sz="2400" dirty="0"/>
              <a:t> </a:t>
            </a:r>
            <a:r>
              <a:rPr lang="nl-NL" sz="2400" dirty="0" err="1"/>
              <a:t>and</a:t>
            </a:r>
            <a:r>
              <a:rPr lang="nl-NL" sz="2400" dirty="0"/>
              <a:t> European </a:t>
            </a:r>
            <a:r>
              <a:rPr lang="nl-NL" sz="2400" dirty="0" err="1"/>
              <a:t>norms</a:t>
            </a:r>
            <a:r>
              <a:rPr lang="nl-NL" sz="2400" dirty="0"/>
              <a:t> set </a:t>
            </a:r>
            <a:r>
              <a:rPr lang="nl-NL" sz="2400" dirty="0" err="1"/>
              <a:t>the</a:t>
            </a:r>
            <a:r>
              <a:rPr lang="nl-NL" sz="2400" dirty="0"/>
              <a:t> </a:t>
            </a:r>
            <a:r>
              <a:rPr lang="nl-NL" sz="2400" dirty="0" err="1"/>
              <a:t>preconditions</a:t>
            </a:r>
            <a:endParaRPr lang="nl-NL" sz="2400" dirty="0"/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  <a:defRPr sz="2200" b="1">
                <a:solidFill>
                  <a:srgbClr val="0F172A"/>
                </a:solidFill>
                <a:latin typeface="Arial"/>
              </a:defRPr>
            </a:pPr>
            <a:r>
              <a:rPr lang="nl-NL" sz="2400" dirty="0" err="1"/>
              <a:t>Infrastructure</a:t>
            </a:r>
            <a:r>
              <a:rPr lang="nl-NL" sz="2400" dirty="0"/>
              <a:t> </a:t>
            </a:r>
            <a:r>
              <a:rPr lang="nl-NL" sz="2400" dirty="0" err="1"/>
              <a:t>costs</a:t>
            </a:r>
            <a:r>
              <a:rPr lang="nl-NL" sz="2400" dirty="0"/>
              <a:t> are </a:t>
            </a:r>
            <a:r>
              <a:rPr lang="nl-NL" sz="2400" dirty="0" err="1"/>
              <a:t>mostly</a:t>
            </a:r>
            <a:r>
              <a:rPr lang="nl-NL" sz="2400" dirty="0"/>
              <a:t> </a:t>
            </a:r>
            <a:r>
              <a:rPr lang="nl-NL" sz="2400" dirty="0" err="1"/>
              <a:t>socialised</a:t>
            </a:r>
            <a:r>
              <a:rPr lang="nl-NL" sz="2400" dirty="0"/>
              <a:t> </a:t>
            </a:r>
            <a:r>
              <a:rPr lang="nl-NL" sz="2400" dirty="0" err="1"/>
              <a:t>and</a:t>
            </a:r>
            <a:r>
              <a:rPr lang="nl-NL" sz="2400" dirty="0"/>
              <a:t> </a:t>
            </a:r>
            <a:r>
              <a:rPr lang="nl-NL" sz="2400" dirty="0" err="1"/>
              <a:t>already</a:t>
            </a:r>
            <a:r>
              <a:rPr lang="nl-NL" sz="2400" dirty="0"/>
              <a:t> </a:t>
            </a:r>
            <a:r>
              <a:rPr lang="nl-NL" sz="2400" dirty="0" err="1"/>
              <a:t>constructed</a:t>
            </a:r>
            <a:endParaRPr lang="nl-NL" sz="2400" dirty="0"/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  <a:defRPr sz="2200" b="1">
                <a:solidFill>
                  <a:srgbClr val="0F172A"/>
                </a:solidFill>
                <a:latin typeface="Arial"/>
              </a:defRPr>
            </a:pPr>
            <a:r>
              <a:rPr lang="nl-NL" sz="2400" dirty="0"/>
              <a:t>Next is </a:t>
            </a:r>
            <a:r>
              <a:rPr lang="nl-NL" sz="2400" dirty="0" err="1"/>
              <a:t>the</a:t>
            </a:r>
            <a:r>
              <a:rPr lang="nl-NL" sz="2400" dirty="0"/>
              <a:t> cyber security (CBW &amp; Cyber </a:t>
            </a:r>
            <a:r>
              <a:rPr lang="nl-NL" sz="2400" dirty="0" err="1"/>
              <a:t>Resilience</a:t>
            </a:r>
            <a:r>
              <a:rPr lang="nl-NL" sz="2400" dirty="0"/>
              <a:t> act CRA) </a:t>
            </a:r>
            <a:r>
              <a:rPr lang="nl-NL" sz="2400" dirty="0" err="1"/>
              <a:t>for</a:t>
            </a:r>
            <a:r>
              <a:rPr lang="nl-NL" sz="2400" dirty="0"/>
              <a:t> </a:t>
            </a:r>
            <a:r>
              <a:rPr lang="nl-NL" sz="2400" dirty="0" err="1"/>
              <a:t>anything</a:t>
            </a:r>
            <a:r>
              <a:rPr lang="nl-NL" sz="2400" dirty="0"/>
              <a:t> </a:t>
            </a:r>
            <a:r>
              <a:rPr lang="nl-NL" sz="2400" dirty="0" err="1"/>
              <a:t>connected</a:t>
            </a:r>
            <a:r>
              <a:rPr lang="nl-NL" sz="2400" dirty="0"/>
              <a:t> </a:t>
            </a:r>
            <a:r>
              <a:rPr lang="nl-NL" sz="2400" dirty="0" err="1"/>
              <a:t>to</a:t>
            </a:r>
            <a:r>
              <a:rPr lang="nl-NL" sz="2400" dirty="0"/>
              <a:t> </a:t>
            </a:r>
            <a:r>
              <a:rPr lang="nl-NL" sz="2400" dirty="0" err="1"/>
              <a:t>the</a:t>
            </a:r>
            <a:r>
              <a:rPr lang="nl-NL" sz="2400" dirty="0"/>
              <a:t> </a:t>
            </a:r>
            <a:r>
              <a:rPr lang="nl-NL" sz="2400" dirty="0" err="1"/>
              <a:t>grid</a:t>
            </a:r>
            <a:r>
              <a:rPr lang="nl-NL" sz="2400" dirty="0"/>
              <a:t>. </a:t>
            </a:r>
          </a:p>
          <a:p>
            <a:pPr marL="359991" marR="0" lvl="0" indent="-359991" defTabSz="914377" fontAlgn="auto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5124" name="Tijdelijke aanduiding voor dianummer 3" hidden="1">
            <a:extLst>
              <a:ext uri="{FF2B5EF4-FFF2-40B4-BE49-F238E27FC236}">
                <a16:creationId xmlns:a16="http://schemas.microsoft.com/office/drawing/2014/main" id="{AA3BD911-1DF2-6C84-91B5-21F7626A451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70324" y="6356349"/>
            <a:ext cx="725277" cy="252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32" indent="-28574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2971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160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349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DB3305F-2822-4F74-9DDF-87D6842AD9BB}" type="slidenum">
              <a:rPr kumimoji="0" lang="nl-NL" altLang="nl-N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pPr marL="0" marR="0" lvl="0" indent="0" algn="l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NL" altLang="nl-NL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968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03266-AF07-FBF5-209D-B05AB1670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E2075E-EE88-8DBD-F51F-036887250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268761"/>
            <a:ext cx="11521280" cy="86409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dirty="0"/>
              <a:t>Some European dynamics or why D-NL? </a:t>
            </a:r>
            <a:endParaRPr lang="nl-NL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F88F33BF-5653-173C-079D-E8CC619A8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083" y="2145175"/>
            <a:ext cx="9871831" cy="4032251"/>
          </a:xfrm>
          <a:prstGeom prst="rect">
            <a:avLst/>
          </a:prstGeom>
        </p:spPr>
        <p:txBody>
          <a:bodyPr rot="0" vert="horz" lIns="91440" tIns="45720" rIns="91440" bIns="45720" numCol="1" anchorCtr="0" compatLnSpc="1">
            <a:prstTxWarp prst="textNoShape">
              <a:avLst/>
            </a:prstTxWarp>
            <a:normAutofit lnSpcReduction="10000"/>
          </a:bodyPr>
          <a:lstStyle/>
          <a:p>
            <a:pPr marL="342900" indent="-342900">
              <a:spcAft>
                <a:spcPts val="1400"/>
              </a:spcAft>
              <a:buFont typeface="Wingdings" panose="05000000000000000000" pitchFamily="2" charset="2"/>
              <a:buChar char="q"/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/>
              <a:t>UK as </a:t>
            </a:r>
            <a:r>
              <a:rPr lang="nl-NL" sz="2400" dirty="0" err="1"/>
              <a:t>huge</a:t>
            </a:r>
            <a:r>
              <a:rPr lang="nl-NL" sz="2400" dirty="0"/>
              <a:t> wind </a:t>
            </a:r>
            <a:r>
              <a:rPr lang="nl-NL" sz="2400" dirty="0" err="1"/>
              <a:t>potential</a:t>
            </a:r>
            <a:r>
              <a:rPr lang="nl-NL" sz="2400" dirty="0"/>
              <a:t> but first </a:t>
            </a:r>
            <a:r>
              <a:rPr lang="nl-NL" sz="2400" dirty="0" err="1"/>
              <a:t>national</a:t>
            </a:r>
            <a:r>
              <a:rPr lang="nl-NL" sz="2400" dirty="0"/>
              <a:t> goals </a:t>
            </a:r>
            <a:r>
              <a:rPr lang="nl-NL" sz="2400" dirty="0" err="1"/>
              <a:t>and</a:t>
            </a:r>
            <a:r>
              <a:rPr lang="nl-NL" sz="2400" dirty="0"/>
              <a:t> Brexit</a:t>
            </a:r>
            <a:endParaRPr lang="nl-NL" sz="1600" dirty="0"/>
          </a:p>
          <a:p>
            <a:pPr marL="285750" indent="-285750">
              <a:buFont typeface="Wingdings" panose="05000000000000000000" pitchFamily="2" charset="2"/>
              <a:buChar char="q"/>
              <a:defRPr sz="1400">
                <a:solidFill>
                  <a:srgbClr val="0F172A"/>
                </a:solidFill>
                <a:latin typeface="Arial"/>
              </a:defRPr>
            </a:pPr>
            <a:endParaRPr lang="nl-NL" sz="1600" dirty="0"/>
          </a:p>
          <a:p>
            <a:pPr marL="342900" indent="-342900">
              <a:spcAft>
                <a:spcPts val="1400"/>
              </a:spcAft>
              <a:buFont typeface="Wingdings" panose="05000000000000000000" pitchFamily="2" charset="2"/>
              <a:buChar char="q"/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/>
              <a:t>Spain has </a:t>
            </a:r>
            <a:r>
              <a:rPr lang="nl-NL" sz="2400" dirty="0" err="1"/>
              <a:t>huge</a:t>
            </a:r>
            <a:r>
              <a:rPr lang="nl-NL" sz="2400" dirty="0"/>
              <a:t> </a:t>
            </a:r>
            <a:r>
              <a:rPr lang="nl-NL" sz="2400" dirty="0" err="1"/>
              <a:t>solar</a:t>
            </a:r>
            <a:r>
              <a:rPr lang="nl-NL" sz="2400" dirty="0"/>
              <a:t> </a:t>
            </a:r>
            <a:r>
              <a:rPr lang="nl-NL" sz="2400" dirty="0" err="1"/>
              <a:t>and</a:t>
            </a:r>
            <a:r>
              <a:rPr lang="nl-NL" sz="2400" dirty="0"/>
              <a:t> wind </a:t>
            </a:r>
            <a:r>
              <a:rPr lang="nl-NL" sz="2400" dirty="0" err="1"/>
              <a:t>potential</a:t>
            </a:r>
            <a:r>
              <a:rPr lang="nl-NL" sz="2400" dirty="0"/>
              <a:t> but </a:t>
            </a:r>
            <a:r>
              <a:rPr lang="nl-NL" sz="2400" dirty="0" err="1"/>
              <a:t>infrastructure</a:t>
            </a:r>
            <a:r>
              <a:rPr lang="nl-NL" sz="2400" dirty="0"/>
              <a:t> </a:t>
            </a:r>
            <a:r>
              <a:rPr lang="nl-NL" sz="2400" dirty="0" err="1"/>
              <a:t>delays</a:t>
            </a:r>
            <a:r>
              <a:rPr lang="nl-NL" sz="2400" dirty="0"/>
              <a:t> but </a:t>
            </a:r>
            <a:r>
              <a:rPr lang="nl-NL" sz="2400" dirty="0" err="1"/>
              <a:t>could</a:t>
            </a:r>
            <a:r>
              <a:rPr lang="nl-NL" sz="2400" dirty="0"/>
              <a:t> transport </a:t>
            </a:r>
            <a:r>
              <a:rPr lang="nl-NL" sz="2400" dirty="0" err="1"/>
              <a:t>by</a:t>
            </a:r>
            <a:r>
              <a:rPr lang="nl-NL" sz="2400" dirty="0"/>
              <a:t> </a:t>
            </a:r>
            <a:r>
              <a:rPr lang="nl-NL" sz="2400" dirty="0" err="1"/>
              <a:t>sea</a:t>
            </a:r>
            <a:r>
              <a:rPr lang="nl-NL" sz="2400" dirty="0"/>
              <a:t> </a:t>
            </a:r>
            <a:r>
              <a:rPr lang="nl-NL" sz="2400" dirty="0" err="1"/>
              <a:t>to</a:t>
            </a:r>
            <a:r>
              <a:rPr lang="nl-NL" sz="2400" dirty="0"/>
              <a:t> Rotterdam hub</a:t>
            </a:r>
          </a:p>
          <a:p>
            <a:pPr marL="285750" indent="-285750">
              <a:buFont typeface="Wingdings" panose="05000000000000000000" pitchFamily="2" charset="2"/>
              <a:buChar char="q"/>
              <a:defRPr sz="1400">
                <a:solidFill>
                  <a:srgbClr val="0F172A"/>
                </a:solidFill>
                <a:latin typeface="Arial"/>
              </a:defRPr>
            </a:pPr>
            <a:endParaRPr lang="nl-NL" dirty="0"/>
          </a:p>
          <a:p>
            <a:pPr marL="342900" indent="-342900">
              <a:spcAft>
                <a:spcPts val="1400"/>
              </a:spcAft>
              <a:buFont typeface="Wingdings" panose="05000000000000000000" pitchFamily="2" charset="2"/>
              <a:buChar char="q"/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/>
              <a:t>China has </a:t>
            </a:r>
            <a:r>
              <a:rPr lang="nl-NL" sz="2400" dirty="0" err="1"/>
              <a:t>scale</a:t>
            </a:r>
            <a:r>
              <a:rPr lang="nl-NL" sz="2400" dirty="0"/>
              <a:t> but beware of new </a:t>
            </a:r>
            <a:r>
              <a:rPr lang="nl-NL" sz="2400" dirty="0" err="1"/>
              <a:t>dependencies</a:t>
            </a:r>
            <a:endParaRPr lang="nl-NL" sz="2400" dirty="0"/>
          </a:p>
          <a:p>
            <a:pPr marL="342900" indent="-342900">
              <a:spcAft>
                <a:spcPts val="1400"/>
              </a:spcAft>
              <a:buFont typeface="Wingdings" panose="05000000000000000000" pitchFamily="2" charset="2"/>
              <a:buChar char="q"/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/>
              <a:t>USA has </a:t>
            </a:r>
            <a:r>
              <a:rPr lang="nl-NL" sz="2400" dirty="0" err="1"/>
              <a:t>scale</a:t>
            </a:r>
            <a:r>
              <a:rPr lang="nl-NL" sz="2400" dirty="0"/>
              <a:t> but targets </a:t>
            </a:r>
            <a:r>
              <a:rPr lang="nl-NL" sz="2400" dirty="0" err="1"/>
              <a:t>grey</a:t>
            </a:r>
            <a:r>
              <a:rPr lang="nl-NL" sz="2400" dirty="0"/>
              <a:t> </a:t>
            </a:r>
            <a:r>
              <a:rPr lang="nl-NL" sz="2400" dirty="0" err="1"/>
              <a:t>and</a:t>
            </a:r>
            <a:r>
              <a:rPr lang="nl-NL" sz="2400" dirty="0"/>
              <a:t> blue </a:t>
            </a:r>
            <a:r>
              <a:rPr lang="nl-NL" sz="2400" dirty="0" err="1"/>
              <a:t>hydrogen</a:t>
            </a:r>
            <a:r>
              <a:rPr lang="nl-NL" sz="2400" dirty="0"/>
              <a:t> first</a:t>
            </a:r>
          </a:p>
          <a:p>
            <a:pPr marL="342900" indent="-342900">
              <a:spcAft>
                <a:spcPts val="1400"/>
              </a:spcAft>
              <a:buFont typeface="Wingdings" panose="05000000000000000000" pitchFamily="2" charset="2"/>
              <a:buChar char="q"/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/>
              <a:t>Germany </a:t>
            </a:r>
            <a:r>
              <a:rPr lang="nl-NL" sz="2400" dirty="0" err="1"/>
              <a:t>and</a:t>
            </a:r>
            <a:r>
              <a:rPr lang="nl-NL" sz="2400" dirty="0"/>
              <a:t> Netherlands </a:t>
            </a:r>
            <a:r>
              <a:rPr lang="nl-NL" sz="2400" dirty="0" err="1"/>
              <a:t>comply</a:t>
            </a:r>
            <a:r>
              <a:rPr lang="nl-NL" sz="2400" dirty="0"/>
              <a:t> </a:t>
            </a:r>
            <a:r>
              <a:rPr lang="nl-NL" sz="2400" dirty="0" err="1"/>
              <a:t>with</a:t>
            </a:r>
            <a:r>
              <a:rPr lang="nl-NL" sz="2400" dirty="0"/>
              <a:t> EU </a:t>
            </a:r>
            <a:r>
              <a:rPr lang="nl-NL" sz="2400" dirty="0" err="1"/>
              <a:t>and</a:t>
            </a:r>
            <a:r>
              <a:rPr lang="nl-NL" sz="2400" dirty="0"/>
              <a:t> </a:t>
            </a:r>
            <a:r>
              <a:rPr lang="nl-NL" sz="2400" dirty="0" err="1"/>
              <a:t>national</a:t>
            </a:r>
            <a:r>
              <a:rPr lang="nl-NL" sz="2400" dirty="0"/>
              <a:t> </a:t>
            </a:r>
            <a:r>
              <a:rPr lang="nl-NL" sz="2400" dirty="0" err="1"/>
              <a:t>regulation</a:t>
            </a:r>
            <a:r>
              <a:rPr lang="nl-NL" sz="2400" dirty="0"/>
              <a:t>, </a:t>
            </a:r>
            <a:r>
              <a:rPr lang="nl-NL" sz="2400" dirty="0" err="1"/>
              <a:t>quality</a:t>
            </a:r>
            <a:r>
              <a:rPr lang="nl-NL" sz="2400" dirty="0"/>
              <a:t> </a:t>
            </a:r>
            <a:r>
              <a:rPr lang="nl-NL" sz="2400" dirty="0" err="1"/>
              <a:t>above</a:t>
            </a:r>
            <a:r>
              <a:rPr lang="nl-NL" sz="2400" dirty="0"/>
              <a:t> </a:t>
            </a:r>
            <a:r>
              <a:rPr lang="nl-NL" sz="2400" dirty="0" err="1"/>
              <a:t>quantity</a:t>
            </a:r>
            <a:r>
              <a:rPr lang="nl-NL" sz="2400" dirty="0"/>
              <a:t> </a:t>
            </a:r>
            <a:r>
              <a:rPr lang="nl-NL" sz="2400" dirty="0" err="1"/>
              <a:t>and</a:t>
            </a:r>
            <a:r>
              <a:rPr lang="nl-NL" sz="2400" dirty="0"/>
              <a:t> </a:t>
            </a:r>
            <a:r>
              <a:rPr lang="nl-NL" sz="2400" dirty="0" err="1"/>
              <a:t>infrastructure</a:t>
            </a:r>
            <a:r>
              <a:rPr lang="nl-NL" sz="2400" dirty="0"/>
              <a:t> is </a:t>
            </a:r>
            <a:r>
              <a:rPr lang="nl-NL" sz="2400" dirty="0" err="1"/>
              <a:t>nearly</a:t>
            </a:r>
            <a:r>
              <a:rPr lang="nl-NL" sz="2400" dirty="0"/>
              <a:t> </a:t>
            </a:r>
            <a:r>
              <a:rPr lang="nl-NL" sz="2400" dirty="0" err="1"/>
              <a:t>completed</a:t>
            </a:r>
            <a:endParaRPr lang="nl-NL" sz="2400" dirty="0"/>
          </a:p>
        </p:txBody>
      </p:sp>
      <p:sp>
        <p:nvSpPr>
          <p:cNvPr id="5124" name="Tijdelijke aanduiding voor dianummer 3" hidden="1">
            <a:extLst>
              <a:ext uri="{FF2B5EF4-FFF2-40B4-BE49-F238E27FC236}">
                <a16:creationId xmlns:a16="http://schemas.microsoft.com/office/drawing/2014/main" id="{40003C8F-1F42-79F1-FC56-F941E22562A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70324" y="6356349"/>
            <a:ext cx="725277" cy="252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32" indent="-28574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2971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160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349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DB3305F-2822-4F74-9DDF-87D6842AD9BB}" type="slidenum">
              <a:rPr kumimoji="0" lang="nl-NL" altLang="nl-N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pPr marL="0" marR="0" lvl="0" indent="0" algn="l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NL" altLang="nl-NL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994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555F-33C8-C9F2-DFB0-6B829A93D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A9F3CF-B0CD-BBB5-CC88-9EFD9CDE0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268761"/>
            <a:ext cx="11521280" cy="86409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kern="1200" dirty="0">
                <a:latin typeface="+mj-lt"/>
                <a:ea typeface="+mj-ea"/>
                <a:cs typeface="+mj-cs"/>
              </a:rPr>
              <a:t>Possible role of perovskite</a:t>
            </a:r>
            <a:r>
              <a:rPr lang="en-US" dirty="0"/>
              <a:t> solar cells</a:t>
            </a:r>
            <a:endParaRPr lang="nl-NL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7C2BE889-29F7-564C-8FF0-7AA09D86A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083" y="2145175"/>
            <a:ext cx="9871831" cy="4032251"/>
          </a:xfrm>
          <a:prstGeom prst="rect">
            <a:avLst/>
          </a:prstGeom>
        </p:spPr>
        <p:txBody>
          <a:bodyPr rot="0"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342900" indent="-342900">
              <a:spcAft>
                <a:spcPts val="1400"/>
              </a:spcAft>
              <a:buFont typeface="Wingdings" panose="05000000000000000000" pitchFamily="2" charset="2"/>
              <a:buChar char="q"/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 err="1"/>
              <a:t>Higher</a:t>
            </a:r>
            <a:r>
              <a:rPr lang="nl-NL" sz="2400" dirty="0"/>
              <a:t> </a:t>
            </a:r>
            <a:r>
              <a:rPr lang="nl-NL" sz="2400" dirty="0" err="1"/>
              <a:t>efficiencies</a:t>
            </a:r>
            <a:r>
              <a:rPr lang="nl-NL" sz="2400" dirty="0"/>
              <a:t>, </a:t>
            </a:r>
            <a:r>
              <a:rPr lang="nl-NL" sz="2400" dirty="0" err="1"/>
              <a:t>less</a:t>
            </a:r>
            <a:r>
              <a:rPr lang="nl-NL" sz="2400" dirty="0"/>
              <a:t> </a:t>
            </a:r>
            <a:r>
              <a:rPr lang="nl-NL" sz="2400" dirty="0" err="1"/>
              <a:t>environmental</a:t>
            </a:r>
            <a:r>
              <a:rPr lang="nl-NL" sz="2400" dirty="0"/>
              <a:t> </a:t>
            </a:r>
            <a:r>
              <a:rPr lang="nl-NL" sz="2400" dirty="0" err="1"/>
              <a:t>pressure</a:t>
            </a:r>
            <a:r>
              <a:rPr lang="nl-NL" sz="2400" dirty="0"/>
              <a:t> &amp; CO2 footprint</a:t>
            </a:r>
            <a:r>
              <a:rPr lang="nl-NL" sz="1600" dirty="0"/>
              <a:t>. </a:t>
            </a:r>
          </a:p>
          <a:p>
            <a:pPr marL="285750" indent="-285750">
              <a:buFont typeface="Wingdings" panose="05000000000000000000" pitchFamily="2" charset="2"/>
              <a:buChar char="q"/>
              <a:defRPr sz="1400">
                <a:solidFill>
                  <a:srgbClr val="0F172A"/>
                </a:solidFill>
                <a:latin typeface="Arial"/>
              </a:defRPr>
            </a:pPr>
            <a:endParaRPr lang="nl-NL" sz="1600" dirty="0"/>
          </a:p>
          <a:p>
            <a:pPr marL="342900" indent="-342900">
              <a:spcAft>
                <a:spcPts val="1400"/>
              </a:spcAft>
              <a:buFont typeface="Wingdings" panose="05000000000000000000" pitchFamily="2" charset="2"/>
              <a:buChar char="q"/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 err="1"/>
              <a:t>Possibly</a:t>
            </a:r>
            <a:r>
              <a:rPr lang="nl-NL" sz="2400" dirty="0"/>
              <a:t> </a:t>
            </a:r>
            <a:r>
              <a:rPr lang="nl-NL" sz="2400" dirty="0" err="1"/>
              <a:t>less</a:t>
            </a:r>
            <a:r>
              <a:rPr lang="nl-NL" sz="2400" dirty="0"/>
              <a:t> </a:t>
            </a:r>
            <a:r>
              <a:rPr lang="nl-NL" sz="2400" dirty="0" err="1"/>
              <a:t>technological</a:t>
            </a:r>
            <a:r>
              <a:rPr lang="nl-NL" sz="2400" dirty="0"/>
              <a:t> </a:t>
            </a:r>
            <a:r>
              <a:rPr lang="nl-NL" sz="2400" dirty="0" err="1"/>
              <a:t>dependencies</a:t>
            </a:r>
            <a:r>
              <a:rPr lang="nl-NL" sz="2400" dirty="0"/>
              <a:t> </a:t>
            </a:r>
            <a:r>
              <a:rPr lang="nl-NL" sz="2400" dirty="0" err="1"/>
              <a:t>outside</a:t>
            </a:r>
            <a:r>
              <a:rPr lang="nl-NL" sz="2400" dirty="0"/>
              <a:t> Europe</a:t>
            </a:r>
          </a:p>
          <a:p>
            <a:pPr marL="285750" indent="-285750">
              <a:buFont typeface="Wingdings" panose="05000000000000000000" pitchFamily="2" charset="2"/>
              <a:buChar char="q"/>
              <a:defRPr sz="1400">
                <a:solidFill>
                  <a:srgbClr val="0F172A"/>
                </a:solidFill>
                <a:latin typeface="Arial"/>
              </a:defRPr>
            </a:pPr>
            <a:endParaRPr lang="nl-NL" dirty="0"/>
          </a:p>
          <a:p>
            <a:pPr marL="342900" indent="-342900">
              <a:spcAft>
                <a:spcPts val="1400"/>
              </a:spcAft>
              <a:buFont typeface="Wingdings" panose="05000000000000000000" pitchFamily="2" charset="2"/>
              <a:buChar char="q"/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 err="1"/>
              <a:t>Possibly</a:t>
            </a:r>
            <a:r>
              <a:rPr lang="nl-NL" sz="2400" dirty="0"/>
              <a:t> direct </a:t>
            </a:r>
            <a:r>
              <a:rPr lang="nl-NL" sz="2400" dirty="0" err="1"/>
              <a:t>conversion</a:t>
            </a:r>
            <a:r>
              <a:rPr lang="nl-NL" sz="2400" dirty="0"/>
              <a:t> </a:t>
            </a:r>
            <a:r>
              <a:rPr lang="nl-NL" sz="2400" dirty="0" err="1"/>
              <a:t>with</a:t>
            </a:r>
            <a:r>
              <a:rPr lang="nl-NL" sz="2400" dirty="0"/>
              <a:t> </a:t>
            </a:r>
            <a:r>
              <a:rPr lang="nl-NL" sz="2400" dirty="0" err="1"/>
              <a:t>solar</a:t>
            </a:r>
            <a:r>
              <a:rPr lang="nl-NL" sz="2400" dirty="0"/>
              <a:t> </a:t>
            </a:r>
            <a:r>
              <a:rPr lang="nl-NL" sz="2400" dirty="0" err="1"/>
              <a:t>and</a:t>
            </a:r>
            <a:r>
              <a:rPr lang="nl-NL" sz="2400" dirty="0"/>
              <a:t> carbon </a:t>
            </a:r>
            <a:r>
              <a:rPr lang="nl-NL" sz="2400" dirty="0" err="1"/>
              <a:t>capture</a:t>
            </a:r>
            <a:endParaRPr lang="nl-NL" sz="2400" dirty="0"/>
          </a:p>
          <a:p>
            <a:pPr marL="342900" indent="-342900">
              <a:spcAft>
                <a:spcPts val="1400"/>
              </a:spcAft>
              <a:buFont typeface="Wingdings" panose="05000000000000000000" pitchFamily="2" charset="2"/>
              <a:buChar char="q"/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/>
              <a:t>Solar </a:t>
            </a:r>
            <a:r>
              <a:rPr lang="nl-NL" sz="2400" dirty="0" err="1"/>
              <a:t>need</a:t>
            </a:r>
            <a:r>
              <a:rPr lang="nl-NL" sz="2400" dirty="0"/>
              <a:t> </a:t>
            </a:r>
            <a:r>
              <a:rPr lang="nl-NL" sz="2400" dirty="0" err="1"/>
              <a:t>to</a:t>
            </a:r>
            <a:r>
              <a:rPr lang="nl-NL" sz="2400" dirty="0"/>
              <a:t> </a:t>
            </a:r>
            <a:r>
              <a:rPr lang="nl-NL" sz="2400" dirty="0" err="1"/>
              <a:t>become</a:t>
            </a:r>
            <a:r>
              <a:rPr lang="nl-NL" sz="2400" dirty="0"/>
              <a:t> H2 ready!</a:t>
            </a:r>
          </a:p>
        </p:txBody>
      </p:sp>
      <p:sp>
        <p:nvSpPr>
          <p:cNvPr id="5124" name="Tijdelijke aanduiding voor dianummer 3" hidden="1">
            <a:extLst>
              <a:ext uri="{FF2B5EF4-FFF2-40B4-BE49-F238E27FC236}">
                <a16:creationId xmlns:a16="http://schemas.microsoft.com/office/drawing/2014/main" id="{F0253846-6671-18AA-A9D3-77E932631A2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70324" y="6356349"/>
            <a:ext cx="725277" cy="252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32" indent="-28574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2971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160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349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DB3305F-2822-4F74-9DDF-87D6842AD9BB}" type="slidenum">
              <a:rPr kumimoji="0" lang="nl-NL" altLang="nl-N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pPr marL="0" marR="0" lvl="0" indent="0" algn="l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NL" altLang="nl-NL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047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ADFF6-1C37-A3E8-A07A-657BA15AE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D69F83-D093-32BF-EB94-03029A6BC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268761"/>
            <a:ext cx="11521280" cy="86409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dirty="0"/>
              <a:t>The solar paradoxes to be solved</a:t>
            </a:r>
            <a:endParaRPr lang="nl-NL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A2A6C928-4538-A7FC-50E8-F5477FF85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083" y="2145175"/>
            <a:ext cx="9871831" cy="4032251"/>
          </a:xfrm>
          <a:prstGeom prst="rect">
            <a:avLst/>
          </a:prstGeom>
        </p:spPr>
        <p:txBody>
          <a:bodyPr rot="0" vert="horz" lIns="91440" tIns="45720" rIns="91440" bIns="45720" numCol="1" anchorCtr="0" compatLnSpc="1">
            <a:prstTxWarp prst="textNoShape">
              <a:avLst/>
            </a:prstTxWarp>
            <a:normAutofit fontScale="92500"/>
          </a:bodyPr>
          <a:lstStyle/>
          <a:p>
            <a:pPr marL="342900" indent="-342900">
              <a:spcAft>
                <a:spcPts val="1400"/>
              </a:spcAft>
              <a:buFont typeface="Wingdings" panose="05000000000000000000" pitchFamily="2" charset="2"/>
              <a:buChar char="v"/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/>
              <a:t>Great future prospect, </a:t>
            </a:r>
            <a:r>
              <a:rPr lang="nl-NL" sz="2400" dirty="0" err="1"/>
              <a:t>little</a:t>
            </a:r>
            <a:r>
              <a:rPr lang="nl-NL" sz="2400" dirty="0"/>
              <a:t> future or </a:t>
            </a:r>
            <a:r>
              <a:rPr lang="nl-NL" sz="2400" dirty="0" err="1"/>
              <a:t>realistic</a:t>
            </a:r>
            <a:r>
              <a:rPr lang="nl-NL" sz="2400" dirty="0"/>
              <a:t> planning </a:t>
            </a:r>
          </a:p>
          <a:p>
            <a:pPr marL="342900" indent="-342900">
              <a:spcAft>
                <a:spcPts val="1400"/>
              </a:spcAft>
              <a:buFont typeface="Wingdings" panose="05000000000000000000" pitchFamily="2" charset="2"/>
              <a:buChar char="v"/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 err="1"/>
              <a:t>Aims</a:t>
            </a:r>
            <a:r>
              <a:rPr lang="nl-NL" sz="2400" dirty="0"/>
              <a:t> at large </a:t>
            </a:r>
            <a:r>
              <a:rPr lang="nl-NL" sz="2400" dirty="0" err="1"/>
              <a:t>scale</a:t>
            </a:r>
            <a:r>
              <a:rPr lang="nl-NL" sz="2400" dirty="0"/>
              <a:t> </a:t>
            </a:r>
            <a:r>
              <a:rPr lang="nl-NL" sz="2400" dirty="0" err="1"/>
              <a:t>roll</a:t>
            </a:r>
            <a:r>
              <a:rPr lang="nl-NL" sz="2400" dirty="0"/>
              <a:t> out but targets </a:t>
            </a:r>
            <a:r>
              <a:rPr lang="nl-NL" sz="2400" dirty="0" err="1"/>
              <a:t>very</a:t>
            </a:r>
            <a:r>
              <a:rPr lang="nl-NL" sz="2400" dirty="0"/>
              <a:t> </a:t>
            </a:r>
            <a:r>
              <a:rPr lang="nl-NL" sz="2400" dirty="0" err="1"/>
              <a:t>specific</a:t>
            </a:r>
            <a:r>
              <a:rPr lang="nl-NL" sz="2400" dirty="0"/>
              <a:t> </a:t>
            </a:r>
            <a:r>
              <a:rPr lang="nl-NL" sz="2400" dirty="0" err="1"/>
              <a:t>markets</a:t>
            </a:r>
            <a:endParaRPr lang="nl-NL" sz="2400" dirty="0"/>
          </a:p>
          <a:p>
            <a:pPr marL="342900" indent="-342900">
              <a:spcAft>
                <a:spcPts val="1400"/>
              </a:spcAft>
              <a:buFont typeface="Wingdings" panose="05000000000000000000" pitchFamily="2" charset="2"/>
              <a:buChar char="v"/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/>
              <a:t>Solar </a:t>
            </a:r>
            <a:r>
              <a:rPr lang="nl-NL" sz="2400" dirty="0" err="1"/>
              <a:t>growth</a:t>
            </a:r>
            <a:r>
              <a:rPr lang="nl-NL" sz="2400" dirty="0"/>
              <a:t> is </a:t>
            </a:r>
            <a:r>
              <a:rPr lang="nl-NL" sz="2400" dirty="0" err="1"/>
              <a:t>not</a:t>
            </a:r>
            <a:r>
              <a:rPr lang="nl-NL" sz="2400" dirty="0"/>
              <a:t> </a:t>
            </a:r>
            <a:r>
              <a:rPr lang="nl-NL" sz="2400" dirty="0" err="1"/>
              <a:t>matched</a:t>
            </a:r>
            <a:r>
              <a:rPr lang="nl-NL" sz="2400" dirty="0"/>
              <a:t> </a:t>
            </a:r>
            <a:r>
              <a:rPr lang="nl-NL" sz="2400" dirty="0" err="1"/>
              <a:t>by</a:t>
            </a:r>
            <a:r>
              <a:rPr lang="nl-NL" sz="2400" dirty="0"/>
              <a:t> </a:t>
            </a:r>
            <a:r>
              <a:rPr lang="nl-NL" sz="2400" dirty="0" err="1"/>
              <a:t>grid</a:t>
            </a:r>
            <a:r>
              <a:rPr lang="nl-NL" sz="2400" dirty="0"/>
              <a:t> </a:t>
            </a:r>
            <a:r>
              <a:rPr lang="nl-NL" sz="2400" dirty="0" err="1"/>
              <a:t>infrastructure</a:t>
            </a:r>
            <a:r>
              <a:rPr lang="nl-NL" sz="2400" dirty="0"/>
              <a:t> </a:t>
            </a:r>
            <a:r>
              <a:rPr lang="nl-NL" sz="2400" dirty="0" err="1"/>
              <a:t>hence</a:t>
            </a:r>
            <a:r>
              <a:rPr lang="nl-NL" sz="2400" dirty="0"/>
              <a:t> </a:t>
            </a:r>
            <a:r>
              <a:rPr lang="nl-NL" sz="2400" dirty="0" err="1"/>
              <a:t>dependency</a:t>
            </a:r>
            <a:r>
              <a:rPr lang="nl-NL" sz="2400" dirty="0"/>
              <a:t> on (Offshore) Wind </a:t>
            </a:r>
          </a:p>
          <a:p>
            <a:pPr marL="342900" indent="-342900">
              <a:spcAft>
                <a:spcPts val="1400"/>
              </a:spcAft>
              <a:buFont typeface="Wingdings" panose="05000000000000000000" pitchFamily="2" charset="2"/>
              <a:buChar char="v"/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/>
              <a:t>Solar </a:t>
            </a:r>
            <a:r>
              <a:rPr lang="nl-NL" sz="2400" dirty="0" err="1"/>
              <a:t>growth</a:t>
            </a:r>
            <a:r>
              <a:rPr lang="nl-NL" sz="2400" dirty="0"/>
              <a:t> is </a:t>
            </a:r>
            <a:r>
              <a:rPr lang="nl-NL" sz="2400" dirty="0" err="1"/>
              <a:t>not</a:t>
            </a:r>
            <a:r>
              <a:rPr lang="nl-NL" sz="2400" dirty="0"/>
              <a:t> </a:t>
            </a:r>
            <a:r>
              <a:rPr lang="nl-NL" sz="2400" dirty="0" err="1"/>
              <a:t>yet</a:t>
            </a:r>
            <a:r>
              <a:rPr lang="nl-NL" sz="2400" dirty="0"/>
              <a:t> </a:t>
            </a:r>
            <a:r>
              <a:rPr lang="nl-NL" sz="2400" dirty="0" err="1"/>
              <a:t>matched</a:t>
            </a:r>
            <a:r>
              <a:rPr lang="nl-NL" sz="2400" dirty="0"/>
              <a:t> </a:t>
            </a:r>
            <a:r>
              <a:rPr lang="nl-NL" sz="2400" dirty="0" err="1"/>
              <a:t>by</a:t>
            </a:r>
            <a:r>
              <a:rPr lang="nl-NL" sz="2400" dirty="0"/>
              <a:t> advances in EMS systems </a:t>
            </a:r>
            <a:r>
              <a:rPr lang="nl-NL" sz="2400" dirty="0" err="1"/>
              <a:t>and</a:t>
            </a:r>
            <a:r>
              <a:rPr lang="nl-NL" sz="2400" dirty="0"/>
              <a:t> </a:t>
            </a:r>
            <a:r>
              <a:rPr lang="nl-NL" sz="2400" dirty="0" err="1"/>
              <a:t>inverter</a:t>
            </a:r>
            <a:r>
              <a:rPr lang="nl-NL" sz="2400" dirty="0"/>
              <a:t> </a:t>
            </a:r>
            <a:r>
              <a:rPr lang="nl-NL" sz="2400" dirty="0" err="1"/>
              <a:t>technology</a:t>
            </a:r>
            <a:r>
              <a:rPr lang="nl-NL" sz="2400" dirty="0"/>
              <a:t> </a:t>
            </a:r>
            <a:r>
              <a:rPr lang="nl-NL" sz="2400" dirty="0" err="1"/>
              <a:t>to</a:t>
            </a:r>
            <a:r>
              <a:rPr lang="nl-NL" sz="2400" dirty="0"/>
              <a:t> meet cyber security </a:t>
            </a:r>
            <a:r>
              <a:rPr lang="nl-NL" sz="2400" dirty="0" err="1"/>
              <a:t>standards</a:t>
            </a:r>
            <a:endParaRPr lang="nl-NL" sz="2400" dirty="0"/>
          </a:p>
          <a:p>
            <a:pPr marL="342900" indent="-342900">
              <a:spcAft>
                <a:spcPts val="1400"/>
              </a:spcAft>
              <a:buFont typeface="Wingdings" panose="05000000000000000000" pitchFamily="2" charset="2"/>
              <a:buChar char="v"/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/>
              <a:t>Solar </a:t>
            </a:r>
            <a:r>
              <a:rPr lang="nl-NL" sz="2400" dirty="0" err="1"/>
              <a:t>growth</a:t>
            </a:r>
            <a:r>
              <a:rPr lang="nl-NL" sz="2400" dirty="0"/>
              <a:t> without timing </a:t>
            </a:r>
            <a:r>
              <a:rPr lang="nl-NL" sz="2400" dirty="0" err="1"/>
              <a:t>and</a:t>
            </a:r>
            <a:r>
              <a:rPr lang="nl-NL" sz="2400" dirty="0"/>
              <a:t> new </a:t>
            </a:r>
            <a:r>
              <a:rPr lang="nl-NL" sz="2400" dirty="0" err="1"/>
              <a:t>venues</a:t>
            </a:r>
            <a:r>
              <a:rPr lang="nl-NL" sz="2400" dirty="0"/>
              <a:t> leads </a:t>
            </a:r>
            <a:r>
              <a:rPr lang="nl-NL" sz="2400" dirty="0" err="1"/>
              <a:t>to</a:t>
            </a:r>
            <a:r>
              <a:rPr lang="nl-NL" sz="2400" dirty="0"/>
              <a:t> </a:t>
            </a:r>
            <a:r>
              <a:rPr lang="nl-NL" sz="2400" dirty="0" err="1"/>
              <a:t>negative</a:t>
            </a:r>
            <a:r>
              <a:rPr lang="nl-NL" sz="2400" dirty="0"/>
              <a:t> </a:t>
            </a:r>
            <a:r>
              <a:rPr lang="nl-NL" sz="2400" dirty="0" err="1"/>
              <a:t>prices</a:t>
            </a:r>
            <a:endParaRPr lang="nl-NL" sz="2400" dirty="0"/>
          </a:p>
          <a:p>
            <a:pPr marL="342900" indent="-342900">
              <a:spcAft>
                <a:spcPts val="1400"/>
              </a:spcAft>
              <a:buFont typeface="Wingdings" panose="05000000000000000000" pitchFamily="2" charset="2"/>
              <a:buChar char="v"/>
              <a:defRPr sz="2000" b="1">
                <a:solidFill>
                  <a:srgbClr val="0F172A"/>
                </a:solidFill>
                <a:latin typeface="Arial"/>
              </a:defRPr>
            </a:pPr>
            <a:r>
              <a:rPr lang="nl-NL" sz="2400" dirty="0"/>
              <a:t>Solar </a:t>
            </a:r>
            <a:r>
              <a:rPr lang="nl-NL" sz="2400" dirty="0" err="1"/>
              <a:t>depends</a:t>
            </a:r>
            <a:r>
              <a:rPr lang="nl-NL" sz="2400" dirty="0"/>
              <a:t> </a:t>
            </a:r>
            <a:r>
              <a:rPr lang="nl-NL" sz="2400" dirty="0" err="1"/>
              <a:t>still</a:t>
            </a:r>
            <a:r>
              <a:rPr lang="nl-NL" sz="2400" dirty="0"/>
              <a:t> </a:t>
            </a:r>
            <a:r>
              <a:rPr lang="nl-NL" sz="2400" dirty="0" err="1"/>
              <a:t>heavily</a:t>
            </a:r>
            <a:r>
              <a:rPr lang="nl-NL" sz="2400" dirty="0"/>
              <a:t> on China </a:t>
            </a:r>
            <a:r>
              <a:rPr lang="nl-NL" sz="2400" dirty="0" err="1"/>
              <a:t>for</a:t>
            </a:r>
            <a:r>
              <a:rPr lang="nl-NL" sz="2400" dirty="0"/>
              <a:t> </a:t>
            </a:r>
            <a:r>
              <a:rPr lang="nl-NL" sz="2400" dirty="0" err="1"/>
              <a:t>scaling</a:t>
            </a:r>
            <a:r>
              <a:rPr lang="nl-NL" sz="2400" dirty="0"/>
              <a:t> up </a:t>
            </a:r>
            <a:r>
              <a:rPr lang="nl-NL" sz="2400" dirty="0" err="1"/>
              <a:t>production</a:t>
            </a:r>
            <a:r>
              <a:rPr lang="nl-NL" sz="2400" dirty="0"/>
              <a:t> </a:t>
            </a:r>
            <a:r>
              <a:rPr lang="nl-NL" sz="2400" dirty="0" err="1"/>
              <a:t>so</a:t>
            </a:r>
            <a:r>
              <a:rPr lang="nl-NL" sz="2400" dirty="0"/>
              <a:t> </a:t>
            </a:r>
            <a:r>
              <a:rPr lang="nl-NL" sz="2400" dirty="0" err="1"/>
              <a:t>many</a:t>
            </a:r>
            <a:r>
              <a:rPr lang="nl-NL" sz="2400" dirty="0"/>
              <a:t> subsidies end up </a:t>
            </a:r>
            <a:r>
              <a:rPr lang="nl-NL" sz="2400" dirty="0" err="1"/>
              <a:t>there</a:t>
            </a:r>
            <a:endParaRPr lang="nl-NL" sz="2400" dirty="0"/>
          </a:p>
        </p:txBody>
      </p:sp>
      <p:sp>
        <p:nvSpPr>
          <p:cNvPr id="5124" name="Tijdelijke aanduiding voor dianummer 3" hidden="1">
            <a:extLst>
              <a:ext uri="{FF2B5EF4-FFF2-40B4-BE49-F238E27FC236}">
                <a16:creationId xmlns:a16="http://schemas.microsoft.com/office/drawing/2014/main" id="{FED451B5-1DFA-C871-91DE-51BF296982C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70324" y="6356349"/>
            <a:ext cx="725277" cy="252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32" indent="-28574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2971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160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349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DB3305F-2822-4F74-9DDF-87D6842AD9BB}" type="slidenum">
              <a:rPr kumimoji="0" lang="nl-NL" altLang="nl-N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pPr marL="0" marR="0" lvl="0" indent="0" algn="l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NL" altLang="nl-NL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089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656F2-9411-0401-A25B-B86FAD6CA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AE572D-F53F-E6E1-D5E4-F855F3850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268761"/>
            <a:ext cx="11521280" cy="86409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dirty="0"/>
              <a:t>International Energy Agency (IEA)  </a:t>
            </a:r>
            <a:r>
              <a:rPr lang="nl-NL" dirty="0"/>
              <a:t> </a:t>
            </a:r>
            <a:endParaRPr lang="nl-NL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251356F3-E616-32D7-B922-A39E488E0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943" y="2489557"/>
            <a:ext cx="6374575" cy="4122471"/>
          </a:xfrm>
          <a:prstGeom prst="rect">
            <a:avLst/>
          </a:prstGeom>
        </p:spPr>
        <p:txBody>
          <a:bodyPr rot="0"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359991" indent="-359991" defTabSz="914377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300" dirty="0" err="1"/>
              <a:t>This</a:t>
            </a:r>
            <a:r>
              <a:rPr lang="nl-NL" sz="2300" dirty="0"/>
              <a:t> PVPS </a:t>
            </a:r>
            <a:r>
              <a:rPr lang="nl-NL" sz="2300" dirty="0" err="1"/>
              <a:t>task</a:t>
            </a:r>
            <a:r>
              <a:rPr lang="nl-NL" sz="2300" dirty="0"/>
              <a:t> 20 is in </a:t>
            </a:r>
            <a:r>
              <a:rPr lang="nl-NL" sz="2300" dirty="0" err="1"/>
              <a:t>collaboration</a:t>
            </a:r>
            <a:r>
              <a:rPr lang="nl-NL" sz="2300" dirty="0"/>
              <a:t> </a:t>
            </a:r>
            <a:r>
              <a:rPr lang="nl-NL" sz="2300" dirty="0" err="1">
                <a:effectLst/>
              </a:rPr>
              <a:t>with</a:t>
            </a:r>
            <a:r>
              <a:rPr lang="nl-NL" sz="2300" dirty="0">
                <a:effectLst/>
              </a:rPr>
              <a:t> TCP Hydrogen </a:t>
            </a:r>
            <a:r>
              <a:rPr lang="nl-NL" sz="2300" dirty="0" err="1">
                <a:effectLst/>
              </a:rPr>
              <a:t>and</a:t>
            </a:r>
            <a:r>
              <a:rPr lang="nl-NL" sz="2300" dirty="0">
                <a:effectLst/>
              </a:rPr>
              <a:t> Wind. </a:t>
            </a:r>
          </a:p>
          <a:p>
            <a:pPr marL="359991" indent="-359991" defTabSz="914377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300" dirty="0" err="1">
                <a:effectLst/>
              </a:rPr>
              <a:t>Its</a:t>
            </a:r>
            <a:r>
              <a:rPr lang="nl-NL" sz="2300" dirty="0">
                <a:effectLst/>
              </a:rPr>
              <a:t> goal is policy </a:t>
            </a:r>
            <a:r>
              <a:rPr lang="nl-NL" sz="2300" dirty="0" err="1">
                <a:effectLst/>
              </a:rPr>
              <a:t>recommendation</a:t>
            </a:r>
            <a:r>
              <a:rPr lang="nl-NL" sz="2300" dirty="0">
                <a:effectLst/>
              </a:rPr>
              <a:t> </a:t>
            </a:r>
            <a:r>
              <a:rPr lang="nl-NL" sz="2300" dirty="0" err="1">
                <a:effectLst/>
              </a:rPr>
              <a:t>based</a:t>
            </a:r>
            <a:r>
              <a:rPr lang="nl-NL" sz="2300" dirty="0">
                <a:effectLst/>
              </a:rPr>
              <a:t> on i</a:t>
            </a:r>
            <a:r>
              <a:rPr lang="nl-NL" sz="2300" dirty="0"/>
              <a:t>nformation </a:t>
            </a:r>
            <a:r>
              <a:rPr lang="nl-NL" sz="2300" dirty="0" err="1"/>
              <a:t>gathering</a:t>
            </a:r>
            <a:r>
              <a:rPr lang="nl-NL" sz="2300" dirty="0"/>
              <a:t> </a:t>
            </a:r>
            <a:r>
              <a:rPr lang="en-US" sz="2300" dirty="0"/>
              <a:t>and design for hybrid wind-solar-hydrogen plants.  </a:t>
            </a:r>
          </a:p>
          <a:p>
            <a:pPr marL="359991" indent="-359991" defTabSz="914377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1</a:t>
            </a:r>
            <a:r>
              <a:rPr lang="en-US" sz="2300" dirty="0">
                <a:effectLst/>
              </a:rPr>
              <a:t>8 TCP’s including Biomass, Geothermal, Storage, Hydrogen, Solar and EV’s. </a:t>
            </a:r>
          </a:p>
          <a:p>
            <a:pPr defTabSz="914377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endParaRPr lang="nl-NL" sz="1900" dirty="0">
              <a:effectLst/>
            </a:endParaRPr>
          </a:p>
          <a:p>
            <a:pPr defTabSz="914377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endParaRPr lang="nl-NL" sz="1700" dirty="0">
              <a:effectLst/>
            </a:endParaRPr>
          </a:p>
        </p:txBody>
      </p:sp>
      <p:sp>
        <p:nvSpPr>
          <p:cNvPr id="5124" name="Tijdelijke aanduiding voor dianummer 3" hidden="1">
            <a:extLst>
              <a:ext uri="{FF2B5EF4-FFF2-40B4-BE49-F238E27FC236}">
                <a16:creationId xmlns:a16="http://schemas.microsoft.com/office/drawing/2014/main" id="{DE56D2A0-7C5D-8340-34E3-2CF9E77EE31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70324" y="6356349"/>
            <a:ext cx="725277" cy="252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32" indent="-28574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2971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160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349" indent="-228594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DB3305F-2822-4F74-9DDF-87D6842AD9BB}" type="slidenum">
              <a:rPr kumimoji="0" lang="nl-NL" altLang="nl-N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pPr marL="0" marR="0" lvl="0" indent="0" algn="l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l-NL" altLang="nl-NL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4" name="Zone de texte 2">
            <a:extLst>
              <a:ext uri="{FF2B5EF4-FFF2-40B4-BE49-F238E27FC236}">
                <a16:creationId xmlns:a16="http://schemas.microsoft.com/office/drawing/2014/main" id="{9FC7F588-54AD-DF9C-3ED5-6666120FD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8245" y="2642742"/>
            <a:ext cx="4398820" cy="3012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90170" algn="l">
              <a:lnSpc>
                <a:spcPts val="3825"/>
              </a:lnSpc>
              <a:buNone/>
            </a:pPr>
            <a:r>
              <a:rPr lang="en-GB" sz="3400" b="1" dirty="0">
                <a:solidFill>
                  <a:srgbClr val="003C7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Energy Hubs &amp; Green Hydrogen </a:t>
            </a:r>
            <a:endParaRPr lang="nl-NL" sz="3400" dirty="0">
              <a:solidFill>
                <a:srgbClr val="EE8027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0170" algn="l">
              <a:lnSpc>
                <a:spcPts val="3825"/>
              </a:lnSpc>
              <a:buNone/>
            </a:pPr>
            <a:r>
              <a:rPr lang="en-GB" sz="3400" dirty="0">
                <a:solidFill>
                  <a:srgbClr val="EE8027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2025</a:t>
            </a:r>
            <a:endParaRPr lang="nl-NL" sz="3400" dirty="0">
              <a:solidFill>
                <a:srgbClr val="EE8027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Zone de texte 19">
            <a:extLst>
              <a:ext uri="{FF2B5EF4-FFF2-40B4-BE49-F238E27FC236}">
                <a16:creationId xmlns:a16="http://schemas.microsoft.com/office/drawing/2014/main" id="{C1982A63-C724-BE0A-8DC3-56C6B65D5609}"/>
              </a:ext>
            </a:extLst>
          </p:cNvPr>
          <p:cNvSpPr txBox="1"/>
          <p:nvPr/>
        </p:nvSpPr>
        <p:spPr>
          <a:xfrm>
            <a:off x="1119071" y="1953028"/>
            <a:ext cx="1828165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300"/>
              </a:lnSpc>
              <a:spcBef>
                <a:spcPts val="1200"/>
              </a:spcBef>
              <a:spcAft>
                <a:spcPts val="600"/>
              </a:spcAft>
              <a:buNone/>
              <a:tabLst>
                <a:tab pos="900430" algn="l"/>
              </a:tabLst>
            </a:pPr>
            <a:r>
              <a:rPr lang="fr-BE" sz="12400" spc="200" dirty="0">
                <a:ln>
                  <a:noFill/>
                </a:ln>
                <a:solidFill>
                  <a:srgbClr val="F3A463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PVPS</a:t>
            </a:r>
            <a:endParaRPr lang="nl-NL" sz="900" dirty="0">
              <a:solidFill>
                <a:srgbClr val="61616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ts val="1300"/>
              </a:lnSpc>
              <a:spcAft>
                <a:spcPts val="600"/>
              </a:spcAft>
              <a:buNone/>
            </a:pPr>
            <a:r>
              <a:rPr lang="en-GB" sz="900" dirty="0">
                <a:solidFill>
                  <a:srgbClr val="F3A46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nl-NL" sz="900" dirty="0">
              <a:solidFill>
                <a:srgbClr val="61616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669826"/>
      </p:ext>
    </p:extLst>
  </p:cSld>
  <p:clrMapOvr>
    <a:masterClrMapping/>
  </p:clrMapOvr>
</p:sld>
</file>

<file path=ppt/theme/theme1.xml><?xml version="1.0" encoding="utf-8"?>
<a:theme xmlns:a="http://schemas.openxmlformats.org/drawingml/2006/main" name="Rijkshuisstijl Violet">
  <a:themeElements>
    <a:clrScheme name="Rijks Geel">
      <a:dk1>
        <a:srgbClr val="000000"/>
      </a:dk1>
      <a:lt1>
        <a:srgbClr val="FFFFFF"/>
      </a:lt1>
      <a:dk2>
        <a:srgbClr val="F9E11E"/>
      </a:dk2>
      <a:lt2>
        <a:srgbClr val="FEFBDC"/>
      </a:lt2>
      <a:accent1>
        <a:srgbClr val="94700A"/>
      </a:accent1>
      <a:accent2>
        <a:srgbClr val="00689A"/>
      </a:accent2>
      <a:accent3>
        <a:srgbClr val="42145F"/>
      </a:accent3>
      <a:accent4>
        <a:srgbClr val="38870D"/>
      </a:accent4>
      <a:accent5>
        <a:srgbClr val="777C00"/>
      </a:accent5>
      <a:accent6>
        <a:srgbClr val="A90061"/>
      </a:accent6>
      <a:hlink>
        <a:srgbClr val="94700A"/>
      </a:hlink>
      <a:folHlink>
        <a:srgbClr val="DFD4B4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0" id="{BB86FB9E-DC2F-4F99-8491-A86C4704140F}" vid="{A743015A-67AD-47F7-947A-2ED64F16AA25}"/>
    </a:ext>
  </a:extLst>
</a:theme>
</file>

<file path=ppt/theme/theme2.xml><?xml version="1.0" encoding="utf-8"?>
<a:theme xmlns:a="http://schemas.openxmlformats.org/drawingml/2006/main" name="RVO_Geel">
  <a:themeElements>
    <a:clrScheme name="RVO_Geel">
      <a:dk1>
        <a:sysClr val="windowText" lastClr="000000"/>
      </a:dk1>
      <a:lt1>
        <a:sysClr val="window" lastClr="FFFFFF"/>
      </a:lt1>
      <a:dk2>
        <a:srgbClr val="007BC7"/>
      </a:dk2>
      <a:lt2>
        <a:srgbClr val="EEECE1"/>
      </a:lt2>
      <a:accent1>
        <a:srgbClr val="F9E11E"/>
      </a:accent1>
      <a:accent2>
        <a:srgbClr val="8FCAE7"/>
      </a:accent2>
      <a:accent3>
        <a:srgbClr val="39870C"/>
      </a:accent3>
      <a:accent4>
        <a:srgbClr val="007BC7"/>
      </a:accent4>
      <a:accent5>
        <a:srgbClr val="E17000"/>
      </a:accent5>
      <a:accent6>
        <a:srgbClr val="D52B1E"/>
      </a:accent6>
      <a:hlink>
        <a:srgbClr val="002060"/>
      </a:hlink>
      <a:folHlink>
        <a:srgbClr val="800080"/>
      </a:folHlink>
    </a:clrScheme>
    <a:fontScheme name="RVO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VO_Geel" id="{6CCDA59A-2C53-4BD5-9864-3462D55287F8}" vid="{6A6DACF3-99F6-41EA-953D-BCE48F469B7A}"/>
    </a:ext>
  </a:extLst>
</a:theme>
</file>

<file path=ppt/theme/theme3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acd88dc2-102c-473d-aa45-6161565a3617}" enabled="1" method="Standard" siteId="{1321633e-f6b9-44e2-a44f-59b9d264ecb7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2023 RON - Sjabloon 16x9 Geel</Template>
  <TotalTime>209</TotalTime>
  <Words>648</Words>
  <Application>Microsoft Office PowerPoint</Application>
  <PresentationFormat>Widescreen</PresentationFormat>
  <Paragraphs>74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Arial Nova</vt:lpstr>
      <vt:lpstr>Calibri</vt:lpstr>
      <vt:lpstr>Trebuchet MS</vt:lpstr>
      <vt:lpstr>Verdana</vt:lpstr>
      <vt:lpstr>Wingdings</vt:lpstr>
      <vt:lpstr>Wingdings 3</vt:lpstr>
      <vt:lpstr>Rijkshuisstijl Violet</vt:lpstr>
      <vt:lpstr>RVO_Geel</vt:lpstr>
      <vt:lpstr>Facet</vt:lpstr>
      <vt:lpstr>Advancing Large Scale H2 Green in Energy Hubs  PVSEC16 Sept 2026</vt:lpstr>
      <vt:lpstr>Summary what’s next for the solar community</vt:lpstr>
      <vt:lpstr>Major Cross Border Hydrogen Projects NW Europe</vt:lpstr>
      <vt:lpstr>H2 Backbone Nl Connecting NW Europe</vt:lpstr>
      <vt:lpstr>Drivers and next phases</vt:lpstr>
      <vt:lpstr>Drivers and next phases</vt:lpstr>
      <vt:lpstr>Some European dynamics or why D-NL? </vt:lpstr>
      <vt:lpstr>Possible role of perovskite solar cells</vt:lpstr>
      <vt:lpstr>The solar paradoxes to be solved</vt:lpstr>
      <vt:lpstr>International Energy Agency (IEA)   </vt:lpstr>
    </vt:vector>
  </TitlesOfParts>
  <Company>Ministerie van Economische Zaken en Klimaat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Bernsen, drs. O.A.C. (Otto)</dc:creator>
  <cp:lastModifiedBy>Bernsen, drs. O.A.C. (Otto)</cp:lastModifiedBy>
  <cp:revision>69</cp:revision>
  <dcterms:created xsi:type="dcterms:W3CDTF">2025-11-20T06:32:18Z</dcterms:created>
  <dcterms:modified xsi:type="dcterms:W3CDTF">2026-09-16T07:15:33Z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Rijkshuisstijl Violet:5</vt:lpwstr>
  </property>
  <property fmtid="{D5CDD505-2E9C-101B-9397-08002B2CF9AE}" pid="3" name="ClassificationContentMarkingFooterText">
    <vt:lpwstr>Intern gebruik</vt:lpwstr>
  </property>
</Properties>
</file>