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4"/>
  </p:sldMasterIdLst>
  <p:notesMasterIdLst>
    <p:notesMasterId r:id="rId13"/>
  </p:notesMasterIdLst>
  <p:handoutMasterIdLst>
    <p:handoutMasterId r:id="rId14"/>
  </p:handoutMasterIdLst>
  <p:sldIdLst>
    <p:sldId id="257" r:id="rId5"/>
    <p:sldId id="621" r:id="rId6"/>
    <p:sldId id="675" r:id="rId7"/>
    <p:sldId id="1329" r:id="rId8"/>
    <p:sldId id="398" r:id="rId9"/>
    <p:sldId id="674" r:id="rId10"/>
    <p:sldId id="616" r:id="rId11"/>
    <p:sldId id="622" r:id="rId12"/>
  </p:sldIdLst>
  <p:sldSz cx="9144000" cy="5143500" type="screen16x9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0" userDrawn="1">
          <p15:clr>
            <a:srgbClr val="A4A3A4"/>
          </p15:clr>
        </p15:guide>
        <p15:guide id="2" pos="4944" userDrawn="1">
          <p15:clr>
            <a:srgbClr val="A4A3A4"/>
          </p15:clr>
        </p15:guide>
        <p15:guide id="3" orient="horz" pos="1720" userDrawn="1">
          <p15:clr>
            <a:srgbClr val="A4A3A4"/>
          </p15:clr>
        </p15:guide>
        <p15:guide id="4" orient="horz" pos="1620" userDrawn="1">
          <p15:clr>
            <a:srgbClr val="A4A3A4"/>
          </p15:clr>
        </p15:guide>
        <p15:guide id="5" pos="56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00">
          <p15:clr>
            <a:srgbClr val="A4A3A4"/>
          </p15:clr>
        </p15:guide>
        <p15:guide id="3" orient="horz" pos="3109">
          <p15:clr>
            <a:srgbClr val="A4A3A4"/>
          </p15:clr>
        </p15:guide>
        <p15:guide id="4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2EB"/>
    <a:srgbClr val="003C7D"/>
    <a:srgbClr val="376192"/>
    <a:srgbClr val="E0EEF8"/>
    <a:srgbClr val="EDEEF8"/>
    <a:srgbClr val="184481"/>
    <a:srgbClr val="F4821F"/>
    <a:srgbClr val="10307D"/>
    <a:srgbClr val="E88938"/>
    <a:srgbClr val="004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25" autoAdjust="0"/>
    <p:restoredTop sz="95521" autoAdjust="0"/>
  </p:normalViewPr>
  <p:slideViewPr>
    <p:cSldViewPr snapToGrid="0" showGuides="1">
      <p:cViewPr varScale="1">
        <p:scale>
          <a:sx n="94" d="100"/>
          <a:sy n="94" d="100"/>
        </p:scale>
        <p:origin x="612" y="56"/>
      </p:cViewPr>
      <p:guideLst>
        <p:guide orient="horz" pos="3140"/>
        <p:guide pos="4944"/>
        <p:guide orient="horz" pos="1720"/>
        <p:guide orient="horz" pos="1620"/>
        <p:guide pos="56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720" y="108"/>
      </p:cViewPr>
      <p:guideLst>
        <p:guide orient="horz" pos="3126"/>
        <p:guide pos="2100"/>
        <p:guide orient="horz" pos="3109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rel.gov\shared\6A20\Public\TSSA%20Group\Projects\IEA%20PVPS%20Task%2012\AOP%20and%20NREL%20planning\Number%20of%20reports,%20activities,%20and%20members%20since%20201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7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Number of Reports Published</a:t>
            </a:r>
            <a:r>
              <a:rPr lang="en-US" baseline="0" dirty="0">
                <a:solidFill>
                  <a:schemeClr val="tx2">
                    <a:lumMod val="50000"/>
                  </a:schemeClr>
                </a:solidFill>
              </a:rPr>
              <a:t> or Expected by Year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'activities and reports'!$D$11</c:f>
              <c:strCache>
                <c:ptCount val="1"/>
                <c:pt idx="0">
                  <c:v>report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'activities and reports'!$C$14:$C$87</c:f>
              <c:strCache>
                <c:ptCount val="14"/>
                <c:pt idx="0">
                  <c:v>2011 Count</c:v>
                </c:pt>
                <c:pt idx="1">
                  <c:v>2015 Count</c:v>
                </c:pt>
                <c:pt idx="2">
                  <c:v>2016 Count</c:v>
                </c:pt>
                <c:pt idx="3">
                  <c:v>2017 Count</c:v>
                </c:pt>
                <c:pt idx="4">
                  <c:v>2018 Count</c:v>
                </c:pt>
                <c:pt idx="5">
                  <c:v>2019 Count</c:v>
                </c:pt>
                <c:pt idx="6">
                  <c:v>2020 Count</c:v>
                </c:pt>
                <c:pt idx="7">
                  <c:v>2021 Count</c:v>
                </c:pt>
                <c:pt idx="8">
                  <c:v>2022 Count</c:v>
                </c:pt>
                <c:pt idx="9">
                  <c:v>2023 Count</c:v>
                </c:pt>
                <c:pt idx="10">
                  <c:v>2024 Count</c:v>
                </c:pt>
                <c:pt idx="11">
                  <c:v>2025 Count</c:v>
                </c:pt>
                <c:pt idx="12">
                  <c:v>2026 Count</c:v>
                </c:pt>
                <c:pt idx="13">
                  <c:v>2027 Count</c:v>
                </c:pt>
              </c:strCache>
            </c:strRef>
          </c:cat>
          <c:val>
            <c:numRef>
              <c:f>'activities and reports'!$D$14:$D$87</c:f>
              <c:numCache>
                <c:formatCode>General</c:formatCode>
                <c:ptCount val="1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5</c:v>
                </c:pt>
                <c:pt idx="7">
                  <c:v>4</c:v>
                </c:pt>
                <c:pt idx="8">
                  <c:v>3</c:v>
                </c:pt>
                <c:pt idx="9">
                  <c:v>1</c:v>
                </c:pt>
                <c:pt idx="10">
                  <c:v>6</c:v>
                </c:pt>
                <c:pt idx="11">
                  <c:v>2</c:v>
                </c:pt>
                <c:pt idx="12">
                  <c:v>10</c:v>
                </c:pt>
                <c:pt idx="1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E5-40FA-A8EC-C1342E2F3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4431184"/>
        <c:axId val="1364427440"/>
      </c:barChart>
      <c:catAx>
        <c:axId val="136443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4427440"/>
        <c:crosses val="autoZero"/>
        <c:auto val="1"/>
        <c:lblAlgn val="ctr"/>
        <c:lblOffset val="100"/>
        <c:noMultiLvlLbl val="0"/>
      </c:catAx>
      <c:valAx>
        <c:axId val="136442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443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Task 12 Membership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members!$B$5</c:f>
              <c:strCache>
                <c:ptCount val="1"/>
                <c:pt idx="0">
                  <c:v># countries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members!$A$6:$A$20</c:f>
              <c:numCache>
                <c:formatCode>General</c:formatCod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</c:numCache>
            </c:numRef>
          </c:cat>
          <c:val>
            <c:numRef>
              <c:f>members!$B$6:$B$20</c:f>
              <c:numCache>
                <c:formatCode>General</c:formatCode>
                <c:ptCount val="15"/>
                <c:pt idx="0">
                  <c:v>6</c:v>
                </c:pt>
                <c:pt idx="1">
                  <c:v>11</c:v>
                </c:pt>
                <c:pt idx="2">
                  <c:v>11</c:v>
                </c:pt>
                <c:pt idx="3">
                  <c:v>11</c:v>
                </c:pt>
                <c:pt idx="4">
                  <c:v>11</c:v>
                </c:pt>
                <c:pt idx="5">
                  <c:v>11</c:v>
                </c:pt>
                <c:pt idx="6">
                  <c:v>13</c:v>
                </c:pt>
                <c:pt idx="7">
                  <c:v>14</c:v>
                </c:pt>
                <c:pt idx="8">
                  <c:v>16</c:v>
                </c:pt>
                <c:pt idx="9">
                  <c:v>14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C0-4000-8FF1-D15727BAFA09}"/>
            </c:ext>
          </c:extLst>
        </c:ser>
        <c:ser>
          <c:idx val="1"/>
          <c:order val="1"/>
          <c:tx>
            <c:strRef>
              <c:f>members!$C$5</c:f>
              <c:strCache>
                <c:ptCount val="1"/>
                <c:pt idx="0">
                  <c:v># members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members!$A$6:$A$20</c:f>
              <c:numCache>
                <c:formatCode>General</c:formatCod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</c:numCache>
            </c:numRef>
          </c:cat>
          <c:val>
            <c:numRef>
              <c:f>members!$C$6:$C$20</c:f>
              <c:numCache>
                <c:formatCode>General</c:formatCode>
                <c:ptCount val="15"/>
                <c:pt idx="0">
                  <c:v>6</c:v>
                </c:pt>
                <c:pt idx="1">
                  <c:v>19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16</c:v>
                </c:pt>
                <c:pt idx="6">
                  <c:v>19</c:v>
                </c:pt>
                <c:pt idx="7">
                  <c:v>26</c:v>
                </c:pt>
                <c:pt idx="8">
                  <c:v>27</c:v>
                </c:pt>
                <c:pt idx="9">
                  <c:v>25</c:v>
                </c:pt>
                <c:pt idx="10">
                  <c:v>25</c:v>
                </c:pt>
                <c:pt idx="11">
                  <c:v>29</c:v>
                </c:pt>
                <c:pt idx="12">
                  <c:v>30</c:v>
                </c:pt>
                <c:pt idx="13">
                  <c:v>35</c:v>
                </c:pt>
                <c:pt idx="14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C0-4000-8FF1-D15727BAFA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5417472"/>
        <c:axId val="1145415808"/>
      </c:lineChart>
      <c:catAx>
        <c:axId val="1145417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415808"/>
        <c:crosses val="autoZero"/>
        <c:auto val="1"/>
        <c:lblAlgn val="ctr"/>
        <c:lblOffset val="100"/>
        <c:noMultiLvlLbl val="0"/>
      </c:catAx>
      <c:valAx>
        <c:axId val="114541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41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B6714-7BAF-4DAF-8232-AA0EFD3D7F8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C4779-9F3B-4023-9A64-72230967F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14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2E4AE-A23F-4D9F-B4EF-A6ED45CEC04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49404-AEEE-4B4E-B616-1BC6E4EEE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653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332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50832" y="3078039"/>
            <a:ext cx="8316913" cy="519694"/>
          </a:xfrm>
          <a:prstGeom prst="rect">
            <a:avLst/>
          </a:prstGeom>
        </p:spPr>
        <p:txBody>
          <a:bodyPr lIns="0" anchor="b" anchorCtr="0">
            <a:noAutofit/>
          </a:bodyPr>
          <a:lstStyle>
            <a:lvl1pPr marL="161988" marR="0" indent="-161988" algn="l" defTabSz="685749" rtl="0" eaLnBrk="1" fontAlgn="auto" latinLnBrk="0" hangingPunct="1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2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61988" marR="0" lvl="0" indent="-161988" algn="l" defTabSz="685749" rtl="0" eaLnBrk="1" fontAlgn="auto" latinLnBrk="0" hangingPunct="1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GB" dirty="0"/>
              <a:t>Title Slide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3741627"/>
            <a:ext cx="8316912" cy="306684"/>
          </a:xfrm>
          <a:prstGeom prst="rect">
            <a:avLst/>
          </a:prstGeom>
        </p:spPr>
        <p:txBody>
          <a:bodyPr lIns="0">
            <a:noAutofit/>
          </a:bodyPr>
          <a:lstStyle>
            <a:lvl1pPr marL="161988" marR="0" indent="-161988" algn="l" defTabSz="685749" rtl="0" eaLnBrk="1" fontAlgn="auto" latinLnBrk="0" hangingPunct="1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800" kern="1200" baseline="0">
                <a:solidFill>
                  <a:srgbClr val="003C7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161988" marR="0" lvl="0" indent="-161988" algn="l" defTabSz="685749" rtl="0" eaLnBrk="1" fontAlgn="auto" latinLnBrk="0" hangingPunct="1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Name of presenter, affiliation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C9034874-11D5-DA4F-9B23-34D9DE8C6D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25" y="4169667"/>
            <a:ext cx="8316912" cy="306684"/>
          </a:xfrm>
          <a:prstGeom prst="rect">
            <a:avLst/>
          </a:prstGeom>
        </p:spPr>
        <p:txBody>
          <a:bodyPr lIns="0">
            <a:noAutofit/>
          </a:bodyPr>
          <a:lstStyle>
            <a:lvl1pPr marL="161988" marR="0" indent="-161988" algn="l" defTabSz="685749" rtl="0" eaLnBrk="1" fontAlgn="auto" latinLnBrk="0" hangingPunct="1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800" kern="1200" baseline="0" dirty="0" smtClean="0">
                <a:solidFill>
                  <a:srgbClr val="003C7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161988" marR="0" lvl="0" indent="-161988" algn="l" defTabSz="685749" rtl="0" eaLnBrk="1" fontAlgn="auto" latinLnBrk="0" hangingPunct="1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Location &amp; date of presentation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0CF8910-3997-4186-A545-A8CE55D63B8A}"/>
              </a:ext>
            </a:extLst>
          </p:cNvPr>
          <p:cNvGrpSpPr/>
          <p:nvPr userDrawn="1"/>
        </p:nvGrpSpPr>
        <p:grpSpPr>
          <a:xfrm>
            <a:off x="0" y="4566602"/>
            <a:ext cx="9144000" cy="576898"/>
            <a:chOff x="0" y="4566602"/>
            <a:chExt cx="9144000" cy="57689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E115815-0F41-46F9-BB8D-BD27EDE65B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566602"/>
              <a:ext cx="3509963" cy="576897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FD94CB0-C6F5-442C-A11F-801B15C89173}"/>
                </a:ext>
              </a:extLst>
            </p:cNvPr>
            <p:cNvSpPr/>
            <p:nvPr userDrawn="1"/>
          </p:nvSpPr>
          <p:spPr>
            <a:xfrm>
              <a:off x="3362325" y="4566602"/>
              <a:ext cx="5781675" cy="576898"/>
            </a:xfrm>
            <a:prstGeom prst="rect">
              <a:avLst/>
            </a:prstGeom>
            <a:solidFill>
              <a:srgbClr val="004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E591FF45-0F7D-4F07-B6E4-5EA937F398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1714288"/>
            <a:ext cx="2196767" cy="110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37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9" userDrawn="1">
          <p15:clr>
            <a:srgbClr val="FBAE40"/>
          </p15:clr>
        </p15:guide>
        <p15:guide id="2" orient="horz" pos="826" userDrawn="1">
          <p15:clr>
            <a:srgbClr val="FBAE40"/>
          </p15:clr>
        </p15:guide>
        <p15:guide id="3" pos="5603" userDrawn="1">
          <p15:clr>
            <a:srgbClr val="FBAE40"/>
          </p15:clr>
        </p15:guide>
        <p15:guide id="4" pos="539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441CA57-6943-9F41-9E1E-50E2F585B9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8" y="218815"/>
            <a:ext cx="7289701" cy="434767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lang="en-US" sz="2400" b="1" kern="1200" baseline="0" dirty="0">
                <a:solidFill>
                  <a:srgbClr val="F4821F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– one line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6A7C0A-1BA5-C74C-BEC1-1A990858C7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46" y="889005"/>
            <a:ext cx="8440119" cy="3682492"/>
          </a:xfrm>
          <a:prstGeom prst="rect">
            <a:avLst/>
          </a:prstGeom>
        </p:spPr>
        <p:txBody>
          <a:bodyPr lIns="0"/>
          <a:lstStyle>
            <a:lvl1pPr marL="269981" indent="-134532">
              <a:spcBef>
                <a:spcPts val="600"/>
              </a:spcBef>
              <a:spcAft>
                <a:spcPts val="600"/>
              </a:spcAft>
              <a:buClr>
                <a:srgbClr val="003C7D"/>
              </a:buClr>
              <a:buFont typeface="Arial" panose="020B0604020202020204" pitchFamily="34" charset="0"/>
              <a:buChar char="•"/>
              <a:defRPr sz="1800" baseline="0">
                <a:solidFill>
                  <a:srgbClr val="003C7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04970" indent="-134991">
              <a:spcBef>
                <a:spcPts val="600"/>
              </a:spcBef>
              <a:spcAft>
                <a:spcPts val="600"/>
              </a:spcAft>
              <a:buClr>
                <a:srgbClr val="003C7D"/>
              </a:buClr>
              <a:buFont typeface="Arial" panose="020B0604020202020204" pitchFamily="34" charset="0"/>
              <a:buChar char="•"/>
              <a:defRPr sz="1700">
                <a:solidFill>
                  <a:srgbClr val="003C7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9314" indent="-134532">
              <a:spcBef>
                <a:spcPts val="300"/>
              </a:spcBef>
              <a:spcAft>
                <a:spcPts val="300"/>
              </a:spcAft>
              <a:buClr>
                <a:srgbClr val="003C7D"/>
              </a:buClr>
              <a:buFont typeface="Arial" panose="020B0604020202020204" pitchFamily="34" charset="0"/>
              <a:buChar char="•"/>
              <a:defRPr sz="1600">
                <a:solidFill>
                  <a:srgbClr val="003C7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75034" indent="-135722">
              <a:spcBef>
                <a:spcPts val="300"/>
              </a:spcBef>
              <a:spcAft>
                <a:spcPts val="300"/>
              </a:spcAft>
              <a:buClr>
                <a:srgbClr val="003C7D"/>
              </a:buClr>
              <a:buFont typeface="Arial" panose="020B0604020202020204" pitchFamily="34" charset="0"/>
              <a:buChar char="•"/>
              <a:defRPr sz="1600">
                <a:solidFill>
                  <a:srgbClr val="003C7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09940" indent="-134991">
              <a:spcBef>
                <a:spcPts val="300"/>
              </a:spcBef>
              <a:spcAft>
                <a:spcPts val="300"/>
              </a:spcAft>
              <a:buClr>
                <a:srgbClr val="003C7D"/>
              </a:buClr>
              <a:buFont typeface="Arial" panose="020B0604020202020204" pitchFamily="34" charset="0"/>
              <a:buChar char="•"/>
              <a:defRPr sz="1600">
                <a:solidFill>
                  <a:srgbClr val="003C7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Content slide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41BF8-9BAF-43B4-B220-52ADAFDF68B7}"/>
              </a:ext>
            </a:extLst>
          </p:cNvPr>
          <p:cNvSpPr txBox="1"/>
          <p:nvPr userDrawn="1"/>
        </p:nvSpPr>
        <p:spPr>
          <a:xfrm rot="16200000">
            <a:off x="-1089194" y="3415786"/>
            <a:ext cx="2902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800" b="1" dirty="0">
                <a:solidFill>
                  <a:srgbClr val="F4821F"/>
                </a:solidFill>
                <a:latin typeface="Arial Nova" panose="020B0504020202020204" pitchFamily="34" charset="0"/>
              </a:rPr>
              <a:t>PVPS</a:t>
            </a:r>
            <a:endParaRPr lang="en-BE" sz="1800" b="1" dirty="0">
              <a:solidFill>
                <a:srgbClr val="F4821F"/>
              </a:solidFill>
              <a:latin typeface="Arial Nova" panose="020B05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DFA058-395C-41E3-81A3-9BF3DDBEB86D}"/>
              </a:ext>
            </a:extLst>
          </p:cNvPr>
          <p:cNvCxnSpPr>
            <a:cxnSpLocks/>
          </p:cNvCxnSpPr>
          <p:nvPr userDrawn="1"/>
        </p:nvCxnSpPr>
        <p:spPr>
          <a:xfrm>
            <a:off x="1" y="666544"/>
            <a:ext cx="7873999" cy="0"/>
          </a:xfrm>
          <a:prstGeom prst="line">
            <a:avLst/>
          </a:prstGeom>
          <a:ln>
            <a:solidFill>
              <a:srgbClr val="F48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D17CED54-1D9F-4D17-B816-3FBB5510AC75}"/>
              </a:ext>
            </a:extLst>
          </p:cNvPr>
          <p:cNvSpPr txBox="1"/>
          <p:nvPr userDrawn="1"/>
        </p:nvSpPr>
        <p:spPr>
          <a:xfrm>
            <a:off x="8179547" y="4696303"/>
            <a:ext cx="6514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6C6F911-DFDC-4B93-962C-66F0D8D51AD1}" type="slidenum">
              <a:rPr lang="en-US" sz="9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A picture containing clock, fence&#10;&#10;Description automatically generated">
            <a:extLst>
              <a:ext uri="{FF2B5EF4-FFF2-40B4-BE49-F238E27FC236}">
                <a16:creationId xmlns:a16="http://schemas.microsoft.com/office/drawing/2014/main" id="{ACD180F0-DF58-4D42-98CD-411CBBA27E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528" y="173760"/>
            <a:ext cx="662032" cy="61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6307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146" userDrawn="1">
          <p15:clr>
            <a:srgbClr val="FBAE40"/>
          </p15:clr>
        </p15:guide>
        <p15:guide id="2" pos="159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pos="5603" userDrawn="1">
          <p15:clr>
            <a:srgbClr val="FBAE40"/>
          </p15:clr>
        </p15:guide>
        <p15:guide id="5" pos="539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Graph &amp; Key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7B6C7-20A7-0644-AFFD-0DC74CEEA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9" y="218815"/>
            <a:ext cx="7123096" cy="434767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lang="en-US" sz="2400" b="1" kern="1200" baseline="0" dirty="0">
                <a:solidFill>
                  <a:srgbClr val="F4821F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– one line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3349B83-1EFF-784E-93D0-021CF6186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6863" y="4420927"/>
            <a:ext cx="6431743" cy="434767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marL="0" indent="0">
              <a:buNone/>
              <a:defRPr lang="en-US" sz="1200" b="0" kern="1200" baseline="0" dirty="0">
                <a:solidFill>
                  <a:srgbClr val="003C7D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Key point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246A33C-4CCA-D94F-B63F-FDDF33C594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31" y="728870"/>
            <a:ext cx="8567735" cy="2843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1200" kern="1200" dirty="0">
                <a:solidFill>
                  <a:srgbClr val="003C7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Graph title, centered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44501" y="1075576"/>
            <a:ext cx="7576459" cy="305374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79F1FF97-645E-4048-9065-9182BF663448}"/>
              </a:ext>
            </a:extLst>
          </p:cNvPr>
          <p:cNvSpPr txBox="1"/>
          <p:nvPr userDrawn="1"/>
        </p:nvSpPr>
        <p:spPr>
          <a:xfrm rot="16200000">
            <a:off x="-1089194" y="3415786"/>
            <a:ext cx="2902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800" b="1" dirty="0">
                <a:solidFill>
                  <a:srgbClr val="F4821F"/>
                </a:solidFill>
                <a:latin typeface="Arial Nova" panose="020B0504020202020204" pitchFamily="34" charset="0"/>
              </a:rPr>
              <a:t>PVPS</a:t>
            </a:r>
            <a:endParaRPr lang="en-BE" sz="1800" b="1" dirty="0">
              <a:solidFill>
                <a:srgbClr val="F4821F"/>
              </a:solidFill>
              <a:latin typeface="Arial Nova" panose="020B05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8A4C11-F344-4FAA-81B6-12046C2A66E7}"/>
              </a:ext>
            </a:extLst>
          </p:cNvPr>
          <p:cNvSpPr txBox="1"/>
          <p:nvPr userDrawn="1"/>
        </p:nvSpPr>
        <p:spPr>
          <a:xfrm>
            <a:off x="8179547" y="4696303"/>
            <a:ext cx="6514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6C6F911-DFDC-4B93-962C-66F0D8D51AD1}" type="slidenum">
              <a:rPr lang="en-US" sz="9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6">
            <a:extLst>
              <a:ext uri="{FF2B5EF4-FFF2-40B4-BE49-F238E27FC236}">
                <a16:creationId xmlns:a16="http://schemas.microsoft.com/office/drawing/2014/main" id="{6CDB6413-C17C-4DB3-8430-8DAFF8093974}"/>
              </a:ext>
            </a:extLst>
          </p:cNvPr>
          <p:cNvCxnSpPr>
            <a:cxnSpLocks/>
          </p:cNvCxnSpPr>
          <p:nvPr userDrawn="1"/>
        </p:nvCxnSpPr>
        <p:spPr>
          <a:xfrm>
            <a:off x="1" y="666544"/>
            <a:ext cx="7873999" cy="0"/>
          </a:xfrm>
          <a:prstGeom prst="line">
            <a:avLst/>
          </a:prstGeom>
          <a:ln>
            <a:solidFill>
              <a:srgbClr val="F48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0" descr="A picture containing clock, fence&#10;&#10;Description automatically generated">
            <a:extLst>
              <a:ext uri="{FF2B5EF4-FFF2-40B4-BE49-F238E27FC236}">
                <a16:creationId xmlns:a16="http://schemas.microsoft.com/office/drawing/2014/main" id="{F1276EED-63C0-4779-9B0A-6D56E5AB22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528" y="173760"/>
            <a:ext cx="662032" cy="61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5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9" userDrawn="1">
          <p15:clr>
            <a:srgbClr val="FBAE40"/>
          </p15:clr>
        </p15:guide>
        <p15:guide id="2" pos="5603" userDrawn="1">
          <p15:clr>
            <a:srgbClr val="FBAE40"/>
          </p15:clr>
        </p15:guide>
        <p15:guide id="3" orient="horz" pos="146" userDrawn="1">
          <p15:clr>
            <a:srgbClr val="FBAE40"/>
          </p15:clr>
        </p15:guide>
        <p15:guide id="4" pos="539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5F3DF4-8EA0-6440-9F6C-69B61C5548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31" y="1700700"/>
            <a:ext cx="8316913" cy="519694"/>
          </a:xfrm>
          <a:prstGeom prst="rect">
            <a:avLst/>
          </a:prstGeom>
        </p:spPr>
        <p:txBody>
          <a:bodyPr lIns="0" anchor="ctr" anchorCtr="1">
            <a:noAutofit/>
          </a:bodyPr>
          <a:lstStyle>
            <a:lvl1pPr marL="0" marR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2400" b="1" kern="1200" dirty="0">
                <a:solidFill>
                  <a:srgbClr val="F4821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61988" marR="0" lvl="0" indent="-161988" algn="l" defTabSz="685749" rtl="0" eaLnBrk="1" fontAlgn="auto" latinLnBrk="0" hangingPunct="1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Thank you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35992F8-323D-EF4B-867E-02F746EE31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32" y="2339080"/>
            <a:ext cx="8316913" cy="293284"/>
          </a:xfrm>
          <a:prstGeom prst="rect">
            <a:avLst/>
          </a:prstGeom>
        </p:spPr>
        <p:txBody>
          <a:bodyPr lIns="0">
            <a:noAutofit/>
          </a:bodyPr>
          <a:lstStyle>
            <a:lvl1pPr marL="161988" marR="0" indent="-161988" algn="ctr" defTabSz="685749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800" kern="1200" baseline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161988" marR="0" lvl="0" indent="-161988" algn="l" defTabSz="685749" rtl="0" eaLnBrk="1" fontAlgn="auto" latinLnBrk="0" hangingPunct="1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Name, Task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56184C6-4F83-044B-B28D-60A04D01A5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3602" y="2646651"/>
            <a:ext cx="8316913" cy="293284"/>
          </a:xfrm>
          <a:prstGeom prst="rect">
            <a:avLst/>
          </a:prstGeom>
        </p:spPr>
        <p:txBody>
          <a:bodyPr lIns="0">
            <a:noAutofit/>
          </a:bodyPr>
          <a:lstStyle>
            <a:lvl1pPr marL="161988" marR="0" indent="-161988" algn="l" defTabSz="685749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800" kern="1200" baseline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161988" marR="0" lvl="0" indent="-161988" algn="l" defTabSz="685749" rtl="0" eaLnBrk="1" fontAlgn="auto" latinLnBrk="0" hangingPunct="1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email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48FBD9B-28A2-42C7-8E45-0732AA2F8749}"/>
              </a:ext>
            </a:extLst>
          </p:cNvPr>
          <p:cNvSpPr txBox="1"/>
          <p:nvPr userDrawn="1"/>
        </p:nvSpPr>
        <p:spPr>
          <a:xfrm>
            <a:off x="112927" y="129637"/>
            <a:ext cx="197394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b="1" dirty="0">
                <a:latin typeface="Arial Nova" panose="020B0504020202020204" pitchFamily="34" charset="0"/>
              </a:rPr>
              <a:t>iea-pvs.org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F74DEAC-5DC1-4765-8A8E-073D29527C02}"/>
              </a:ext>
            </a:extLst>
          </p:cNvPr>
          <p:cNvGrpSpPr/>
          <p:nvPr userDrawn="1"/>
        </p:nvGrpSpPr>
        <p:grpSpPr>
          <a:xfrm>
            <a:off x="0" y="4566602"/>
            <a:ext cx="9144000" cy="576898"/>
            <a:chOff x="0" y="4566602"/>
            <a:chExt cx="9144000" cy="57689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81B272-5B9D-4754-BD11-72667CB3DB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566602"/>
              <a:ext cx="3509963" cy="576897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DFF1928-C522-45E0-99E5-0999082285CA}"/>
                </a:ext>
              </a:extLst>
            </p:cNvPr>
            <p:cNvSpPr/>
            <p:nvPr userDrawn="1"/>
          </p:nvSpPr>
          <p:spPr>
            <a:xfrm>
              <a:off x="3362325" y="4566602"/>
              <a:ext cx="5781675" cy="576898"/>
            </a:xfrm>
            <a:prstGeom prst="rect">
              <a:avLst/>
            </a:prstGeom>
            <a:solidFill>
              <a:srgbClr val="004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1201AD07-F73F-4811-ACB6-618B74B00C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325" y="3129176"/>
            <a:ext cx="2196767" cy="1104605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59" userDrawn="1">
          <p15:clr>
            <a:srgbClr val="FBAE40"/>
          </p15:clr>
        </p15:guide>
        <p15:guide id="2" pos="539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7280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126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73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704" r:id="rId2"/>
    <p:sldLayoutId id="2147483703" r:id="rId3"/>
    <p:sldLayoutId id="2147483708" r:id="rId4"/>
    <p:sldLayoutId id="2147483709" r:id="rId5"/>
    <p:sldLayoutId id="2147483710" r:id="rId6"/>
  </p:sldLayoutIdLst>
  <p:hf hdr="0" ftr="0" dt="0"/>
  <p:txStyles>
    <p:titleStyle>
      <a:lvl1pPr algn="l" defTabSz="685749" rtl="0" eaLnBrk="1" latinLnBrk="0" hangingPunct="1"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1988" indent="-161988" algn="l" defTabSz="685749" rtl="0" eaLnBrk="1" latinLnBrk="0" hangingPunct="1">
        <a:spcBef>
          <a:spcPts val="1650"/>
        </a:spcBef>
        <a:buClr>
          <a:schemeClr val="bg1">
            <a:lumMod val="65000"/>
          </a:schemeClr>
        </a:buClr>
        <a:buSzPct val="100000"/>
        <a:buFont typeface="Calibri" panose="020F050202020403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404970" indent="-134991" algn="l" defTabSz="685749" rtl="0" eaLnBrk="1" latinLnBrk="0" hangingPunct="1">
        <a:spcBef>
          <a:spcPts val="375"/>
        </a:spcBef>
        <a:buClr>
          <a:schemeClr val="bg1">
            <a:lumMod val="65000"/>
          </a:schemeClr>
        </a:buClr>
        <a:buSzPct val="100000"/>
        <a:buFont typeface="Segoe UI" panose="020B0502040204020203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58" indent="-134991" algn="l" defTabSz="685749" rtl="0" eaLnBrk="1" latinLnBrk="0" hangingPunct="1">
        <a:spcBef>
          <a:spcPts val="375"/>
        </a:spcBef>
        <a:buClr>
          <a:schemeClr val="bg1">
            <a:lumMod val="75000"/>
          </a:schemeClr>
        </a:buClr>
        <a:buFont typeface="Segoe UI" panose="020B0502040204020203" pitchFamily="34" charset="0"/>
        <a:buChar char="-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0" indent="-171438" algn="l" defTabSz="685749" rtl="0" eaLnBrk="1" latinLnBrk="0" hangingPunct="1">
        <a:spcBef>
          <a:spcPct val="20000"/>
        </a:spcBef>
        <a:buFont typeface="Arial" panose="020B0604020202020204" pitchFamily="34" charset="0"/>
        <a:buChar char="∙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5" indent="-171438" algn="l" defTabSz="685749" rtl="0" eaLnBrk="1" latinLnBrk="0" hangingPunct="1">
        <a:spcBef>
          <a:spcPct val="20000"/>
        </a:spcBef>
        <a:buFont typeface="Arial" panose="020B0604020202020204" pitchFamily="34" charset="0"/>
        <a:buChar char="▫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14.wmf"/><Relationship Id="rId18" Type="http://schemas.openxmlformats.org/officeDocument/2006/relationships/image" Target="../media/image18.wmf"/><Relationship Id="rId26" Type="http://schemas.openxmlformats.org/officeDocument/2006/relationships/image" Target="../media/image25.jpeg"/><Relationship Id="rId3" Type="http://schemas.openxmlformats.org/officeDocument/2006/relationships/image" Target="../media/image6.wmf"/><Relationship Id="rId21" Type="http://schemas.openxmlformats.org/officeDocument/2006/relationships/image" Target="../media/image21.wmf"/><Relationship Id="rId34" Type="http://schemas.openxmlformats.org/officeDocument/2006/relationships/image" Target="../media/image33.png"/><Relationship Id="rId7" Type="http://schemas.openxmlformats.org/officeDocument/2006/relationships/image" Target="../media/image9.wmf"/><Relationship Id="rId12" Type="http://schemas.openxmlformats.org/officeDocument/2006/relationships/image" Target="../media/image13.wmf"/><Relationship Id="rId17" Type="http://schemas.openxmlformats.org/officeDocument/2006/relationships/image" Target="../media/image17.wmf"/><Relationship Id="rId25" Type="http://schemas.openxmlformats.org/officeDocument/2006/relationships/image" Target="../media/image24.jpeg"/><Relationship Id="rId33" Type="http://schemas.openxmlformats.org/officeDocument/2006/relationships/image" Target="../media/image32.png"/><Relationship Id="rId2" Type="http://schemas.openxmlformats.org/officeDocument/2006/relationships/oleObject" Target="../embeddings/oleObject1.bin"/><Relationship Id="rId16" Type="http://schemas.openxmlformats.org/officeDocument/2006/relationships/image" Target="../media/image16.wmf"/><Relationship Id="rId20" Type="http://schemas.openxmlformats.org/officeDocument/2006/relationships/image" Target="../media/image20.wmf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11" Type="http://schemas.openxmlformats.org/officeDocument/2006/relationships/image" Target="../media/image12.wmf"/><Relationship Id="rId24" Type="http://schemas.openxmlformats.org/officeDocument/2006/relationships/image" Target="../media/image23.wmf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" Type="http://schemas.openxmlformats.org/officeDocument/2006/relationships/image" Target="../media/image7.wmf"/><Relationship Id="rId15" Type="http://schemas.openxmlformats.org/officeDocument/2006/relationships/oleObject" Target="../embeddings/oleObject4.bin"/><Relationship Id="rId23" Type="http://schemas.openxmlformats.org/officeDocument/2006/relationships/image" Target="../media/image22.wmf"/><Relationship Id="rId28" Type="http://schemas.openxmlformats.org/officeDocument/2006/relationships/image" Target="../media/image27.jpeg"/><Relationship Id="rId36" Type="http://schemas.openxmlformats.org/officeDocument/2006/relationships/image" Target="../media/image35.png"/><Relationship Id="rId10" Type="http://schemas.openxmlformats.org/officeDocument/2006/relationships/image" Target="../media/image11.wmf"/><Relationship Id="rId19" Type="http://schemas.openxmlformats.org/officeDocument/2006/relationships/image" Target="../media/image19.wmf"/><Relationship Id="rId31" Type="http://schemas.openxmlformats.org/officeDocument/2006/relationships/image" Target="../media/image30.png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5.wmf"/><Relationship Id="rId22" Type="http://schemas.openxmlformats.org/officeDocument/2006/relationships/oleObject" Target="../embeddings/oleObject5.bin"/><Relationship Id="rId27" Type="http://schemas.openxmlformats.org/officeDocument/2006/relationships/image" Target="../media/image26.jpeg"/><Relationship Id="rId30" Type="http://schemas.openxmlformats.org/officeDocument/2006/relationships/image" Target="../media/image29.png"/><Relationship Id="rId35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11" Type="http://schemas.openxmlformats.org/officeDocument/2006/relationships/image" Target="../media/image45.png"/><Relationship Id="rId5" Type="http://schemas.openxmlformats.org/officeDocument/2006/relationships/oleObject" Target="../embeddings/oleObject6.bin"/><Relationship Id="rId10" Type="http://schemas.openxmlformats.org/officeDocument/2006/relationships/image" Target="../media/image44.png"/><Relationship Id="rId4" Type="http://schemas.openxmlformats.org/officeDocument/2006/relationships/hyperlink" Target="https://iea-pvps.org/research-tasks/pv-sustainability/" TargetMode="External"/><Relationship Id="rId9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Etienne.drahi@totalenergies.com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9918276-8203-417F-BCD4-DD500BC36B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0824" y="2887118"/>
            <a:ext cx="8316913" cy="519694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Task 12 – PV Sustainability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65ED596-FC94-4B02-95FA-D554CB1D11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325438" y="3493530"/>
            <a:ext cx="3186939" cy="783878"/>
          </a:xfrm>
        </p:spPr>
        <p:txBody>
          <a:bodyPr>
            <a:noAutofit/>
          </a:bodyPr>
          <a:lstStyle/>
          <a:p>
            <a:pPr algn="r">
              <a:spcBef>
                <a:spcPts val="0"/>
              </a:spcBef>
            </a:pPr>
            <a:r>
              <a:rPr lang="en-AU" sz="1400" b="1" dirty="0"/>
              <a:t>Garvin Heath</a:t>
            </a:r>
          </a:p>
          <a:p>
            <a:pPr algn="r">
              <a:spcBef>
                <a:spcPts val="0"/>
              </a:spcBef>
            </a:pPr>
            <a:r>
              <a:rPr lang="en-AU" sz="1200" dirty="0"/>
              <a:t>Task Manager</a:t>
            </a:r>
          </a:p>
          <a:p>
            <a:pPr algn="r">
              <a:spcBef>
                <a:spcPts val="0"/>
              </a:spcBef>
            </a:pPr>
            <a:r>
              <a:rPr lang="en-AU" sz="1200" dirty="0"/>
              <a:t>National Laboratory of the Rockies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4CA85C-4E3D-4420-8B37-AD90667397EF}"/>
              </a:ext>
            </a:extLst>
          </p:cNvPr>
          <p:cNvSpPr txBox="1"/>
          <p:nvPr/>
        </p:nvSpPr>
        <p:spPr>
          <a:xfrm>
            <a:off x="2008052" y="3490079"/>
            <a:ext cx="2859437" cy="618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1988" indent="-161988" algn="r" defTabSz="685749">
              <a:lnSpc>
                <a:spcPct val="90000"/>
              </a:lnSpc>
              <a:buClr>
                <a:schemeClr val="bg1">
                  <a:lumMod val="65000"/>
                </a:schemeClr>
              </a:buClr>
              <a:buSzPct val="100000"/>
            </a:pPr>
            <a:r>
              <a:rPr lang="en-AU" sz="1400" b="1" dirty="0">
                <a:solidFill>
                  <a:srgbClr val="003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Etienne Drahi</a:t>
            </a:r>
          </a:p>
          <a:p>
            <a:pPr marL="161988" indent="-161988" algn="r" defTabSz="685749">
              <a:lnSpc>
                <a:spcPct val="90000"/>
              </a:lnSpc>
              <a:buClr>
                <a:schemeClr val="bg1">
                  <a:lumMod val="65000"/>
                </a:schemeClr>
              </a:buClr>
              <a:buSzPct val="100000"/>
            </a:pPr>
            <a:r>
              <a:rPr lang="en-AU" sz="1200" dirty="0">
                <a:solidFill>
                  <a:srgbClr val="003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Deputy Task Manager</a:t>
            </a:r>
          </a:p>
          <a:p>
            <a:pPr marL="161988" indent="-161988" algn="r" defTabSz="685749">
              <a:lnSpc>
                <a:spcPct val="90000"/>
              </a:lnSpc>
              <a:buClr>
                <a:schemeClr val="bg1">
                  <a:lumMod val="65000"/>
                </a:schemeClr>
              </a:buClr>
              <a:buSzPct val="100000"/>
            </a:pPr>
            <a:r>
              <a:rPr lang="en-AU" sz="1200" dirty="0">
                <a:solidFill>
                  <a:srgbClr val="003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TotalEnergies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0F9B181-B1EA-46DA-8AE1-A5CFCE667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0825" y="4169667"/>
            <a:ext cx="8316912" cy="306684"/>
          </a:xfrm>
        </p:spPr>
        <p:txBody>
          <a:bodyPr/>
          <a:lstStyle/>
          <a:p>
            <a:r>
              <a:rPr lang="en-AU" dirty="0"/>
              <a:t>EUPVSEC – Sep 16, 2026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E14FECB-310F-324F-38F8-4B0DCEED7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" y="29492"/>
            <a:ext cx="3833706" cy="170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group of people walking down a flight of stairs&#10;&#10;AI-generated content may be incorrect.">
            <a:extLst>
              <a:ext uri="{FF2B5EF4-FFF2-40B4-BE49-F238E27FC236}">
                <a16:creationId xmlns:a16="http://schemas.microsoft.com/office/drawing/2014/main" id="{7004E0FD-3E8D-BC02-7D53-4AE179926B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399" y="0"/>
            <a:ext cx="3403601" cy="453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72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E3571BA-99C5-4A52-A4E2-0A87EAE4A5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/>
              <a:t>What is IEA PVPS?</a:t>
            </a:r>
          </a:p>
        </p:txBody>
      </p:sp>
      <p:sp>
        <p:nvSpPr>
          <p:cNvPr id="40" name="Espace réservé du texte 2">
            <a:extLst>
              <a:ext uri="{FF2B5EF4-FFF2-40B4-BE49-F238E27FC236}">
                <a16:creationId xmlns:a16="http://schemas.microsoft.com/office/drawing/2014/main" id="{D4DEBF31-CA5E-4F47-81A1-2171A6B048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2261" y="886708"/>
            <a:ext cx="8245340" cy="3336011"/>
          </a:xfrm>
          <a:noFill/>
        </p:spPr>
        <p:txBody>
          <a:bodyPr/>
          <a:lstStyle/>
          <a:p>
            <a:pPr algn="just"/>
            <a:r>
              <a:rPr lang="en-GB" dirty="0"/>
              <a:t>The International Energy Agency (IEA), founded in 1974, is an autonomous body within the framework of the Organization for Economic Cooperation and Development (OECD). </a:t>
            </a:r>
          </a:p>
          <a:p>
            <a:pPr algn="just">
              <a:spcAft>
                <a:spcPts val="600"/>
              </a:spcAft>
            </a:pPr>
            <a:r>
              <a:rPr lang="en-US" sz="1800" dirty="0"/>
              <a:t>The IEA Photovoltaic Power Systems Programme (PVPS) is one of </a:t>
            </a:r>
            <a:br>
              <a:rPr lang="en-US" sz="1800" dirty="0"/>
            </a:br>
            <a:r>
              <a:rPr lang="en-US" sz="1800" dirty="0"/>
              <a:t>the Technology Collaboration Programme established within the </a:t>
            </a:r>
            <a:br>
              <a:rPr lang="en-US" sz="1800" dirty="0"/>
            </a:br>
            <a:r>
              <a:rPr lang="en-US" sz="1800" dirty="0"/>
              <a:t>International Energy Agency in 1993</a:t>
            </a:r>
          </a:p>
          <a:p>
            <a:pPr algn="just">
              <a:spcAft>
                <a:spcPts val="600"/>
              </a:spcAft>
            </a:pPr>
            <a:r>
              <a:rPr lang="en-US" sz="1800" dirty="0"/>
              <a:t>32 members - 27 countries, European Commission, 4 associations</a:t>
            </a:r>
          </a:p>
          <a:p>
            <a:pPr algn="just">
              <a:spcAft>
                <a:spcPts val="600"/>
              </a:spcAft>
            </a:pPr>
            <a:r>
              <a:rPr lang="en-US" sz="1800" i="1" dirty="0"/>
              <a:t>“To enhance the international collaborative efforts which facilitate the role of photovoltaic solar energy as a cornerstone in the transition to sustainable energy systems”</a:t>
            </a:r>
          </a:p>
          <a:p>
            <a:pPr lvl="2" algn="just">
              <a:spcAft>
                <a:spcPts val="600"/>
              </a:spcAft>
            </a:pPr>
            <a:endParaRPr lang="en-US" sz="1800" dirty="0"/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EC982620-6290-4313-8FB0-08BB7DD19E1C}"/>
              </a:ext>
            </a:extLst>
          </p:cNvPr>
          <p:cNvGrpSpPr/>
          <p:nvPr/>
        </p:nvGrpSpPr>
        <p:grpSpPr>
          <a:xfrm>
            <a:off x="630901" y="4279969"/>
            <a:ext cx="7560674" cy="554334"/>
            <a:chOff x="688224" y="4074567"/>
            <a:chExt cx="7560674" cy="554334"/>
          </a:xfrm>
        </p:grpSpPr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F2D38FD7-8430-4FA6-989D-F15B12D1866A}"/>
                </a:ext>
              </a:extLst>
            </p:cNvPr>
            <p:cNvGrpSpPr/>
            <p:nvPr/>
          </p:nvGrpSpPr>
          <p:grpSpPr>
            <a:xfrm>
              <a:off x="688224" y="4074567"/>
              <a:ext cx="7560674" cy="163499"/>
              <a:chOff x="1287528" y="5692106"/>
              <a:chExt cx="9988634" cy="216003"/>
            </a:xfrm>
          </p:grpSpPr>
          <p:graphicFrame>
            <p:nvGraphicFramePr>
              <p:cNvPr id="51" name="Object 5">
                <a:extLst>
                  <a:ext uri="{FF2B5EF4-FFF2-40B4-BE49-F238E27FC236}">
                    <a16:creationId xmlns:a16="http://schemas.microsoft.com/office/drawing/2014/main" id="{C7ADBCA6-E20C-46B8-B272-E1D04431A66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287528" y="5692106"/>
              <a:ext cx="270660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2" imgW="3032280" imgH="1524240" progId="">
                      <p:embed/>
                    </p:oleObj>
                  </mc:Choice>
                  <mc:Fallback>
                    <p:oleObj name="Clip" r:id="rId2" imgW="3032280" imgH="1524240" progId="">
                      <p:embed/>
                      <p:pic>
                        <p:nvPicPr>
                          <p:cNvPr id="51" name="Object 5">
                            <a:extLst>
                              <a:ext uri="{FF2B5EF4-FFF2-40B4-BE49-F238E27FC236}">
                                <a16:creationId xmlns:a16="http://schemas.microsoft.com/office/drawing/2014/main" id="{C7ADBCA6-E20C-46B8-B272-E1D04431A661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87528" y="5692106"/>
                            <a:ext cx="270660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2" name="Object 6">
                <a:extLst>
                  <a:ext uri="{FF2B5EF4-FFF2-40B4-BE49-F238E27FC236}">
                    <a16:creationId xmlns:a16="http://schemas.microsoft.com/office/drawing/2014/main" id="{CAF25E45-5650-4D3E-84D6-63366A2206E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627120" y="5692106"/>
              <a:ext cx="276918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4" imgW="2881440" imgH="1904400" progId="">
                      <p:embed/>
                    </p:oleObj>
                  </mc:Choice>
                  <mc:Fallback>
                    <p:oleObj name="Clip" r:id="rId4" imgW="2881440" imgH="1904400" progId="">
                      <p:embed/>
                      <p:pic>
                        <p:nvPicPr>
                          <p:cNvPr id="52" name="Object 6">
                            <a:extLst>
                              <a:ext uri="{FF2B5EF4-FFF2-40B4-BE49-F238E27FC236}">
                                <a16:creationId xmlns:a16="http://schemas.microsoft.com/office/drawing/2014/main" id="{CAF25E45-5650-4D3E-84D6-63366A2206EF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27120" y="5692106"/>
                            <a:ext cx="276918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3" name="Object 7">
                <a:extLst>
                  <a:ext uri="{FF2B5EF4-FFF2-40B4-BE49-F238E27FC236}">
                    <a16:creationId xmlns:a16="http://schemas.microsoft.com/office/drawing/2014/main" id="{71C95789-A76F-4AB6-B742-BE366DC7B87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366490" y="5692106"/>
              <a:ext cx="288594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4" imgW="3047760" imgH="1548000" progId="">
                      <p:embed/>
                    </p:oleObj>
                  </mc:Choice>
                  <mc:Fallback>
                    <p:oleObj name="Clip" r:id="rId4" imgW="3047760" imgH="1548000" progId="">
                      <p:embed/>
                      <p:pic>
                        <p:nvPicPr>
                          <p:cNvPr id="53" name="Object 7">
                            <a:extLst>
                              <a:ext uri="{FF2B5EF4-FFF2-40B4-BE49-F238E27FC236}">
                                <a16:creationId xmlns:a16="http://schemas.microsoft.com/office/drawing/2014/main" id="{71C95789-A76F-4AB6-B742-BE366DC7B877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66490" y="5692106"/>
                            <a:ext cx="288594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4" name="Object 8">
                <a:extLst>
                  <a:ext uri="{FF2B5EF4-FFF2-40B4-BE49-F238E27FC236}">
                    <a16:creationId xmlns:a16="http://schemas.microsoft.com/office/drawing/2014/main" id="{E23A9DBC-E5C1-4E2F-B8B0-7BB16D86CE2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838198" y="5692106"/>
              <a:ext cx="278532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4" imgW="2879280" imgH="1920600" progId="">
                      <p:embed/>
                    </p:oleObj>
                  </mc:Choice>
                  <mc:Fallback>
                    <p:oleObj name="Clip" r:id="rId4" imgW="2879280" imgH="1920600" progId="">
                      <p:embed/>
                      <p:pic>
                        <p:nvPicPr>
                          <p:cNvPr id="54" name="Object 8">
                            <a:extLst>
                              <a:ext uri="{FF2B5EF4-FFF2-40B4-BE49-F238E27FC236}">
                                <a16:creationId xmlns:a16="http://schemas.microsoft.com/office/drawing/2014/main" id="{E23A9DBC-E5C1-4E2F-B8B0-7BB16D86CE28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38198" y="5692106"/>
                            <a:ext cx="278532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5" name="Object 9">
                <a:extLst>
                  <a:ext uri="{FF2B5EF4-FFF2-40B4-BE49-F238E27FC236}">
                    <a16:creationId xmlns:a16="http://schemas.microsoft.com/office/drawing/2014/main" id="{0F0AD922-E400-43CC-9C6C-025A8724BC6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490734" y="5692109"/>
              <a:ext cx="278533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4" imgW="2911680" imgH="1920240" progId="">
                      <p:embed/>
                    </p:oleObj>
                  </mc:Choice>
                  <mc:Fallback>
                    <p:oleObj name="Clip" r:id="rId4" imgW="2911680" imgH="1920240" progId="">
                      <p:embed/>
                      <p:pic>
                        <p:nvPicPr>
                          <p:cNvPr id="55" name="Object 9">
                            <a:extLst>
                              <a:ext uri="{FF2B5EF4-FFF2-40B4-BE49-F238E27FC236}">
                                <a16:creationId xmlns:a16="http://schemas.microsoft.com/office/drawing/2014/main" id="{0F0AD922-E400-43CC-9C6C-025A8724BC67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90734" y="5692109"/>
                            <a:ext cx="278533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6" name="Object 10">
                <a:extLst>
                  <a:ext uri="{FF2B5EF4-FFF2-40B4-BE49-F238E27FC236}">
                    <a16:creationId xmlns:a16="http://schemas.microsoft.com/office/drawing/2014/main" id="{BA2093A1-6627-47A0-8BBE-DC5F30B6000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606770" y="5692106"/>
              <a:ext cx="301092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9" imgW="2857680" imgH="1904760" progId="">
                      <p:embed/>
                    </p:oleObj>
                  </mc:Choice>
                  <mc:Fallback>
                    <p:oleObj name="Clip" r:id="rId9" imgW="2857680" imgH="1904760" progId="">
                      <p:embed/>
                      <p:pic>
                        <p:nvPicPr>
                          <p:cNvPr id="56" name="Object 10">
                            <a:extLst>
                              <a:ext uri="{FF2B5EF4-FFF2-40B4-BE49-F238E27FC236}">
                                <a16:creationId xmlns:a16="http://schemas.microsoft.com/office/drawing/2014/main" id="{BA2093A1-6627-47A0-8BBE-DC5F30B60009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06770" y="5692106"/>
                            <a:ext cx="301092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7" name="Object 11">
                <a:extLst>
                  <a:ext uri="{FF2B5EF4-FFF2-40B4-BE49-F238E27FC236}">
                    <a16:creationId xmlns:a16="http://schemas.microsoft.com/office/drawing/2014/main" id="{97169D3B-3859-4B25-994E-BFD26DD433A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976794" y="5692106"/>
              <a:ext cx="280638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9" imgW="2927520" imgH="1904760" progId="">
                      <p:embed/>
                    </p:oleObj>
                  </mc:Choice>
                  <mc:Fallback>
                    <p:oleObj name="Clip" r:id="rId9" imgW="2927520" imgH="1904760" progId="">
                      <p:embed/>
                      <p:pic>
                        <p:nvPicPr>
                          <p:cNvPr id="57" name="Object 11">
                            <a:extLst>
                              <a:ext uri="{FF2B5EF4-FFF2-40B4-BE49-F238E27FC236}">
                                <a16:creationId xmlns:a16="http://schemas.microsoft.com/office/drawing/2014/main" id="{97169D3B-3859-4B25-994E-BFD26DD433A9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76794" y="5692106"/>
                            <a:ext cx="280638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8" name="Object 12">
                <a:extLst>
                  <a:ext uri="{FF2B5EF4-FFF2-40B4-BE49-F238E27FC236}">
                    <a16:creationId xmlns:a16="http://schemas.microsoft.com/office/drawing/2014/main" id="{EA279474-4B99-4605-8AE5-BF0B028A076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326364" y="5692106"/>
              <a:ext cx="250050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9" imgW="2873160" imgH="1936440" progId="">
                      <p:embed/>
                    </p:oleObj>
                  </mc:Choice>
                  <mc:Fallback>
                    <p:oleObj name="Clip" r:id="rId9" imgW="2873160" imgH="1936440" progId="">
                      <p:embed/>
                      <p:pic>
                        <p:nvPicPr>
                          <p:cNvPr id="58" name="Object 12">
                            <a:extLst>
                              <a:ext uri="{FF2B5EF4-FFF2-40B4-BE49-F238E27FC236}">
                                <a16:creationId xmlns:a16="http://schemas.microsoft.com/office/drawing/2014/main" id="{EA279474-4B99-4605-8AE5-BF0B028A0762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6364" y="5692106"/>
                            <a:ext cx="250050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9" name="Object 13">
                <a:extLst>
                  <a:ext uri="{FF2B5EF4-FFF2-40B4-BE49-F238E27FC236}">
                    <a16:creationId xmlns:a16="http://schemas.microsoft.com/office/drawing/2014/main" id="{86C07C5D-002C-4C7F-BCA8-5A971F3041A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645346" y="5692106"/>
              <a:ext cx="293760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9" imgW="3017880" imgH="1890360" progId="">
                      <p:embed/>
                    </p:oleObj>
                  </mc:Choice>
                  <mc:Fallback>
                    <p:oleObj name="Clip" r:id="rId9" imgW="3017880" imgH="1890360" progId="">
                      <p:embed/>
                      <p:pic>
                        <p:nvPicPr>
                          <p:cNvPr id="59" name="Object 13">
                            <a:extLst>
                              <a:ext uri="{FF2B5EF4-FFF2-40B4-BE49-F238E27FC236}">
                                <a16:creationId xmlns:a16="http://schemas.microsoft.com/office/drawing/2014/main" id="{86C07C5D-002C-4C7F-BCA8-5A971F3041A2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645346" y="5692106"/>
                            <a:ext cx="293760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0" name="Object 14">
                <a:extLst>
                  <a:ext uri="{FF2B5EF4-FFF2-40B4-BE49-F238E27FC236}">
                    <a16:creationId xmlns:a16="http://schemas.microsoft.com/office/drawing/2014/main" id="{07971D74-5560-4C6E-896B-268A7471D88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008038" y="5692106"/>
              <a:ext cx="282180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2" imgW="2995560" imgH="1936440" progId="">
                      <p:embed/>
                    </p:oleObj>
                  </mc:Choice>
                  <mc:Fallback>
                    <p:oleObj name="Clip" r:id="rId2" imgW="2995560" imgH="1936440" progId="">
                      <p:embed/>
                      <p:pic>
                        <p:nvPicPr>
                          <p:cNvPr id="60" name="Object 14">
                            <a:extLst>
                              <a:ext uri="{FF2B5EF4-FFF2-40B4-BE49-F238E27FC236}">
                                <a16:creationId xmlns:a16="http://schemas.microsoft.com/office/drawing/2014/main" id="{07971D74-5560-4C6E-896B-268A7471D88C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008038" y="5692106"/>
                            <a:ext cx="282180" cy="216000"/>
                          </a:xfrm>
                          <a:prstGeom prst="rect">
                            <a:avLst/>
                          </a:prstGeom>
                          <a:noFill/>
                          <a:ln>
                            <a:solidFill>
                              <a:schemeClr val="bg1">
                                <a:lumMod val="85000"/>
                              </a:schemeClr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" name="Object 15">
                <a:extLst>
                  <a:ext uri="{FF2B5EF4-FFF2-40B4-BE49-F238E27FC236}">
                    <a16:creationId xmlns:a16="http://schemas.microsoft.com/office/drawing/2014/main" id="{C4C62DE3-2423-49EA-9471-A342DC876B1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111050" y="5692106"/>
              <a:ext cx="277440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5" imgW="2903760" imgH="1920600" progId="">
                      <p:embed/>
                    </p:oleObj>
                  </mc:Choice>
                  <mc:Fallback>
                    <p:oleObj name="Clip" r:id="rId15" imgW="2903760" imgH="1920600" progId="">
                      <p:embed/>
                      <p:pic>
                        <p:nvPicPr>
                          <p:cNvPr id="61" name="Object 15">
                            <a:extLst>
                              <a:ext uri="{FF2B5EF4-FFF2-40B4-BE49-F238E27FC236}">
                                <a16:creationId xmlns:a16="http://schemas.microsoft.com/office/drawing/2014/main" id="{C4C62DE3-2423-49EA-9471-A342DC876B1E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11050" y="5692106"/>
                            <a:ext cx="277440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2" name="Object 16">
                <a:extLst>
                  <a:ext uri="{FF2B5EF4-FFF2-40B4-BE49-F238E27FC236}">
                    <a16:creationId xmlns:a16="http://schemas.microsoft.com/office/drawing/2014/main" id="{A32CC217-5760-4CC8-8CDB-DDB1E3BCD53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359150" y="5692106"/>
              <a:ext cx="292188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5" imgW="3056040" imgH="1927080" progId="">
                      <p:embed/>
                    </p:oleObj>
                  </mc:Choice>
                  <mc:Fallback>
                    <p:oleObj name="Clip" r:id="rId15" imgW="3056040" imgH="1927080" progId="">
                      <p:embed/>
                      <p:pic>
                        <p:nvPicPr>
                          <p:cNvPr id="62" name="Object 16">
                            <a:extLst>
                              <a:ext uri="{FF2B5EF4-FFF2-40B4-BE49-F238E27FC236}">
                                <a16:creationId xmlns:a16="http://schemas.microsoft.com/office/drawing/2014/main" id="{A32CC217-5760-4CC8-8CDB-DDB1E3BCD53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59150" y="5692106"/>
                            <a:ext cx="292188" cy="216000"/>
                          </a:xfrm>
                          <a:prstGeom prst="rect">
                            <a:avLst/>
                          </a:prstGeom>
                          <a:noFill/>
                          <a:ln>
                            <a:solidFill>
                              <a:schemeClr val="bg1">
                                <a:lumMod val="85000"/>
                              </a:schemeClr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3" name="Object 17">
                <a:extLst>
                  <a:ext uri="{FF2B5EF4-FFF2-40B4-BE49-F238E27FC236}">
                    <a16:creationId xmlns:a16="http://schemas.microsoft.com/office/drawing/2014/main" id="{8BDAF9AF-06CC-4DEE-8495-88BE8E6B595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457422" y="5692106"/>
              <a:ext cx="286176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5" imgW="2964960" imgH="1912680" progId="">
                      <p:embed/>
                    </p:oleObj>
                  </mc:Choice>
                  <mc:Fallback>
                    <p:oleObj name="Clip" r:id="rId15" imgW="2964960" imgH="1912680" progId="">
                      <p:embed/>
                      <p:pic>
                        <p:nvPicPr>
                          <p:cNvPr id="63" name="Object 17">
                            <a:extLst>
                              <a:ext uri="{FF2B5EF4-FFF2-40B4-BE49-F238E27FC236}">
                                <a16:creationId xmlns:a16="http://schemas.microsoft.com/office/drawing/2014/main" id="{8BDAF9AF-06CC-4DEE-8495-88BE8E6B5951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457422" y="5692106"/>
                            <a:ext cx="286176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4" name="Object 18">
                <a:extLst>
                  <a:ext uri="{FF2B5EF4-FFF2-40B4-BE49-F238E27FC236}">
                    <a16:creationId xmlns:a16="http://schemas.microsoft.com/office/drawing/2014/main" id="{2B3EA348-E5FF-456C-B088-E145C85B13E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206050" y="5692106"/>
              <a:ext cx="280128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5" imgW="2919600" imgH="1904400" progId="">
                      <p:embed/>
                    </p:oleObj>
                  </mc:Choice>
                  <mc:Fallback>
                    <p:oleObj name="Clip" r:id="rId15" imgW="2919600" imgH="1904400" progId="">
                      <p:embed/>
                      <p:pic>
                        <p:nvPicPr>
                          <p:cNvPr id="64" name="Object 18">
                            <a:extLst>
                              <a:ext uri="{FF2B5EF4-FFF2-40B4-BE49-F238E27FC236}">
                                <a16:creationId xmlns:a16="http://schemas.microsoft.com/office/drawing/2014/main" id="{2B3EA348-E5FF-456C-B088-E145C85B13EC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206050" y="5692106"/>
                            <a:ext cx="280128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5" name="Object 19">
                <a:extLst>
                  <a:ext uri="{FF2B5EF4-FFF2-40B4-BE49-F238E27FC236}">
                    <a16:creationId xmlns:a16="http://schemas.microsoft.com/office/drawing/2014/main" id="{7E01DCE2-964E-4B29-B076-9235D2DBF73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555110" y="5692106"/>
              <a:ext cx="283344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5" imgW="2871720" imgH="1896840" progId="">
                      <p:embed/>
                    </p:oleObj>
                  </mc:Choice>
                  <mc:Fallback>
                    <p:oleObj name="Clip" r:id="rId15" imgW="2871720" imgH="1896840" progId="">
                      <p:embed/>
                      <p:pic>
                        <p:nvPicPr>
                          <p:cNvPr id="65" name="Object 19">
                            <a:extLst>
                              <a:ext uri="{FF2B5EF4-FFF2-40B4-BE49-F238E27FC236}">
                                <a16:creationId xmlns:a16="http://schemas.microsoft.com/office/drawing/2014/main" id="{7E01DCE2-964E-4B29-B076-9235D2DBF73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555110" y="5692106"/>
                            <a:ext cx="283344" cy="216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6" name="Object 20">
                <a:extLst>
                  <a:ext uri="{FF2B5EF4-FFF2-40B4-BE49-F238E27FC236}">
                    <a16:creationId xmlns:a16="http://schemas.microsoft.com/office/drawing/2014/main" id="{45A256E5-48D5-4A24-BD54-A90B283FFC4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907386" y="5692106"/>
              <a:ext cx="237978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5" imgW="1997280" imgH="1996920" progId="">
                      <p:embed/>
                    </p:oleObj>
                  </mc:Choice>
                  <mc:Fallback>
                    <p:oleObj name="Clip" r:id="rId15" imgW="1997280" imgH="1996920" progId="">
                      <p:embed/>
                      <p:pic>
                        <p:nvPicPr>
                          <p:cNvPr id="66" name="Object 20">
                            <a:extLst>
                              <a:ext uri="{FF2B5EF4-FFF2-40B4-BE49-F238E27FC236}">
                                <a16:creationId xmlns:a16="http://schemas.microsoft.com/office/drawing/2014/main" id="{45A256E5-48D5-4A24-BD54-A90B283FFC45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907386" y="5692106"/>
                            <a:ext cx="237978" cy="216000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7" name="Object 22">
                <a:extLst>
                  <a:ext uri="{FF2B5EF4-FFF2-40B4-BE49-F238E27FC236}">
                    <a16:creationId xmlns:a16="http://schemas.microsoft.com/office/drawing/2014/main" id="{94DC267C-42C2-4C75-8865-7A9F0FBF681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788996" y="5692106"/>
              <a:ext cx="253122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22" imgW="2881440" imgH="1904760" progId="">
                      <p:embed/>
                    </p:oleObj>
                  </mc:Choice>
                  <mc:Fallback>
                    <p:oleObj name="Clip" r:id="rId22" imgW="2881440" imgH="1904760" progId="">
                      <p:embed/>
                      <p:pic>
                        <p:nvPicPr>
                          <p:cNvPr id="67" name="Object 22">
                            <a:extLst>
                              <a:ext uri="{FF2B5EF4-FFF2-40B4-BE49-F238E27FC236}">
                                <a16:creationId xmlns:a16="http://schemas.microsoft.com/office/drawing/2014/main" id="{94DC267C-42C2-4C75-8865-7A9F0FBF681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788996" y="5692106"/>
                            <a:ext cx="253122" cy="216000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8" name="Object 24">
                <a:extLst>
                  <a:ext uri="{FF2B5EF4-FFF2-40B4-BE49-F238E27FC236}">
                    <a16:creationId xmlns:a16="http://schemas.microsoft.com/office/drawing/2014/main" id="{6CD6C633-FB33-4536-AD8E-2C5AF5AC365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42624" y="5692106"/>
              <a:ext cx="277440" cy="216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22" imgW="2873520" imgH="1928520" progId="">
                      <p:embed/>
                    </p:oleObj>
                  </mc:Choice>
                  <mc:Fallback>
                    <p:oleObj name="Clip" r:id="rId22" imgW="2873520" imgH="1928520" progId="">
                      <p:embed/>
                      <p:pic>
                        <p:nvPicPr>
                          <p:cNvPr id="68" name="Object 24">
                            <a:extLst>
                              <a:ext uri="{FF2B5EF4-FFF2-40B4-BE49-F238E27FC236}">
                                <a16:creationId xmlns:a16="http://schemas.microsoft.com/office/drawing/2014/main" id="{6CD6C633-FB33-4536-AD8E-2C5AF5AC3653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442624" y="5692106"/>
                            <a:ext cx="277440" cy="216000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69" name="Picture 27" descr="flag_malaysia">
                <a:extLst>
                  <a:ext uri="{FF2B5EF4-FFF2-40B4-BE49-F238E27FC236}">
                    <a16:creationId xmlns:a16="http://schemas.microsoft.com/office/drawing/2014/main" id="{A1F075A7-3192-44FE-AA9E-ABE56FF381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/>
              <a:stretch>
                <a:fillRect/>
              </a:stretch>
            </p:blipFill>
            <p:spPr bwMode="auto">
              <a:xfrm>
                <a:off x="7113790" y="5692106"/>
                <a:ext cx="259902" cy="216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70" name="Picture 28" descr="turkey-flag">
                <a:extLst>
                  <a:ext uri="{FF2B5EF4-FFF2-40B4-BE49-F238E27FC236}">
                    <a16:creationId xmlns:a16="http://schemas.microsoft.com/office/drawing/2014/main" id="{A0A2ACDB-0C5A-4BBA-83E2-017BA0EB80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/>
              <a:stretch>
                <a:fillRect/>
              </a:stretch>
            </p:blipFill>
            <p:spPr bwMode="auto">
              <a:xfrm>
                <a:off x="10214296" y="5692106"/>
                <a:ext cx="257058" cy="216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71" name="Picture 10" descr="chinaJPG">
                <a:extLst>
                  <a:ext uri="{FF2B5EF4-FFF2-40B4-BE49-F238E27FC236}">
                    <a16:creationId xmlns:a16="http://schemas.microsoft.com/office/drawing/2014/main" id="{8689E2D2-76D8-4721-8141-C2F3FCD5C9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7" cstate="print"/>
              <a:srcRect/>
              <a:stretch>
                <a:fillRect/>
              </a:stretch>
            </p:blipFill>
            <p:spPr bwMode="auto">
              <a:xfrm>
                <a:off x="3117536" y="5692106"/>
                <a:ext cx="304266" cy="2160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72" name="Picture 125" descr="https://encrypted-tbn3.gstatic.com/images?q=tbn:ANd9GcTT-HHBNqX2dJjSDIxP2fkKF2uuNDzGxcE3GHMEnlkt1xbDnslP-ZvZnz0">
                <a:extLst>
                  <a:ext uri="{FF2B5EF4-FFF2-40B4-BE49-F238E27FC236}">
                    <a16:creationId xmlns:a16="http://schemas.microsoft.com/office/drawing/2014/main" id="{C44A4AB8-9A7C-45C4-8062-88744951B0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0540286" y="5692106"/>
                <a:ext cx="324000" cy="21600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3" name="Picture 2" descr="https://encrypted-tbn2.gstatic.com/images?q=tbn:ANd9GcSJNWYO2SB5ObY685iIZbG-oimia-NKBSGPz0d4RlDM2L3QtsT9ec3P5Ta-">
                <a:extLst>
                  <a:ext uri="{FF2B5EF4-FFF2-40B4-BE49-F238E27FC236}">
                    <a16:creationId xmlns:a16="http://schemas.microsoft.com/office/drawing/2014/main" id="{90A687F8-E0D4-45DF-A4E1-1EC759AC53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33226" y="5692106"/>
                <a:ext cx="342936" cy="21600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4" name="Picture 455" descr="https://upload.wikimedia.org/wikipedia/commons/thumb/b/bc/Flag_of_Finland.svg/langfr-225px-Flag_of_Finland.svg.png">
                <a:extLst>
                  <a:ext uri="{FF2B5EF4-FFF2-40B4-BE49-F238E27FC236}">
                    <a16:creationId xmlns:a16="http://schemas.microsoft.com/office/drawing/2014/main" id="{9F95FCAB-9835-43E7-AD4A-87D832F085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5662" y="5692106"/>
                <a:ext cx="352176" cy="21600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" name="Image 74">
                <a:extLst>
                  <a:ext uri="{FF2B5EF4-FFF2-40B4-BE49-F238E27FC236}">
                    <a16:creationId xmlns:a16="http://schemas.microsoft.com/office/drawing/2014/main" id="{2BD8FE53-C9E5-4E92-BB8B-C2D00013A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12530" y="5692106"/>
                <a:ext cx="324588" cy="216000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76" name="Image 75">
                <a:extLst>
                  <a:ext uri="{FF2B5EF4-FFF2-40B4-BE49-F238E27FC236}">
                    <a16:creationId xmlns:a16="http://schemas.microsoft.com/office/drawing/2014/main" id="{AB152037-D4FF-455E-B7DF-77CA4A767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24016" y="5692106"/>
                <a:ext cx="324588" cy="216000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77" name="Image 76">
                <a:extLst>
                  <a:ext uri="{FF2B5EF4-FFF2-40B4-BE49-F238E27FC236}">
                    <a16:creationId xmlns:a16="http://schemas.microsoft.com/office/drawing/2014/main" id="{2CBE967B-4248-415C-BD41-2E2AFA023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20270" y="5692106"/>
                <a:ext cx="324588" cy="216000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78" name="Image 77">
                <a:extLst>
                  <a:ext uri="{FF2B5EF4-FFF2-40B4-BE49-F238E27FC236}">
                    <a16:creationId xmlns:a16="http://schemas.microsoft.com/office/drawing/2014/main" id="{17E62D9E-A70D-47C1-92BA-50AC5F32D8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72970" y="5692106"/>
                <a:ext cx="324588" cy="216000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A09ABD48-9933-499D-85FF-492902F0250B}"/>
                </a:ext>
              </a:extLst>
            </p:cNvPr>
            <p:cNvGrpSpPr/>
            <p:nvPr/>
          </p:nvGrpSpPr>
          <p:grpSpPr>
            <a:xfrm>
              <a:off x="3636661" y="4442875"/>
              <a:ext cx="1721035" cy="186026"/>
              <a:chOff x="2750224" y="4429304"/>
              <a:chExt cx="1721035" cy="186026"/>
            </a:xfrm>
          </p:grpSpPr>
          <p:pic>
            <p:nvPicPr>
              <p:cNvPr id="48" name="Picture 40">
                <a:extLst>
                  <a:ext uri="{FF2B5EF4-FFF2-40B4-BE49-F238E27FC236}">
                    <a16:creationId xmlns:a16="http://schemas.microsoft.com/office/drawing/2014/main" id="{69157669-C61E-4BC6-B3DB-E06D3D5283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50224" y="4446207"/>
                <a:ext cx="398250" cy="152220"/>
              </a:xfrm>
              <a:prstGeom prst="rect">
                <a:avLst/>
              </a:prstGeom>
            </p:spPr>
          </p:pic>
          <p:pic>
            <p:nvPicPr>
              <p:cNvPr id="49" name="Picture 42">
                <a:extLst>
                  <a:ext uri="{FF2B5EF4-FFF2-40B4-BE49-F238E27FC236}">
                    <a16:creationId xmlns:a16="http://schemas.microsoft.com/office/drawing/2014/main" id="{BDF54499-1B92-4917-94F4-787789DB1D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28555" y="4443131"/>
                <a:ext cx="431853" cy="158373"/>
              </a:xfrm>
              <a:prstGeom prst="rect">
                <a:avLst/>
              </a:prstGeom>
            </p:spPr>
          </p:pic>
          <p:pic>
            <p:nvPicPr>
              <p:cNvPr id="50" name="Picture 44">
                <a:extLst>
                  <a:ext uri="{FF2B5EF4-FFF2-40B4-BE49-F238E27FC236}">
                    <a16:creationId xmlns:a16="http://schemas.microsoft.com/office/drawing/2014/main" id="{2E9A9E5A-8D46-410D-8277-562CD8BCA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32582" y="4429304"/>
                <a:ext cx="438677" cy="186026"/>
              </a:xfrm>
              <a:prstGeom prst="rect">
                <a:avLst/>
              </a:prstGeom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0EBC9DC-7C52-5B9D-3BF8-C79C2785AAC3}"/>
              </a:ext>
            </a:extLst>
          </p:cNvPr>
          <p:cNvSpPr txBox="1"/>
          <p:nvPr/>
        </p:nvSpPr>
        <p:spPr>
          <a:xfrm>
            <a:off x="5654978" y="4632734"/>
            <a:ext cx="268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Slovakia just joined!</a:t>
            </a:r>
          </a:p>
        </p:txBody>
      </p:sp>
    </p:spTree>
    <p:extLst>
      <p:ext uri="{BB962C8B-B14F-4D97-AF65-F5344CB8AC3E}">
        <p14:creationId xmlns:p14="http://schemas.microsoft.com/office/powerpoint/2010/main" val="1484121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E3571BA-99C5-4A52-A4E2-0A87EAE4A5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ja-JP" sz="2400" dirty="0">
                <a:solidFill>
                  <a:srgbClr val="F4821F"/>
                </a:solidFill>
              </a:rPr>
              <a:t>IEA PVPS Task 12 – PV Sustainability</a:t>
            </a:r>
            <a:endParaRPr lang="en-US" sz="2400" dirty="0"/>
          </a:p>
        </p:txBody>
      </p:sp>
      <p:sp>
        <p:nvSpPr>
          <p:cNvPr id="40" name="Espace réservé du texte 2">
            <a:extLst>
              <a:ext uri="{FF2B5EF4-FFF2-40B4-BE49-F238E27FC236}">
                <a16:creationId xmlns:a16="http://schemas.microsoft.com/office/drawing/2014/main" id="{D4DEBF31-CA5E-4F47-81A1-2171A6B048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2261" y="886709"/>
            <a:ext cx="8245340" cy="4256792"/>
          </a:xfrm>
          <a:noFill/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en-US" sz="1800" dirty="0"/>
              <a:t>The goal of Task 12 is </a:t>
            </a:r>
            <a:r>
              <a:rPr lang="en-US" sz="1800" i="1" dirty="0">
                <a:solidFill>
                  <a:srgbClr val="C00000"/>
                </a:solidFill>
              </a:rPr>
              <a:t>to foster international cooperation and knowledge sharing on the sustainable aspects of PV technology, emphasizing environmental and social factors</a:t>
            </a:r>
            <a:r>
              <a:rPr lang="en-US" sz="1800" dirty="0"/>
              <a:t>. Its mission is to provide essential information to stakeholders, enhancing consumer and policy-maker confidence in PV systems, and thereby accelerating the shift towards sustainable energy.</a:t>
            </a:r>
          </a:p>
          <a:p>
            <a:pPr algn="just">
              <a:spcAft>
                <a:spcPts val="600"/>
              </a:spcAft>
            </a:pPr>
            <a:r>
              <a:rPr lang="en-US" dirty="0"/>
              <a:t>Task 12 Subtasks</a:t>
            </a:r>
          </a:p>
          <a:p>
            <a:pPr lvl="2" algn="just"/>
            <a:r>
              <a:rPr lang="en-US" dirty="0"/>
              <a:t>Circular Economy</a:t>
            </a:r>
          </a:p>
          <a:p>
            <a:pPr lvl="2" algn="just"/>
            <a:r>
              <a:rPr lang="en-US" dirty="0"/>
              <a:t>Environmental Life Cycle Assessment (LCA) </a:t>
            </a:r>
          </a:p>
          <a:p>
            <a:pPr lvl="2" algn="just"/>
            <a:r>
              <a:rPr lang="en-US" dirty="0"/>
              <a:t>Ecosystem-integrated PV</a:t>
            </a:r>
          </a:p>
          <a:p>
            <a:pPr lvl="2" algn="just"/>
            <a:r>
              <a:rPr lang="en-US" dirty="0"/>
              <a:t>Other PV sustainability topics</a:t>
            </a:r>
          </a:p>
        </p:txBody>
      </p:sp>
    </p:spTree>
    <p:extLst>
      <p:ext uri="{BB962C8B-B14F-4D97-AF65-F5344CB8AC3E}">
        <p14:creationId xmlns:p14="http://schemas.microsoft.com/office/powerpoint/2010/main" val="1828437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E3571BA-99C5-4A52-A4E2-0A87EAE4A5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ja-JP" sz="2400" dirty="0">
                <a:solidFill>
                  <a:srgbClr val="F4821F"/>
                </a:solidFill>
              </a:rPr>
              <a:t>IEA PVPS Task 12 – PV Sustainability</a:t>
            </a:r>
            <a:endParaRPr lang="en-US" sz="2400" dirty="0"/>
          </a:p>
        </p:txBody>
      </p:sp>
      <p:sp>
        <p:nvSpPr>
          <p:cNvPr id="40" name="Espace réservé du texte 2">
            <a:extLst>
              <a:ext uri="{FF2B5EF4-FFF2-40B4-BE49-F238E27FC236}">
                <a16:creationId xmlns:a16="http://schemas.microsoft.com/office/drawing/2014/main" id="{D4DEBF31-CA5E-4F47-81A1-2171A6B048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2261" y="886709"/>
            <a:ext cx="8245340" cy="4256792"/>
          </a:xfrm>
          <a:noFill/>
        </p:spPr>
        <p:txBody>
          <a:bodyPr>
            <a:normAutofit/>
          </a:bodyPr>
          <a:lstStyle/>
          <a:p>
            <a:pPr algn="just"/>
            <a:r>
              <a:rPr lang="en-US" altLang="ja-JP" dirty="0"/>
              <a:t>Task 12 is operated jointly by the National Laboratory of the Rockies (NLR) and TotalEnergies. Support from the United States’ Department of Energy (DOE) and TotalEnergies are gratefully acknowledged.</a:t>
            </a:r>
          </a:p>
          <a:p>
            <a:pPr algn="just">
              <a:spcAft>
                <a:spcPts val="600"/>
              </a:spcAft>
            </a:pPr>
            <a:r>
              <a:rPr lang="en-US" altLang="ja-JP" dirty="0"/>
              <a:t>Participants: country and industry</a:t>
            </a:r>
            <a:endParaRPr lang="en-US" dirty="0"/>
          </a:p>
          <a:p>
            <a:pPr lvl="2"/>
            <a:r>
              <a:rPr lang="en-US" dirty="0"/>
              <a:t>Australia, Austria, Belgium, Canada, </a:t>
            </a:r>
            <a:br>
              <a:rPr lang="en-US" dirty="0"/>
            </a:br>
            <a:r>
              <a:rPr lang="en-US" dirty="0"/>
              <a:t>China, France, Germany, Italy, Japan, </a:t>
            </a:r>
            <a:br>
              <a:rPr lang="en-US" dirty="0"/>
            </a:br>
            <a:r>
              <a:rPr lang="en-US" dirty="0"/>
              <a:t>Spain, Sweden, Switzerland, </a:t>
            </a:r>
            <a:br>
              <a:rPr lang="en-US" dirty="0"/>
            </a:br>
            <a:r>
              <a:rPr lang="en-US" dirty="0"/>
              <a:t>the Netherlands, United Kingdom, </a:t>
            </a:r>
            <a:br>
              <a:rPr lang="en-US" dirty="0"/>
            </a:br>
            <a:r>
              <a:rPr lang="en-US" dirty="0"/>
              <a:t>United States</a:t>
            </a:r>
          </a:p>
          <a:p>
            <a:pPr lvl="2"/>
            <a:r>
              <a:rPr lang="en-US" dirty="0" err="1"/>
              <a:t>SolarPower</a:t>
            </a:r>
            <a:r>
              <a:rPr lang="en-US" dirty="0"/>
              <a:t> Europe, First Solar, </a:t>
            </a:r>
            <a:br>
              <a:rPr lang="en-US" dirty="0"/>
            </a:br>
            <a:r>
              <a:rPr lang="en-US" dirty="0"/>
              <a:t>Jinko Solar, PV Cycle, TotalEnergies,</a:t>
            </a:r>
            <a:br>
              <a:rPr lang="en-US" dirty="0"/>
            </a:br>
            <a:r>
              <a:rPr lang="en-US" dirty="0"/>
              <a:t>SOREN</a:t>
            </a:r>
          </a:p>
          <a:p>
            <a:pPr lvl="2"/>
            <a:r>
              <a:rPr lang="en-US" dirty="0"/>
              <a:t>35 experts and counting</a:t>
            </a:r>
          </a:p>
        </p:txBody>
      </p:sp>
      <p:pic>
        <p:nvPicPr>
          <p:cNvPr id="3" name="Picture 1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1EAD24FB-1415-0ABE-7C03-93E904667B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4" t="19753" r="11185" b="21777"/>
          <a:stretch/>
        </p:blipFill>
        <p:spPr>
          <a:xfrm>
            <a:off x="4475110" y="2113500"/>
            <a:ext cx="4338563" cy="258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056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59F7EBF-4F09-4632-95FA-04A6F36F80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0828" y="218815"/>
            <a:ext cx="7289701" cy="434767"/>
          </a:xfrm>
        </p:spPr>
        <p:txBody>
          <a:bodyPr/>
          <a:lstStyle/>
          <a:p>
            <a:r>
              <a:rPr lang="en-AU" dirty="0"/>
              <a:t>Task 12 Activities (2024-2028 workplan)</a:t>
            </a:r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B24AE8C3-1698-4770-9B1D-081F3011FA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959054"/>
              </p:ext>
            </p:extLst>
          </p:nvPr>
        </p:nvGraphicFramePr>
        <p:xfrm>
          <a:off x="796266" y="632626"/>
          <a:ext cx="7167969" cy="4508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7587">
                  <a:extLst>
                    <a:ext uri="{9D8B030D-6E8A-4147-A177-3AD203B41FA5}">
                      <a16:colId xmlns:a16="http://schemas.microsoft.com/office/drawing/2014/main" val="708299360"/>
                    </a:ext>
                  </a:extLst>
                </a:gridCol>
                <a:gridCol w="2469399">
                  <a:extLst>
                    <a:ext uri="{9D8B030D-6E8A-4147-A177-3AD203B41FA5}">
                      <a16:colId xmlns:a16="http://schemas.microsoft.com/office/drawing/2014/main" val="3788276850"/>
                    </a:ext>
                  </a:extLst>
                </a:gridCol>
                <a:gridCol w="2440983">
                  <a:extLst>
                    <a:ext uri="{9D8B030D-6E8A-4147-A177-3AD203B41FA5}">
                      <a16:colId xmlns:a16="http://schemas.microsoft.com/office/drawing/2014/main" val="3701312390"/>
                    </a:ext>
                  </a:extLst>
                </a:gridCol>
              </a:tblGrid>
              <a:tr h="438055">
                <a:tc>
                  <a:txBody>
                    <a:bodyPr/>
                    <a:lstStyle/>
                    <a:p>
                      <a:pPr lvl="0" algn="ctr"/>
                      <a:r>
                        <a:rPr lang="en-U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Subtask 1</a:t>
                      </a:r>
                    </a:p>
                    <a:p>
                      <a:pPr lvl="0" algn="ctr"/>
                      <a:r>
                        <a:rPr lang="en-U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Circular Economy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Subtask 2</a:t>
                      </a:r>
                    </a:p>
                    <a:p>
                      <a:pPr lvl="0" algn="ctr"/>
                      <a:r>
                        <a:rPr lang="en-U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Life Cycle Assessment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Subtask 3</a:t>
                      </a:r>
                    </a:p>
                    <a:p>
                      <a:pPr lvl="0" algn="ctr"/>
                      <a:r>
                        <a:rPr lang="de-DE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Ecosystem-integrated PV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24208873"/>
                  </a:ext>
                </a:extLst>
              </a:tr>
              <a:tr h="386518">
                <a:tc>
                  <a:txBody>
                    <a:bodyPr/>
                    <a:lstStyle/>
                    <a:p>
                      <a:pPr algn="ctr"/>
                      <a:r>
                        <a:rPr lang="de-DE" sz="900" b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 PV recycling status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b="0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5th</a:t>
                      </a:r>
                      <a:r>
                        <a:rPr lang="de-DE" sz="900" b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6th Edition</a:t>
                      </a:r>
                      <a:r>
                        <a:rPr lang="de-DE" sz="900" b="0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LCA Methodology Guidelines</a:t>
                      </a:r>
                      <a:endParaRPr lang="de-DE" sz="900" b="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Biodiversity and management in different PV systems and soils in solar parks</a:t>
                      </a:r>
                      <a:endParaRPr lang="de-DE" sz="900" b="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388064099"/>
                  </a:ext>
                </a:extLst>
              </a:tr>
              <a:tr h="420917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Patent review of PV recycling methods</a:t>
                      </a:r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LCI data and report </a:t>
                      </a:r>
                      <a:br>
                        <a:rPr lang="de-DE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(2025 and 2027 update)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Field research methods for </a:t>
                      </a:r>
                      <a:r>
                        <a:rPr lang="en-US" sz="900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Agrivoltaic</a:t>
                      </a:r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applications</a:t>
                      </a:r>
                      <a:endParaRPr lang="de-DE" sz="900" baseline="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4223681"/>
                  </a:ext>
                </a:extLst>
              </a:tr>
              <a:tr h="494641">
                <a:tc>
                  <a:txBody>
                    <a:bodyPr/>
                    <a:lstStyle/>
                    <a:p>
                      <a:pPr algn="ctr"/>
                      <a:r>
                        <a:rPr lang="de-DE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 circular economy status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 and comparison life cycle indicators from commercial PV recycling pilots and plants</a:t>
                      </a:r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Agrivoltaics Action group Task 12 Contribution</a:t>
                      </a:r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3404694"/>
                  </a:ext>
                </a:extLst>
              </a:tr>
              <a:tr h="386518">
                <a:tc>
                  <a:txBody>
                    <a:bodyPr/>
                    <a:lstStyle/>
                    <a:p>
                      <a:pPr algn="ctr"/>
                      <a:r>
                        <a:rPr lang="de-DE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Repair of PV-Panels</a:t>
                      </a:r>
                      <a:endParaRPr lang="de-DE" sz="900" dirty="0">
                        <a:solidFill>
                          <a:schemeClr val="tx2"/>
                        </a:solidFill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2nd edition Net Energy Analysis methodological guidelines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 impacts of floating PV on coral reef: A Case Study in a French Polynesian Atoll</a:t>
                      </a:r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335588"/>
                  </a:ext>
                </a:extLst>
              </a:tr>
              <a:tr h="35331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Towards PV Data Standardization – Foundations for EPDs and DPPs</a:t>
                      </a:r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 of LCA of PV recycling pathways in France</a:t>
                      </a:r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9913243"/>
                  </a:ext>
                </a:extLst>
              </a:tr>
              <a:tr h="225733">
                <a:tc>
                  <a:txBody>
                    <a:bodyPr/>
                    <a:lstStyle/>
                    <a:p>
                      <a:pPr algn="ctr"/>
                      <a:r>
                        <a:rPr lang="de-DE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Critical material demand scenarios for PV in the terawatt era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LCA of IBC PV modules</a:t>
                      </a:r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50" b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Subtask 4</a:t>
                      </a:r>
                    </a:p>
                    <a:p>
                      <a:pPr algn="ctr"/>
                      <a:r>
                        <a:rPr lang="en-AU" sz="1050" b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Sustainability Topics </a:t>
                      </a:r>
                      <a:endParaRPr lang="en-AU" sz="1050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88185"/>
                  </a:ext>
                </a:extLst>
              </a:tr>
              <a:tr h="386518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and Trends for PV recycling in </a:t>
                      </a:r>
                      <a:b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France</a:t>
                      </a:r>
                      <a:b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China</a:t>
                      </a:r>
                    </a:p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Spain</a:t>
                      </a:r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LCA of high-altitude PV installations in alpine environments</a:t>
                      </a:r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Studying Public Acceptance of PV modules</a:t>
                      </a:r>
                      <a:endParaRPr lang="en-AU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0412904"/>
                  </a:ext>
                </a:extLst>
              </a:tr>
              <a:tr h="526179">
                <a:tc>
                  <a:txBody>
                    <a:bodyPr/>
                    <a:lstStyle/>
                    <a:p>
                      <a:pPr marL="0" marR="0" lvl="0" indent="0" algn="ctr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 Circular Economy Policies for Photovoltaics: Comparative Landscape and Design Insights </a:t>
                      </a:r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LCA modelling recommendations for emerging PV tandem technologies</a:t>
                      </a:r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AU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2371811"/>
                  </a:ext>
                </a:extLst>
              </a:tr>
              <a:tr h="357090">
                <a:tc>
                  <a:txBody>
                    <a:bodyPr/>
                    <a:lstStyle/>
                    <a:p>
                      <a:pPr marL="0" marR="0" lvl="0" indent="0" algn="ctr" defTabSz="68574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Secondary materials in PV manufacturing</a:t>
                      </a:r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de-DE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AU" sz="9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433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5577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167456-6B82-4EFB-B35A-F34DAD9660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Selected Recent Publications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8EFBD7-1279-46AE-AD03-D5746C2F8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61" y="2994487"/>
            <a:ext cx="1270400" cy="180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23976E-8B83-4942-AEAA-DC12C0905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634" y="979360"/>
            <a:ext cx="1332512" cy="188158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B435480-E270-4483-B925-7D575C7A65A7}"/>
              </a:ext>
            </a:extLst>
          </p:cNvPr>
          <p:cNvSpPr txBox="1"/>
          <p:nvPr/>
        </p:nvSpPr>
        <p:spPr>
          <a:xfrm>
            <a:off x="482931" y="4880385"/>
            <a:ext cx="706285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900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https://iea-pvps.org/research-tasks/pv-sustainability/</a:t>
            </a:r>
            <a:r>
              <a:rPr lang="en-AU" sz="900" dirty="0">
                <a:solidFill>
                  <a:schemeClr val="accent2"/>
                </a:solidFill>
              </a:rPr>
              <a:t> 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9D006046-2F5F-6F81-B8DA-0C7B72D2BF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693015"/>
              </p:ext>
            </p:extLst>
          </p:nvPr>
        </p:nvGraphicFramePr>
        <p:xfrm>
          <a:off x="7296209" y="2992923"/>
          <a:ext cx="1276940" cy="1806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4533723" imgH="6415694" progId="Acrobat.Document.DC">
                  <p:embed/>
                </p:oleObj>
              </mc:Choice>
              <mc:Fallback>
                <p:oleObj name="Acrobat Document" r:id="rId5" imgW="4533723" imgH="6415694" progId="Acrobat.Document.DC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9D006046-2F5F-6F81-B8DA-0C7B72D2BF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96209" y="2992923"/>
                        <a:ext cx="1276940" cy="1806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0ED6CEAC-3F39-8BA6-9E21-253649075B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634" y="2953303"/>
            <a:ext cx="1332512" cy="183962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3F0287B-5E3B-2B5B-96DD-85556D1B72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6785" y="2989993"/>
            <a:ext cx="1270870" cy="18089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6FFD23-E0CA-DE1C-4E2C-07EDF3E9E2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0654" y="979361"/>
            <a:ext cx="1384113" cy="18792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1C53F38-E61F-542E-75A6-7B887DE0A7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5679" y="3004674"/>
            <a:ext cx="1279568" cy="178825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3DCB9B0C-087B-0DC0-A71E-7826E44FECB4}"/>
              </a:ext>
            </a:extLst>
          </p:cNvPr>
          <p:cNvSpPr/>
          <p:nvPr/>
        </p:nvSpPr>
        <p:spPr>
          <a:xfrm>
            <a:off x="1946553" y="714666"/>
            <a:ext cx="1930400" cy="24316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7B4B05E-F74C-1338-6F98-A6AA59474254}"/>
              </a:ext>
            </a:extLst>
          </p:cNvPr>
          <p:cNvSpPr/>
          <p:nvPr/>
        </p:nvSpPr>
        <p:spPr>
          <a:xfrm>
            <a:off x="263045" y="703168"/>
            <a:ext cx="1930400" cy="24316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0E28B7-4D28-6AB0-71AC-6FC19AAAAA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0851" y="979361"/>
            <a:ext cx="1314789" cy="18396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8A7254-EF6D-0181-C414-E7D8F3C55E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786" y="979359"/>
            <a:ext cx="1320756" cy="1839624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8A73F6E9-EF2A-DC2D-580D-783577D369B6}"/>
              </a:ext>
            </a:extLst>
          </p:cNvPr>
          <p:cNvSpPr/>
          <p:nvPr/>
        </p:nvSpPr>
        <p:spPr>
          <a:xfrm>
            <a:off x="3514576" y="697733"/>
            <a:ext cx="1930400" cy="24316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FA5249F-37B6-EF4D-1A61-86F89BF81C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71571" y="959549"/>
            <a:ext cx="1327784" cy="187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32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2B259C-1E4E-49E2-8894-BD2796DC32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0831" y="1600322"/>
            <a:ext cx="8316913" cy="51969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E7EC2B7-BE81-4492-91DA-9D4DB46282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32" y="2162980"/>
            <a:ext cx="8316913" cy="293284"/>
          </a:xfrm>
        </p:spPr>
        <p:txBody>
          <a:bodyPr/>
          <a:lstStyle/>
          <a:p>
            <a:pPr algn="l"/>
            <a:r>
              <a:rPr lang="en-US" sz="1800" dirty="0"/>
              <a:t>Garvin Heath &amp; Etienne Drahi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9B3DFFC-B98B-4D65-9E63-4D8134753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3602" y="2470551"/>
            <a:ext cx="8316913" cy="293284"/>
          </a:xfrm>
        </p:spPr>
        <p:txBody>
          <a:bodyPr/>
          <a:lstStyle/>
          <a:p>
            <a:pPr indent="0"/>
            <a:r>
              <a:rPr lang="en-US" sz="1800" dirty="0">
                <a:hlinkClick r:id="rId2"/>
              </a:rPr>
              <a:t>Garvin.Heath@nlr.gov</a:t>
            </a:r>
            <a:br>
              <a:rPr lang="en-US" dirty="0">
                <a:hlinkClick r:id="rId2"/>
              </a:rPr>
            </a:br>
            <a:r>
              <a:rPr lang="en-US" sz="1800" dirty="0">
                <a:hlinkClick r:id="rId2"/>
              </a:rPr>
              <a:t>Etienne.Drahi@totalenergies.com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0546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AA2C69-FBCB-456F-881D-F9704A40C1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0828" y="218815"/>
            <a:ext cx="7289701" cy="434767"/>
          </a:xfrm>
        </p:spPr>
        <p:txBody>
          <a:bodyPr/>
          <a:lstStyle/>
          <a:p>
            <a:r>
              <a:rPr lang="en-AU" dirty="0"/>
              <a:t>Task 12 in stats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D9A209D-EEC4-4120-9DDB-7654E8C029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448" y="3106701"/>
            <a:ext cx="4009390" cy="1894085"/>
          </a:xfrm>
        </p:spPr>
        <p:txBody>
          <a:bodyPr>
            <a:normAutofit fontScale="85000" lnSpcReduction="20000"/>
          </a:bodyPr>
          <a:lstStyle/>
          <a:p>
            <a:pPr marL="135449" indent="0">
              <a:buNone/>
            </a:pPr>
            <a:r>
              <a:rPr lang="en-AU" dirty="0"/>
              <a:t>More than 6,000 downloads since Sep 2020</a:t>
            </a:r>
          </a:p>
          <a:p>
            <a:pPr lvl="1"/>
            <a:r>
              <a:rPr lang="en-AU" dirty="0"/>
              <a:t>110 from Africa</a:t>
            </a:r>
          </a:p>
          <a:p>
            <a:pPr lvl="1"/>
            <a:r>
              <a:rPr lang="en-AU" dirty="0"/>
              <a:t>1204 from Americas</a:t>
            </a:r>
          </a:p>
          <a:p>
            <a:pPr lvl="1"/>
            <a:r>
              <a:rPr lang="en-AU" dirty="0"/>
              <a:t>1576 from Asia</a:t>
            </a:r>
          </a:p>
          <a:p>
            <a:pPr lvl="1"/>
            <a:r>
              <a:rPr lang="en-AU" dirty="0"/>
              <a:t>3456 from Europe</a:t>
            </a:r>
          </a:p>
          <a:p>
            <a:pPr lvl="1"/>
            <a:r>
              <a:rPr lang="en-AU" dirty="0"/>
              <a:t>205 from Oceania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35EAC2D4-56A1-44C2-8109-1D45B1FEC38C}"/>
              </a:ext>
            </a:extLst>
          </p:cNvPr>
          <p:cNvSpPr txBox="1">
            <a:spLocks/>
          </p:cNvSpPr>
          <p:nvPr/>
        </p:nvSpPr>
        <p:spPr>
          <a:xfrm>
            <a:off x="4502482" y="3046583"/>
            <a:ext cx="4115070" cy="1649403"/>
          </a:xfrm>
          <a:prstGeom prst="rect">
            <a:avLst/>
          </a:prstGeom>
        </p:spPr>
        <p:txBody>
          <a:bodyPr lIns="0">
            <a:noAutofit/>
          </a:bodyPr>
          <a:lstStyle>
            <a:lvl1pPr marL="269981" indent="-134532" algn="l" defTabSz="685749" rtl="0" eaLnBrk="1" latinLnBrk="0" hangingPunct="1">
              <a:spcBef>
                <a:spcPts val="600"/>
              </a:spcBef>
              <a:spcAft>
                <a:spcPts val="600"/>
              </a:spcAft>
              <a:buClr>
                <a:srgbClr val="003C7D"/>
              </a:buClr>
              <a:buSzPct val="100000"/>
              <a:buFont typeface="Arial" panose="020B0604020202020204" pitchFamily="34" charset="0"/>
              <a:buChar char="•"/>
              <a:defRPr sz="1800" kern="1200" baseline="0">
                <a:solidFill>
                  <a:srgbClr val="003C7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4970" indent="-134991" algn="l" defTabSz="685749" rtl="0" eaLnBrk="1" latinLnBrk="0" hangingPunct="1">
              <a:spcBef>
                <a:spcPts val="600"/>
              </a:spcBef>
              <a:spcAft>
                <a:spcPts val="600"/>
              </a:spcAft>
              <a:buClr>
                <a:srgbClr val="003C7D"/>
              </a:buClr>
              <a:buSzPct val="100000"/>
              <a:buFont typeface="Arial" panose="020B0604020202020204" pitchFamily="34" charset="0"/>
              <a:buChar char="•"/>
              <a:defRPr sz="1700" kern="1200">
                <a:solidFill>
                  <a:srgbClr val="003C7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9314" indent="-134532" algn="l" defTabSz="685749" rtl="0" eaLnBrk="1" latinLnBrk="0" hangingPunct="1">
              <a:spcBef>
                <a:spcPts val="300"/>
              </a:spcBef>
              <a:spcAft>
                <a:spcPts val="300"/>
              </a:spcAft>
              <a:buClr>
                <a:srgbClr val="003C7D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3C7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75034" indent="-135722" algn="l" defTabSz="685749" rtl="0" eaLnBrk="1" latinLnBrk="0" hangingPunct="1">
              <a:spcBef>
                <a:spcPts val="300"/>
              </a:spcBef>
              <a:spcAft>
                <a:spcPts val="300"/>
              </a:spcAft>
              <a:buClr>
                <a:srgbClr val="003C7D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3C7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809940" indent="-134991" algn="l" defTabSz="685749" rtl="0" eaLnBrk="1" latinLnBrk="0" hangingPunct="1">
              <a:spcBef>
                <a:spcPts val="300"/>
              </a:spcBef>
              <a:spcAft>
                <a:spcPts val="300"/>
              </a:spcAft>
              <a:buClr>
                <a:srgbClr val="003C7D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3C7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809" indent="-171438" algn="l" defTabSz="68574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84" indent="-171438" algn="l" defTabSz="68574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8" indent="-171438" algn="l" defTabSz="68574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33" indent="-171438" algn="l" defTabSz="685749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49" indent="0">
              <a:buNone/>
            </a:pPr>
            <a:r>
              <a:rPr lang="en-AU" sz="1500" dirty="0"/>
              <a:t>Most downloaded reports</a:t>
            </a:r>
          </a:p>
          <a:p>
            <a:pPr lvl="1"/>
            <a:r>
              <a:rPr lang="en-AU" sz="1500" dirty="0"/>
              <a:t>LCA PV and Storage (907 times)</a:t>
            </a:r>
          </a:p>
          <a:p>
            <a:pPr lvl="1"/>
            <a:r>
              <a:rPr lang="en-AU" sz="1500" dirty="0"/>
              <a:t>LCA guidelines – 2020 update (867 times)</a:t>
            </a:r>
          </a:p>
          <a:p>
            <a:pPr lvl="1"/>
            <a:r>
              <a:rPr lang="en-AU" sz="1500" dirty="0"/>
              <a:t>LCI report – 2020 update (888 times)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E56F023-C89C-4C5D-B56C-F95E91175C73}"/>
              </a:ext>
            </a:extLst>
          </p:cNvPr>
          <p:cNvGraphicFramePr/>
          <p:nvPr/>
        </p:nvGraphicFramePr>
        <p:xfrm>
          <a:off x="4441112" y="765388"/>
          <a:ext cx="4041627" cy="2151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5C0CF32-4B55-C680-6619-14E6C568C155}"/>
              </a:ext>
            </a:extLst>
          </p:cNvPr>
          <p:cNvGraphicFramePr/>
          <p:nvPr/>
        </p:nvGraphicFramePr>
        <p:xfrm>
          <a:off x="661261" y="843023"/>
          <a:ext cx="3355326" cy="1963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76564573"/>
      </p:ext>
    </p:extLst>
  </p:cSld>
  <p:clrMapOvr>
    <a:masterClrMapping/>
  </p:clrMapOvr>
</p:sld>
</file>

<file path=ppt/theme/theme1.xml><?xml version="1.0" encoding="utf-8"?>
<a:theme xmlns:a="http://schemas.openxmlformats.org/drawingml/2006/main" name="GB - New branding v5 (2)">
  <a:themeElements>
    <a:clrScheme name="Custom 1">
      <a:dk1>
        <a:srgbClr val="F4821F"/>
      </a:dk1>
      <a:lt1>
        <a:sysClr val="window" lastClr="FFFFFF"/>
      </a:lt1>
      <a:dk2>
        <a:srgbClr val="10307D"/>
      </a:dk2>
      <a:lt2>
        <a:srgbClr val="FFFFFF"/>
      </a:lt2>
      <a:accent1>
        <a:srgbClr val="10307D"/>
      </a:accent1>
      <a:accent2>
        <a:srgbClr val="10307D"/>
      </a:accent2>
      <a:accent3>
        <a:srgbClr val="F4821F"/>
      </a:accent3>
      <a:accent4>
        <a:srgbClr val="F4821F"/>
      </a:accent4>
      <a:accent5>
        <a:srgbClr val="10307D"/>
      </a:accent5>
      <a:accent6>
        <a:srgbClr val="10307D"/>
      </a:accent6>
      <a:hlink>
        <a:srgbClr val="F4821F"/>
      </a:hlink>
      <a:folHlink>
        <a:srgbClr val="F4821F"/>
      </a:folHlink>
    </a:clrScheme>
    <a:fontScheme name="IEA template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95000"/>
          </a:schemeClr>
        </a:solidFill>
        <a:ln>
          <a:noFill/>
        </a:ln>
      </a:spPr>
      <a:bodyPr rtlCol="0" anchor="ctr"/>
      <a:lstStyle>
        <a:defPPr algn="ctr">
          <a:defRPr sz="1200">
            <a:latin typeface="Segoe UI" panose="020B0502040204020203" pitchFamily="34" charset="0"/>
            <a:cs typeface="Segoe UI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4" id="{F39241C8-7B32-6A43-B0A8-3CE245A73584}" vid="{7F805EB4-DE15-E642-859E-CC7D6EBEE1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LR Color Palette">
    <a:dk1>
      <a:srgbClr val="000000"/>
    </a:dk1>
    <a:lt1>
      <a:srgbClr val="FFFFFF"/>
    </a:lt1>
    <a:dk2>
      <a:srgbClr val="0075BB"/>
    </a:dk2>
    <a:lt2>
      <a:srgbClr val="F6F3F1"/>
    </a:lt2>
    <a:accent1>
      <a:srgbClr val="003A69"/>
    </a:accent1>
    <a:accent2>
      <a:srgbClr val="DB9728"/>
    </a:accent2>
    <a:accent3>
      <a:srgbClr val="D57C5C"/>
    </a:accent3>
    <a:accent4>
      <a:srgbClr val="872C15"/>
    </a:accent4>
    <a:accent5>
      <a:srgbClr val="819E7E"/>
    </a:accent5>
    <a:accent6>
      <a:srgbClr val="1A584D"/>
    </a:accent6>
    <a:hlink>
      <a:srgbClr val="0076BA"/>
    </a:hlink>
    <a:folHlink>
      <a:srgbClr val="00A3E3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c6296c6-9ee4-4a55-99e9-be071e144bc2" xsi:nil="true"/>
    <lcf76f155ced4ddcb4097134ff3c332f xmlns="403f5c02-c616-4e86-94e8-42543cc8831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766E234D7B3D4FBA8645C15B188BA7" ma:contentTypeVersion="17" ma:contentTypeDescription="Create a new document." ma:contentTypeScope="" ma:versionID="42bec1cb8b8a633ad6d169952fb5c052">
  <xsd:schema xmlns:xsd="http://www.w3.org/2001/XMLSchema" xmlns:xs="http://www.w3.org/2001/XMLSchema" xmlns:p="http://schemas.microsoft.com/office/2006/metadata/properties" xmlns:ns2="403f5c02-c616-4e86-94e8-42543cc88314" xmlns:ns3="4c6296c6-9ee4-4a55-99e9-be071e144bc2" targetNamespace="http://schemas.microsoft.com/office/2006/metadata/properties" ma:root="true" ma:fieldsID="db0bb5996109a9c658c9c8ba3128820e" ns2:_="" ns3:_="">
    <xsd:import namespace="403f5c02-c616-4e86-94e8-42543cc88314"/>
    <xsd:import namespace="4c6296c6-9ee4-4a55-99e9-be071e144b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3f5c02-c616-4e86-94e8-42543cc883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28483a-d1e8-4db9-b3ce-919075083b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6296c6-9ee4-4a55-99e9-be071e144bc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513549-4e8b-4e06-bba2-e97b8f78d795}" ma:internalName="TaxCatchAll" ma:readOnly="false" ma:showField="CatchAllData" ma:web="4c6296c6-9ee4-4a55-99e9-be071e144b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2033C0-874B-4A60-B648-6E588FF679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931C9B-57FE-46FD-8C82-9AF2A18414FA}">
  <ds:schemaRefs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975caf12-11af-4762-9ec6-4113d3b86644"/>
    <ds:schemaRef ds:uri="f1fd1fb2-7c7a-49d4-8799-43e3f8d27152"/>
    <ds:schemaRef ds:uri="http://schemas.microsoft.com/sharepoint/v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C021231-776C-4C72-9287-6438C7D47D1D}"/>
</file>

<file path=docMetadata/LabelInfo.xml><?xml version="1.0" encoding="utf-8"?>
<clbl:labelList xmlns:clbl="http://schemas.microsoft.com/office/2020/mipLabelMetadata">
  <clbl:label id="{329e91b0-e21f-48fb-a071-456717ecc28e}" enabled="0" method="" siteId="{329e91b0-e21f-48fb-a071-456717ecc28e}" removed="1"/>
  <clbl:label id="{95965d95-ecc0-4720-b759-1f33c42ed7da}" enabled="1" method="Standard" siteId="{a0f29d7e-28cd-4f54-8442-7885aee7c08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7419</TotalTime>
  <Words>622</Words>
  <Application>Microsoft Office PowerPoint</Application>
  <PresentationFormat>On-screen Show (16:9)</PresentationFormat>
  <Paragraphs>78</Paragraphs>
  <Slides>8</Slides>
  <Notes>1</Notes>
  <HiddenSlides>1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Arial Nova</vt:lpstr>
      <vt:lpstr>Calibri</vt:lpstr>
      <vt:lpstr>Segoe UI</vt:lpstr>
      <vt:lpstr>GB - New branding v5 (2)</vt:lpstr>
      <vt:lpstr>Clip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OLC</dc:creator>
  <cp:lastModifiedBy>Heath, Garvin</cp:lastModifiedBy>
  <cp:revision>108</cp:revision>
  <cp:lastPrinted>2017-08-30T14:17:09Z</cp:lastPrinted>
  <dcterms:created xsi:type="dcterms:W3CDTF">2019-06-05T15:43:42Z</dcterms:created>
  <dcterms:modified xsi:type="dcterms:W3CDTF">2026-09-16T09:49:56Z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0x0101001F766E234D7B3D4FBA8645C15B188BA7</vt:lpwstr>
  </property>
  <property fmtid="{D5CDD505-2E9C-101B-9397-08002B2CF9AE}" pid="3" name="MSIP_Label_95965d95-ecc0-4720-b759-1f33c42ed7da_Enabled">
    <vt:lpwstr>true</vt:lpwstr>
  </property>
  <property fmtid="{D5CDD505-2E9C-101B-9397-08002B2CF9AE}" pid="4" name="MSIP_Label_95965d95-ecc0-4720-b759-1f33c42ed7da_SetDate">
    <vt:lpwstr>2024-09-23T14:45:17Z</vt:lpwstr>
  </property>
  <property fmtid="{D5CDD505-2E9C-101B-9397-08002B2CF9AE}" pid="5" name="MSIP_Label_95965d95-ecc0-4720-b759-1f33c42ed7da_Method">
    <vt:lpwstr>Standard</vt:lpwstr>
  </property>
  <property fmtid="{D5CDD505-2E9C-101B-9397-08002B2CF9AE}" pid="6" name="MSIP_Label_95965d95-ecc0-4720-b759-1f33c42ed7da_Name">
    <vt:lpwstr>General</vt:lpwstr>
  </property>
  <property fmtid="{D5CDD505-2E9C-101B-9397-08002B2CF9AE}" pid="7" name="MSIP_Label_95965d95-ecc0-4720-b759-1f33c42ed7da_SiteId">
    <vt:lpwstr>a0f29d7e-28cd-4f54-8442-7885aee7c080</vt:lpwstr>
  </property>
  <property fmtid="{D5CDD505-2E9C-101B-9397-08002B2CF9AE}" pid="8" name="MSIP_Label_95965d95-ecc0-4720-b759-1f33c42ed7da_ActionId">
    <vt:lpwstr>a1d6c2ce-ca04-470d-b413-dab0a244479b</vt:lpwstr>
  </property>
  <property fmtid="{D5CDD505-2E9C-101B-9397-08002B2CF9AE}" pid="9" name="MSIP_Label_95965d95-ecc0-4720-b759-1f33c42ed7da_ContentBits">
    <vt:lpwstr>0</vt:lpwstr>
  </property>
</Properties>
</file>