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1"/>
  </p:notesMasterIdLst>
  <p:sldIdLst>
    <p:sldId id="264" r:id="rId2"/>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393" y="5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30C0BF16-E158-94AB-166A-D33FEA8B1A9B}"/>
              </a:ext>
            </a:extLst>
          </p:cNvPr>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a:extLst>
              <a:ext uri="{FF2B5EF4-FFF2-40B4-BE49-F238E27FC236}">
                <a16:creationId xmlns:a16="http://schemas.microsoft.com/office/drawing/2014/main" id="{03C84169-259B-885C-1CF9-B8A667D22006}"/>
              </a:ext>
            </a:extLst>
          </p:cNvPr>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nl-NL" altLang="nl-NL"/>
          </a:p>
        </p:txBody>
      </p:sp>
      <p:sp>
        <p:nvSpPr>
          <p:cNvPr id="2051" name="Rectangle 3">
            <a:extLst>
              <a:ext uri="{FF2B5EF4-FFF2-40B4-BE49-F238E27FC236}">
                <a16:creationId xmlns:a16="http://schemas.microsoft.com/office/drawing/2014/main" id="{7993F50C-7211-21C6-B6D4-A0B2399DC22F}"/>
              </a:ext>
            </a:extLst>
          </p:cNvPr>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GB" altLang="nl-NL"/>
          </a:p>
        </p:txBody>
      </p:sp>
      <p:sp>
        <p:nvSpPr>
          <p:cNvPr id="2052" name="Rectangle 4">
            <a:extLst>
              <a:ext uri="{FF2B5EF4-FFF2-40B4-BE49-F238E27FC236}">
                <a16:creationId xmlns:a16="http://schemas.microsoft.com/office/drawing/2014/main" id="{43B164DE-ED4A-E91D-50D0-D48A344FD1FB}"/>
              </a:ext>
            </a:extLst>
          </p:cNvPr>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GB" altLang="nl-NL"/>
          </a:p>
        </p:txBody>
      </p:sp>
      <p:sp>
        <p:nvSpPr>
          <p:cNvPr id="2053" name="Rectangle 5">
            <a:extLst>
              <a:ext uri="{FF2B5EF4-FFF2-40B4-BE49-F238E27FC236}">
                <a16:creationId xmlns:a16="http://schemas.microsoft.com/office/drawing/2014/main" id="{98A2E380-E879-B7C9-0EC3-C4A8D7865E7C}"/>
              </a:ext>
            </a:extLst>
          </p:cNvPr>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GB" altLang="nl-NL"/>
          </a:p>
        </p:txBody>
      </p:sp>
      <p:sp>
        <p:nvSpPr>
          <p:cNvPr id="2054" name="Rectangle 6">
            <a:extLst>
              <a:ext uri="{FF2B5EF4-FFF2-40B4-BE49-F238E27FC236}">
                <a16:creationId xmlns:a16="http://schemas.microsoft.com/office/drawing/2014/main" id="{9A649C66-72FE-612D-B4BF-048ADCC868D9}"/>
              </a:ext>
            </a:extLst>
          </p:cNvPr>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fld id="{B09368E7-CF96-4FBE-AC8E-F79E301604E4}" type="slidenum">
              <a:rPr lang="en-GB" altLang="nl-NL"/>
              <a:pPr/>
              <a:t>‹nr.›</a:t>
            </a:fld>
            <a:endParaRPr lang="en-GB" altLang="nl-NL"/>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5E08D915-D91C-31B5-6739-3B630E17D723}"/>
              </a:ext>
            </a:extLst>
          </p:cNvPr>
          <p:cNvSpPr>
            <a:spLocks noGrp="1" noChangeArrowheads="1"/>
          </p:cNvSpPr>
          <p:nvPr>
            <p:ph type="sldNum"/>
          </p:nvPr>
        </p:nvSpPr>
        <p:spPr>
          <a:ln/>
        </p:spPr>
        <p:txBody>
          <a:bodyPr/>
          <a:lstStyle/>
          <a:p>
            <a:fld id="{ED8CAE00-486E-4682-A81B-D1D4FF7E8BA2}" type="slidenum">
              <a:rPr lang="en-GB" altLang="nl-NL"/>
              <a:pPr/>
              <a:t>2</a:t>
            </a:fld>
            <a:endParaRPr lang="en-GB" altLang="nl-NL"/>
          </a:p>
        </p:txBody>
      </p:sp>
      <p:sp>
        <p:nvSpPr>
          <p:cNvPr id="11265" name="Rectangle 1">
            <a:extLst>
              <a:ext uri="{FF2B5EF4-FFF2-40B4-BE49-F238E27FC236}">
                <a16:creationId xmlns:a16="http://schemas.microsoft.com/office/drawing/2014/main" id="{F2029346-1F89-81F9-293E-39CBF9FD8FF9}"/>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Text Box 2">
            <a:extLst>
              <a:ext uri="{FF2B5EF4-FFF2-40B4-BE49-F238E27FC236}">
                <a16:creationId xmlns:a16="http://schemas.microsoft.com/office/drawing/2014/main" id="{856044F5-1BC4-22D3-16A6-0376C72DB199}"/>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Slides 2, 3 and 7. Business-case statements are analytical synthesis. Electrolyser nameplate MW describe electrical input power. Annual hydrogen output depends on utilisation and efficiency. Storage capacity is an inventory, expressed in tonnes, energy or normal cubic metres, not tonnes per year.</a:t>
            </a:r>
          </a:p>
        </p:txBody>
      </p:sp>
      <p:sp>
        <p:nvSpPr>
          <p:cNvPr id="11267" name="Text Box 3">
            <a:extLst>
              <a:ext uri="{FF2B5EF4-FFF2-40B4-BE49-F238E27FC236}">
                <a16:creationId xmlns:a16="http://schemas.microsoft.com/office/drawing/2014/main" id="{5D32867B-708D-3D09-CE73-9AA98D492646}"/>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311C6D52-AEC3-7AE4-EB8C-890AA42EFD68}"/>
              </a:ext>
            </a:extLst>
          </p:cNvPr>
          <p:cNvSpPr>
            <a:spLocks noGrp="1" noChangeArrowheads="1"/>
          </p:cNvSpPr>
          <p:nvPr>
            <p:ph type="sldNum"/>
          </p:nvPr>
        </p:nvSpPr>
        <p:spPr>
          <a:ln/>
        </p:spPr>
        <p:txBody>
          <a:bodyPr/>
          <a:lstStyle/>
          <a:p>
            <a:fld id="{FC661506-3E66-44E8-99C6-DF3DC84F4BBA}" type="slidenum">
              <a:rPr lang="en-GB" altLang="nl-NL"/>
              <a:pPr/>
              <a:t>3</a:t>
            </a:fld>
            <a:endParaRPr lang="en-GB" altLang="nl-NL"/>
          </a:p>
        </p:txBody>
      </p:sp>
      <p:sp>
        <p:nvSpPr>
          <p:cNvPr id="12289" name="Rectangle 1">
            <a:extLst>
              <a:ext uri="{FF2B5EF4-FFF2-40B4-BE49-F238E27FC236}">
                <a16:creationId xmlns:a16="http://schemas.microsoft.com/office/drawing/2014/main" id="{7145CAAB-4B44-0A9E-3F8B-DAB94DC35DEC}"/>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0" name="Text Box 2">
            <a:extLst>
              <a:ext uri="{FF2B5EF4-FFF2-40B4-BE49-F238E27FC236}">
                <a16:creationId xmlns:a16="http://schemas.microsoft.com/office/drawing/2014/main" id="{ABB37D5F-AF40-ADBF-230A-80085ECDE0B5}"/>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User-supplied Netbeheer Nederland screenshot: Capaciteitskaart afname elektriciteitsnet, timestamp 28 March 2024. Afname is electricity withdrawal/demand. Historical screenshot, not current available capacity. Electrolyser operation must respond to local congestion direction and timing.</a:t>
            </a:r>
          </a:p>
        </p:txBody>
      </p:sp>
      <p:sp>
        <p:nvSpPr>
          <p:cNvPr id="12291" name="Text Box 3">
            <a:extLst>
              <a:ext uri="{FF2B5EF4-FFF2-40B4-BE49-F238E27FC236}">
                <a16:creationId xmlns:a16="http://schemas.microsoft.com/office/drawing/2014/main" id="{04610EF2-C512-63B7-D2D4-2082B0CEFBA2}"/>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8103261E-DE1A-4674-5F38-B588A8228A81}"/>
              </a:ext>
            </a:extLst>
          </p:cNvPr>
          <p:cNvSpPr>
            <a:spLocks noGrp="1" noChangeArrowheads="1"/>
          </p:cNvSpPr>
          <p:nvPr>
            <p:ph type="sldNum"/>
          </p:nvPr>
        </p:nvSpPr>
        <p:spPr>
          <a:ln/>
        </p:spPr>
        <p:txBody>
          <a:bodyPr/>
          <a:lstStyle/>
          <a:p>
            <a:fld id="{82735D6E-B961-4C22-932D-2DAB917FCF4B}" type="slidenum">
              <a:rPr lang="en-GB" altLang="nl-NL"/>
              <a:pPr/>
              <a:t>4</a:t>
            </a:fld>
            <a:endParaRPr lang="en-GB" altLang="nl-NL"/>
          </a:p>
        </p:txBody>
      </p:sp>
      <p:sp>
        <p:nvSpPr>
          <p:cNvPr id="13313" name="Rectangle 1">
            <a:extLst>
              <a:ext uri="{FF2B5EF4-FFF2-40B4-BE49-F238E27FC236}">
                <a16:creationId xmlns:a16="http://schemas.microsoft.com/office/drawing/2014/main" id="{F567A643-7D1C-008E-1BEF-DDA63435FF13}"/>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Text Box 2">
            <a:extLst>
              <a:ext uri="{FF2B5EF4-FFF2-40B4-BE49-F238E27FC236}">
                <a16:creationId xmlns:a16="http://schemas.microsoft.com/office/drawing/2014/main" id="{DCA9B78D-7DF6-52AB-70F6-4FFA4E3178A8}"/>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Original map from slide 4, Gasunie/Hynetwork. Planned network view, not evidence of operational access. HyStock salt-cavern storage is a separate project connected to the network. Gasunie specifies 4 caverns and a total 20 ktonnes H2 planned. Source: https://www.gasunie.nl/en/projects/hystock-hydrogen-storage . Capacity refers to the cavern storage development, excluding the separate small demonstration electrolyser. Production and dedicated storage are not capacities of the transport backbone itself.</a:t>
            </a:r>
          </a:p>
        </p:txBody>
      </p:sp>
      <p:sp>
        <p:nvSpPr>
          <p:cNvPr id="13315" name="Text Box 3">
            <a:extLst>
              <a:ext uri="{FF2B5EF4-FFF2-40B4-BE49-F238E27FC236}">
                <a16:creationId xmlns:a16="http://schemas.microsoft.com/office/drawing/2014/main" id="{F5AF759C-08A6-2413-C04B-4369AFD7CA2A}"/>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CF50BA4C-B982-B4EA-D5C5-C9C4F1CC4399}"/>
              </a:ext>
            </a:extLst>
          </p:cNvPr>
          <p:cNvSpPr>
            <a:spLocks noGrp="1" noChangeArrowheads="1"/>
          </p:cNvSpPr>
          <p:nvPr>
            <p:ph type="sldNum"/>
          </p:nvPr>
        </p:nvSpPr>
        <p:spPr>
          <a:ln/>
        </p:spPr>
        <p:txBody>
          <a:bodyPr/>
          <a:lstStyle/>
          <a:p>
            <a:fld id="{ADA53119-0BE9-4A0B-B8DD-F82EE3DD1814}" type="slidenum">
              <a:rPr lang="en-GB" altLang="nl-NL"/>
              <a:pPr/>
              <a:t>5</a:t>
            </a:fld>
            <a:endParaRPr lang="en-GB" altLang="nl-NL"/>
          </a:p>
        </p:txBody>
      </p:sp>
      <p:sp>
        <p:nvSpPr>
          <p:cNvPr id="14337" name="Rectangle 1">
            <a:extLst>
              <a:ext uri="{FF2B5EF4-FFF2-40B4-BE49-F238E27FC236}">
                <a16:creationId xmlns:a16="http://schemas.microsoft.com/office/drawing/2014/main" id="{40963E64-2E1F-489F-FCC0-801662EC0C0F}"/>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38" name="Text Box 2">
            <a:extLst>
              <a:ext uri="{FF2B5EF4-FFF2-40B4-BE49-F238E27FC236}">
                <a16:creationId xmlns:a16="http://schemas.microsoft.com/office/drawing/2014/main" id="{43E3ACF7-7D47-5A2F-26B6-0A2404CCC478}"/>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European map from slide 5. EWE Emden: https://www.clean-hydrogen-coastline.de/erzeugung/elektrolyse-ostfriesland/ specifies 320 MW and approx. 25,000–30,000 tonnes/year depending on renewable electricity supply, under construction with planned completion in 2027. Earlier deck gives 26,000 tonnes/year, within this range. Storage is a separate asset and no dedicated on-site inventory is specified in this project source. RWE GET H2 Nukleus: https://ipcei.observatory.clean-hydrogen.europa.eu/hy2infra/ws1-large-scale-electrolysis/rwe-generation-get-h2-nukleus-de34 specifies 300 MW, up to 6 t/hour at full build and connection to Gronau-Epe. Storage: https://ipcei.observatory.clean-hydrogen.europa.eu/hy2infra/ws3-hydrogen-storage-capacity/rwe-gas-storage-west-rwe-h2-storage-gronau-epe-de24 specifies 3,420 tonnes working gas in a shared separate facility. Do not assign the full shared inventory exclusively to the electrolyser. These are planned full-build capacities, not actual annual production.</a:t>
            </a:r>
          </a:p>
        </p:txBody>
      </p:sp>
      <p:sp>
        <p:nvSpPr>
          <p:cNvPr id="14339" name="Text Box 3">
            <a:extLst>
              <a:ext uri="{FF2B5EF4-FFF2-40B4-BE49-F238E27FC236}">
                <a16:creationId xmlns:a16="http://schemas.microsoft.com/office/drawing/2014/main" id="{C4B51BA8-BD9E-F7F4-1498-7605ABC04855}"/>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F22420D6-06AF-7A67-F680-9F6031CFA70A}"/>
              </a:ext>
            </a:extLst>
          </p:cNvPr>
          <p:cNvSpPr>
            <a:spLocks noGrp="1" noChangeArrowheads="1"/>
          </p:cNvSpPr>
          <p:nvPr>
            <p:ph type="sldNum"/>
          </p:nvPr>
        </p:nvSpPr>
        <p:spPr>
          <a:ln/>
        </p:spPr>
        <p:txBody>
          <a:bodyPr/>
          <a:lstStyle/>
          <a:p>
            <a:fld id="{C30B0C05-01C0-431A-834F-4449E1781C81}" type="slidenum">
              <a:rPr lang="en-GB" altLang="nl-NL"/>
              <a:pPr/>
              <a:t>6</a:t>
            </a:fld>
            <a:endParaRPr lang="en-GB" altLang="nl-NL"/>
          </a:p>
        </p:txBody>
      </p:sp>
      <p:sp>
        <p:nvSpPr>
          <p:cNvPr id="15361" name="Rectangle 1">
            <a:extLst>
              <a:ext uri="{FF2B5EF4-FFF2-40B4-BE49-F238E27FC236}">
                <a16:creationId xmlns:a16="http://schemas.microsoft.com/office/drawing/2014/main" id="{D677FCD8-B1B0-D12E-E607-93D4069D794D}"/>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2" name="Text Box 2">
            <a:extLst>
              <a:ext uri="{FF2B5EF4-FFF2-40B4-BE49-F238E27FC236}">
                <a16:creationId xmlns:a16="http://schemas.microsoft.com/office/drawing/2014/main" id="{2D64BD93-2661-11A5-189D-B5AD9AB0A579}"/>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Huntorf project general page states approximately 70 GWh but the July 2026 tender markets 11.2 + 4.8 = 16 million Nm3 of working gas for 2030–2044. These are different published scope/basis figures and must not be presented as equivalent. This slide uses the precisely defined marketed working-gas volume. Source: https://www.ewe-gasspeicher.de/en/chc-huntorf-storage/ . EWE page: https://www.clean-hydrogen-coastline.de/speicherung/speicher-huntorf/ . Gronau-Epe source: https://ipcei.observatory.clean-hydrogen.europa.eu/hy2infra/ws3-hydrogen-storage-capacity/rwe-gas-storage-west-rwe-h2-storage-gronau-epe-de24 . Planned working gas 38 million Nm3 / 3,420 tonnes, 135 GWh as stated by source. Commercial use expected 2027. Nm3 is a normal cubic metre, not geometric cavern volume. Production is not applicable to either storage project. Hydrogen inventory is not electricity output.</a:t>
            </a:r>
          </a:p>
        </p:txBody>
      </p:sp>
      <p:sp>
        <p:nvSpPr>
          <p:cNvPr id="15363" name="Text Box 3">
            <a:extLst>
              <a:ext uri="{FF2B5EF4-FFF2-40B4-BE49-F238E27FC236}">
                <a16:creationId xmlns:a16="http://schemas.microsoft.com/office/drawing/2014/main" id="{2F5EEB15-9F81-669C-DC33-68B6B9782F78}"/>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3369BDB3-1848-A1C2-3037-F6EA677EC3BD}"/>
              </a:ext>
            </a:extLst>
          </p:cNvPr>
          <p:cNvSpPr>
            <a:spLocks noGrp="1" noChangeArrowheads="1"/>
          </p:cNvSpPr>
          <p:nvPr>
            <p:ph type="sldNum"/>
          </p:nvPr>
        </p:nvSpPr>
        <p:spPr>
          <a:ln/>
        </p:spPr>
        <p:txBody>
          <a:bodyPr/>
          <a:lstStyle/>
          <a:p>
            <a:fld id="{66E7E257-AFDD-4C73-BF63-81D8F261BE7D}" type="slidenum">
              <a:rPr lang="en-GB" altLang="nl-NL"/>
              <a:pPr/>
              <a:t>7</a:t>
            </a:fld>
            <a:endParaRPr lang="en-GB" altLang="nl-NL"/>
          </a:p>
        </p:txBody>
      </p:sp>
      <p:sp>
        <p:nvSpPr>
          <p:cNvPr id="16385" name="Rectangle 1">
            <a:extLst>
              <a:ext uri="{FF2B5EF4-FFF2-40B4-BE49-F238E27FC236}">
                <a16:creationId xmlns:a16="http://schemas.microsoft.com/office/drawing/2014/main" id="{B06BEE3E-97C8-416F-07B7-70780682A65C}"/>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6" name="Text Box 2">
            <a:extLst>
              <a:ext uri="{FF2B5EF4-FFF2-40B4-BE49-F238E27FC236}">
                <a16:creationId xmlns:a16="http://schemas.microsoft.com/office/drawing/2014/main" id="{7014300F-272F-E8EA-6524-E5F9F08BE59D}"/>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Original workstream diagram from slide 6, European Commission figure showing 2024 approved programme. Source: https://ipcei.observatory.clean-hydrogen.europa.eu/sites/default/files/2024-11/2024-02-Commission-approves-up-to-6.9-billion-of-State-aid-by-seven-Member-States-for-the-third-Important-Project-of-Common-European-Interest-in-the-hydrogen-value-chain_1.pdf . Approval scope: 33 projects, 32 companies, seven states, 3.2 GW electrolysers, at least 370 GWh hydrogen storage, approx. 2,700 km pipelines. The current IPCEI overview gives approx. 372 GWh. These are programme scope figures rather than operational capacity or additive new capacities on top of individual projects in this deck. Individual projects can evolve or withdraw. Vopak is the Dutch LOHC terminal participant. Gasunie is associated with a German pipeline project, not proof that this programme finances the entire Dutch backbone. IPCEI means Important Projects of Common European Interest.</a:t>
            </a:r>
          </a:p>
        </p:txBody>
      </p:sp>
      <p:sp>
        <p:nvSpPr>
          <p:cNvPr id="16387" name="Text Box 3">
            <a:extLst>
              <a:ext uri="{FF2B5EF4-FFF2-40B4-BE49-F238E27FC236}">
                <a16:creationId xmlns:a16="http://schemas.microsoft.com/office/drawing/2014/main" id="{EFDC7728-4306-895E-C99D-0B1935BCA67C}"/>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5C336476-D867-999B-9695-0223D73E72EE}"/>
              </a:ext>
            </a:extLst>
          </p:cNvPr>
          <p:cNvSpPr>
            <a:spLocks noGrp="1" noChangeArrowheads="1"/>
          </p:cNvSpPr>
          <p:nvPr>
            <p:ph type="sldNum"/>
          </p:nvPr>
        </p:nvSpPr>
        <p:spPr>
          <a:ln/>
        </p:spPr>
        <p:txBody>
          <a:bodyPr/>
          <a:lstStyle/>
          <a:p>
            <a:fld id="{88FC5EBF-57B6-410A-9BC3-7368B93A0A21}" type="slidenum">
              <a:rPr lang="en-GB" altLang="nl-NL"/>
              <a:pPr/>
              <a:t>8</a:t>
            </a:fld>
            <a:endParaRPr lang="en-GB" altLang="nl-NL"/>
          </a:p>
        </p:txBody>
      </p:sp>
      <p:sp>
        <p:nvSpPr>
          <p:cNvPr id="17409" name="Rectangle 1">
            <a:extLst>
              <a:ext uri="{FF2B5EF4-FFF2-40B4-BE49-F238E27FC236}">
                <a16:creationId xmlns:a16="http://schemas.microsoft.com/office/drawing/2014/main" id="{1FBF810C-2813-A46F-6856-1DE72D1D2064}"/>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Text Box 2">
            <a:extLst>
              <a:ext uri="{FF2B5EF4-FFF2-40B4-BE49-F238E27FC236}">
                <a16:creationId xmlns:a16="http://schemas.microsoft.com/office/drawing/2014/main" id="{CCD3ABE0-E539-DCE7-7D16-8592E43FF75B}"/>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European Hydrogen Bank: https://energy.ec.europa.eu/topics/eus-energy-system/hydrogen/european-hydrogen-bank_en . Financing instrument, not an individual plant, with capacity depending on award round. Hydrogen Valleys: https://www.clean-hydrogen.europa.eu/get-involved/hydrogen-valleys_en . HEAVENN published design for GZI Next at least 4 MW: https://heavenn.org/emmen-industry/ . This figure is one component, not a consolidated HEAVENN production total; operation is not verified. No consolidated quantitative H2 storage capacity is stated on the HEAVENN overview or storage-cluster page: https://heavenn.org/storage-and-built-environment/ . TEN-E and CEF: https://energy.ec.europa.eu/topics/infrastructure/projects-common-interest-and-projects-mutual-interest_en . Hydrogen Mechanism is described on the Hydrogen Bank page. These schemes do not own a single plant capacity.</a:t>
            </a:r>
          </a:p>
        </p:txBody>
      </p:sp>
      <p:sp>
        <p:nvSpPr>
          <p:cNvPr id="17411" name="Text Box 3">
            <a:extLst>
              <a:ext uri="{FF2B5EF4-FFF2-40B4-BE49-F238E27FC236}">
                <a16:creationId xmlns:a16="http://schemas.microsoft.com/office/drawing/2014/main" id="{3A23A764-4BA6-183C-4133-16A9CD35637C}"/>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D532BE80-24E1-3432-C82A-0AA6A9C05672}"/>
              </a:ext>
            </a:extLst>
          </p:cNvPr>
          <p:cNvSpPr>
            <a:spLocks noGrp="1" noChangeArrowheads="1"/>
          </p:cNvSpPr>
          <p:nvPr>
            <p:ph type="sldNum"/>
          </p:nvPr>
        </p:nvSpPr>
        <p:spPr>
          <a:ln/>
        </p:spPr>
        <p:txBody>
          <a:bodyPr/>
          <a:lstStyle/>
          <a:p>
            <a:fld id="{6ED51874-F55E-408C-8FF8-E56C58E8B873}" type="slidenum">
              <a:rPr lang="en-GB" altLang="nl-NL"/>
              <a:pPr/>
              <a:t>9</a:t>
            </a:fld>
            <a:endParaRPr lang="en-GB" altLang="nl-NL"/>
          </a:p>
        </p:txBody>
      </p:sp>
      <p:sp>
        <p:nvSpPr>
          <p:cNvPr id="18433" name="Rectangle 1">
            <a:extLst>
              <a:ext uri="{FF2B5EF4-FFF2-40B4-BE49-F238E27FC236}">
                <a16:creationId xmlns:a16="http://schemas.microsoft.com/office/drawing/2014/main" id="{6FFA31CE-638C-22FA-CA8E-861285110C1E}"/>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4" name="Text Box 2">
            <a:extLst>
              <a:ext uri="{FF2B5EF4-FFF2-40B4-BE49-F238E27FC236}">
                <a16:creationId xmlns:a16="http://schemas.microsoft.com/office/drawing/2014/main" id="{9CEC0033-FFC5-CB83-52B5-7B2D5F51D1AA}"/>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Analytical commercial and policy synthesis. Sources: https://energy.ec.europa.eu/topics/eus-energy-system/hydrogen/renewable-hydrogen_en ; https://eur-lex.europa.eu/legal-content/EN/TXT/?uri=CELEX:32023R1184 . RFNBO is renewable fuel of non-biological origin. Main grid-electricity sourcing route includes additionality and temporal/geographical correlation. Monthly matching generally through 2029 and hourly from 2030, with exceptions and transition rules. RFNBOs require at least 70% lifecycle greenhouse-gas emissions savings versus fossil comparator. Capacity figures do not establish bankability, actual production or current access.</a:t>
            </a:r>
          </a:p>
        </p:txBody>
      </p:sp>
      <p:sp>
        <p:nvSpPr>
          <p:cNvPr id="18435" name="Text Box 3">
            <a:extLst>
              <a:ext uri="{FF2B5EF4-FFF2-40B4-BE49-F238E27FC236}">
                <a16:creationId xmlns:a16="http://schemas.microsoft.com/office/drawing/2014/main" id="{C3B7F9BC-1B13-BC1F-C1E8-BDE737551C6F}"/>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765A1D-0608-4272-4002-597ADF68398E}"/>
              </a:ext>
            </a:extLst>
          </p:cNvPr>
          <p:cNvSpPr>
            <a:spLocks noGrp="1"/>
          </p:cNvSpPr>
          <p:nvPr>
            <p:ph type="ctrTitle"/>
          </p:nvPr>
        </p:nvSpPr>
        <p:spPr>
          <a:xfrm>
            <a:off x="1143000" y="841375"/>
            <a:ext cx="6858000" cy="17907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F2A18FC-85AC-E66F-C295-DF55884FA26B}"/>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3286565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E7FEDF-DBF7-5572-3AD3-0E490F98B9E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7AE8CBD-E417-214F-C5EC-07EE531382F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143283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989EEB-FFDF-C0D2-B804-078EDCF94E44}"/>
              </a:ext>
            </a:extLst>
          </p:cNvPr>
          <p:cNvSpPr>
            <a:spLocks noGrp="1"/>
          </p:cNvSpPr>
          <p:nvPr>
            <p:ph type="title"/>
          </p:nvPr>
        </p:nvSpPr>
        <p:spPr>
          <a:xfrm>
            <a:off x="623888" y="1282700"/>
            <a:ext cx="7886700" cy="2139950"/>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87B2812-9ADE-7C15-27A8-30319A2EBA97}"/>
              </a:ext>
            </a:extLst>
          </p:cNvPr>
          <p:cNvSpPr>
            <a:spLocks noGrp="1"/>
          </p:cNvSpPr>
          <p:nvPr>
            <p:ph type="body" idx="1"/>
          </p:nvPr>
        </p:nvSpPr>
        <p:spPr>
          <a:xfrm>
            <a:off x="623888" y="3441700"/>
            <a:ext cx="7886700" cy="112553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a:t>Klikken om de tekststijl van het model te bewerken</a:t>
            </a:r>
          </a:p>
        </p:txBody>
      </p:sp>
    </p:spTree>
    <p:extLst>
      <p:ext uri="{BB962C8B-B14F-4D97-AF65-F5344CB8AC3E}">
        <p14:creationId xmlns:p14="http://schemas.microsoft.com/office/powerpoint/2010/main" val="324016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A159F-11A0-2E14-0852-7DC5EDB1979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B644099-E47C-B9FE-E20A-99A2EE651388}"/>
              </a:ext>
            </a:extLst>
          </p:cNvPr>
          <p:cNvSpPr>
            <a:spLocks noGrp="1"/>
          </p:cNvSpPr>
          <p:nvPr>
            <p:ph sz="half" idx="1"/>
          </p:nvPr>
        </p:nvSpPr>
        <p:spPr>
          <a:xfrm>
            <a:off x="250825" y="219075"/>
            <a:ext cx="3567113" cy="4333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D1EE579-0459-C35E-F311-2E31A4EE69CB}"/>
              </a:ext>
            </a:extLst>
          </p:cNvPr>
          <p:cNvSpPr>
            <a:spLocks noGrp="1"/>
          </p:cNvSpPr>
          <p:nvPr>
            <p:ph sz="half" idx="2"/>
          </p:nvPr>
        </p:nvSpPr>
        <p:spPr>
          <a:xfrm>
            <a:off x="3970338" y="219075"/>
            <a:ext cx="3568700" cy="4333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224961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FB7CC3-82EB-E711-64D8-D4CC4EC14F16}"/>
              </a:ext>
            </a:extLst>
          </p:cNvPr>
          <p:cNvSpPr>
            <a:spLocks noGrp="1"/>
          </p:cNvSpPr>
          <p:nvPr>
            <p:ph type="title"/>
          </p:nvPr>
        </p:nvSpPr>
        <p:spPr>
          <a:xfrm>
            <a:off x="630238" y="274638"/>
            <a:ext cx="7886700" cy="993775"/>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7DB62F96-7A06-8670-0765-41AD105680F0}"/>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02F435D-E3B0-5260-F816-5272D81A9906}"/>
              </a:ext>
            </a:extLst>
          </p:cNvPr>
          <p:cNvSpPr>
            <a:spLocks noGrp="1"/>
          </p:cNvSpPr>
          <p:nvPr>
            <p:ph sz="half" idx="2"/>
          </p:nvPr>
        </p:nvSpPr>
        <p:spPr>
          <a:xfrm>
            <a:off x="630238" y="1879600"/>
            <a:ext cx="3868737" cy="276225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847D94D-E9AD-8A1C-53A0-436B5BF203ED}"/>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11EC056-66E7-D3B5-B090-FF661B78A777}"/>
              </a:ext>
            </a:extLst>
          </p:cNvPr>
          <p:cNvSpPr>
            <a:spLocks noGrp="1"/>
          </p:cNvSpPr>
          <p:nvPr>
            <p:ph sz="quarter" idx="4"/>
          </p:nvPr>
        </p:nvSpPr>
        <p:spPr>
          <a:xfrm>
            <a:off x="4629150" y="1879600"/>
            <a:ext cx="3887788" cy="276225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842738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E35CEA-75A3-DD55-B041-0062887889DA}"/>
              </a:ext>
            </a:extLst>
          </p:cNvPr>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2420259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2098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E65F6B-8347-9A74-EEFE-BA7C450522BE}"/>
              </a:ext>
            </a:extLst>
          </p:cNvPr>
          <p:cNvSpPr>
            <a:spLocks noGrp="1"/>
          </p:cNvSpPr>
          <p:nvPr>
            <p:ph type="title"/>
          </p:nvPr>
        </p:nvSpPr>
        <p:spPr>
          <a:xfrm>
            <a:off x="630238" y="342900"/>
            <a:ext cx="2949575" cy="120015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68811D9-3E51-C96E-B5F6-2ECC7B6C1921}"/>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2FC6560-45AB-0CC2-BE68-48ED32DC8FAD}"/>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3068931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053932-2EAC-DDF5-1C6D-07DF2267F89C}"/>
              </a:ext>
            </a:extLst>
          </p:cNvPr>
          <p:cNvSpPr>
            <a:spLocks noGrp="1"/>
          </p:cNvSpPr>
          <p:nvPr>
            <p:ph type="title"/>
          </p:nvPr>
        </p:nvSpPr>
        <p:spPr>
          <a:xfrm>
            <a:off x="630238" y="342900"/>
            <a:ext cx="2949575" cy="120015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55759B60-94A1-BB3B-5A14-660082C8FA33}"/>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82F7436D-E4F9-ACBD-C440-51AABA610262}"/>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1251994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0754A5-FF01-F090-1A0D-C1229237984E}"/>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B0D4440-543A-887B-4E05-30783A4E9E9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581316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9C18DF4-07E7-53F1-DE8A-DF56D4CBF6CE}"/>
              </a:ext>
            </a:extLst>
          </p:cNvPr>
          <p:cNvSpPr>
            <a:spLocks noGrp="1"/>
          </p:cNvSpPr>
          <p:nvPr>
            <p:ph type="title" orient="vert"/>
          </p:nvPr>
        </p:nvSpPr>
        <p:spPr>
          <a:xfrm>
            <a:off x="6577013" y="204788"/>
            <a:ext cx="2108200" cy="857250"/>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16B094CC-1DD9-5052-9666-1844D79AB86E}"/>
              </a:ext>
            </a:extLst>
          </p:cNvPr>
          <p:cNvSpPr>
            <a:spLocks noGrp="1"/>
          </p:cNvSpPr>
          <p:nvPr>
            <p:ph type="body" orient="vert" idx="1"/>
          </p:nvPr>
        </p:nvSpPr>
        <p:spPr>
          <a:xfrm>
            <a:off x="250825" y="204788"/>
            <a:ext cx="6173788" cy="857250"/>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186916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_Bottom">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250832" y="3078039"/>
            <a:ext cx="8316913" cy="519694"/>
          </a:xfrm>
          <a:prstGeom prst="rect">
            <a:avLst/>
          </a:prstGeom>
        </p:spPr>
        <p:txBody>
          <a:bodyPr lIns="0" anchor="b" anchorCtr="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2400" b="1" kern="1200">
                <a:solidFill>
                  <a:schemeClr val="tx1"/>
                </a:solidFill>
                <a:latin typeface="Arial" panose="020B0604020202020204" pitchFamily="34" charset="0"/>
                <a:ea typeface="+mj-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GB" dirty="0"/>
              <a:t>Title Slide </a:t>
            </a:r>
            <a:endParaRPr lang="en-US" dirty="0"/>
          </a:p>
        </p:txBody>
      </p:sp>
      <p:sp>
        <p:nvSpPr>
          <p:cNvPr id="5" name="Text Placeholder 4"/>
          <p:cNvSpPr>
            <a:spLocks noGrp="1"/>
          </p:cNvSpPr>
          <p:nvPr>
            <p:ph type="body" sz="quarter" idx="13" hasCustomPrompt="1"/>
          </p:nvPr>
        </p:nvSpPr>
        <p:spPr>
          <a:xfrm>
            <a:off x="250825" y="3741627"/>
            <a:ext cx="8316912" cy="306684"/>
          </a:xfrm>
          <a:prstGeom prst="rect">
            <a:avLst/>
          </a:prstGeom>
        </p:spPr>
        <p:txBody>
          <a:bodyPr lIns="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1800" kern="1200" baseline="0">
                <a:solidFill>
                  <a:srgbClr val="003C7D"/>
                </a:solidFill>
                <a:latin typeface="Arial" panose="020B0604020202020204" pitchFamily="34" charset="0"/>
                <a:ea typeface="+mn-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US" dirty="0"/>
              <a:t>Name of presenter, affiliation</a:t>
            </a:r>
          </a:p>
        </p:txBody>
      </p:sp>
      <p:sp>
        <p:nvSpPr>
          <p:cNvPr id="22" name="Text Placeholder 4">
            <a:extLst>
              <a:ext uri="{FF2B5EF4-FFF2-40B4-BE49-F238E27FC236}">
                <a16:creationId xmlns:a16="http://schemas.microsoft.com/office/drawing/2014/main" id="{C9034874-11D5-DA4F-9B23-34D9DE8C6D01}"/>
              </a:ext>
            </a:extLst>
          </p:cNvPr>
          <p:cNvSpPr>
            <a:spLocks noGrp="1"/>
          </p:cNvSpPr>
          <p:nvPr>
            <p:ph type="body" sz="quarter" idx="14" hasCustomPrompt="1"/>
          </p:nvPr>
        </p:nvSpPr>
        <p:spPr>
          <a:xfrm>
            <a:off x="250825" y="4169667"/>
            <a:ext cx="8316912" cy="306684"/>
          </a:xfrm>
          <a:prstGeom prst="rect">
            <a:avLst/>
          </a:prstGeom>
        </p:spPr>
        <p:txBody>
          <a:bodyPr lIns="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1800" kern="1200" baseline="0" dirty="0" smtClean="0">
                <a:solidFill>
                  <a:srgbClr val="003C7D"/>
                </a:solidFill>
                <a:latin typeface="Arial" panose="020B0604020202020204" pitchFamily="34" charset="0"/>
                <a:ea typeface="+mn-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US" dirty="0"/>
              <a:t>Location &amp; date of presentation</a:t>
            </a:r>
          </a:p>
        </p:txBody>
      </p:sp>
      <p:grpSp>
        <p:nvGrpSpPr>
          <p:cNvPr id="7" name="Group 6">
            <a:extLst>
              <a:ext uri="{FF2B5EF4-FFF2-40B4-BE49-F238E27FC236}">
                <a16:creationId xmlns:a16="http://schemas.microsoft.com/office/drawing/2014/main" id="{B0CF8910-3997-4186-A545-A8CE55D63B8A}"/>
              </a:ext>
            </a:extLst>
          </p:cNvPr>
          <p:cNvGrpSpPr/>
          <p:nvPr userDrawn="1"/>
        </p:nvGrpSpPr>
        <p:grpSpPr>
          <a:xfrm>
            <a:off x="0" y="4566602"/>
            <a:ext cx="9144000" cy="576898"/>
            <a:chOff x="0" y="4566602"/>
            <a:chExt cx="9144000" cy="576898"/>
          </a:xfrm>
        </p:grpSpPr>
        <p:pic>
          <p:nvPicPr>
            <p:cNvPr id="8" name="Picture 7">
              <a:extLst>
                <a:ext uri="{FF2B5EF4-FFF2-40B4-BE49-F238E27FC236}">
                  <a16:creationId xmlns:a16="http://schemas.microsoft.com/office/drawing/2014/main" id="{8E115815-0F41-46F9-BB8D-BD27EDE65B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566602"/>
              <a:ext cx="3509963" cy="576897"/>
            </a:xfrm>
            <a:prstGeom prst="rect">
              <a:avLst/>
            </a:prstGeom>
          </p:spPr>
        </p:pic>
        <p:sp>
          <p:nvSpPr>
            <p:cNvPr id="10" name="Rectangle 9">
              <a:extLst>
                <a:ext uri="{FF2B5EF4-FFF2-40B4-BE49-F238E27FC236}">
                  <a16:creationId xmlns:a16="http://schemas.microsoft.com/office/drawing/2014/main" id="{2FD94CB0-C6F5-442C-A11F-801B15C89173}"/>
                </a:ext>
              </a:extLst>
            </p:cNvPr>
            <p:cNvSpPr/>
            <p:nvPr userDrawn="1"/>
          </p:nvSpPr>
          <p:spPr>
            <a:xfrm>
              <a:off x="3362325" y="4566602"/>
              <a:ext cx="5781675" cy="576898"/>
            </a:xfrm>
            <a:prstGeom prst="rect">
              <a:avLst/>
            </a:prstGeom>
            <a:solidFill>
              <a:srgbClr val="004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grpSp>
      <p:pic>
        <p:nvPicPr>
          <p:cNvPr id="11" name="Picture 10" descr="A close up of a sign&#10;&#10;Description automatically generated">
            <a:extLst>
              <a:ext uri="{FF2B5EF4-FFF2-40B4-BE49-F238E27FC236}">
                <a16:creationId xmlns:a16="http://schemas.microsoft.com/office/drawing/2014/main" id="{E591FF45-0F7D-4F07-B6E4-5EA937F3981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0825" y="1714288"/>
            <a:ext cx="2196767" cy="1104605"/>
          </a:xfrm>
          <a:prstGeom prst="rect">
            <a:avLst/>
          </a:prstGeom>
        </p:spPr>
      </p:pic>
    </p:spTree>
    <p:extLst>
      <p:ext uri="{BB962C8B-B14F-4D97-AF65-F5344CB8AC3E}">
        <p14:creationId xmlns:p14="http://schemas.microsoft.com/office/powerpoint/2010/main" val="1350630122"/>
      </p:ext>
    </p:extLst>
  </p:cSld>
  <p:clrMapOvr>
    <a:masterClrMapping/>
  </p:clrMapOvr>
  <p:extLst>
    <p:ext uri="{DCECCB84-F9BA-43D5-87BE-67443E8EF086}">
      <p15:sldGuideLst xmlns:p15="http://schemas.microsoft.com/office/powerpoint/2012/main">
        <p15:guide id="1" pos="159">
          <p15:clr>
            <a:srgbClr val="FBAE40"/>
          </p15:clr>
        </p15:guide>
        <p15:guide id="2" orient="horz" pos="826">
          <p15:clr>
            <a:srgbClr val="FBAE40"/>
          </p15:clr>
        </p15:guide>
        <p15:guide id="3" pos="5603">
          <p15:clr>
            <a:srgbClr val="FBAE40"/>
          </p15:clr>
        </p15:guide>
        <p15:guide id="4" pos="53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6F2DFA73-04DB-552C-0B7B-3E8852ABC5C5}"/>
              </a:ext>
            </a:extLst>
          </p:cNvPr>
          <p:cNvSpPr>
            <a:spLocks noGrp="1" noChangeArrowheads="1"/>
          </p:cNvSpPr>
          <p:nvPr>
            <p:ph type="body" idx="1"/>
          </p:nvPr>
        </p:nvSpPr>
        <p:spPr bwMode="auto">
          <a:xfrm>
            <a:off x="250825" y="219075"/>
            <a:ext cx="7288213"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000" rIns="90000" bIns="45000" numCol="1" anchor="t" anchorCtr="0" compatLnSpc="1">
            <a:prstTxWarp prst="textNoShape">
              <a:avLst/>
            </a:prstTxWarp>
          </a:bodyPr>
          <a:lstStyle/>
          <a:p>
            <a:pPr lvl="0"/>
            <a:r>
              <a:rPr lang="en-GB" altLang="nl-NL"/>
              <a:t>Click to edit the outline text format</a:t>
            </a:r>
          </a:p>
          <a:p>
            <a:pPr lvl="1"/>
            <a:r>
              <a:rPr lang="en-GB" altLang="nl-NL"/>
              <a:t>Second Outline Level</a:t>
            </a:r>
          </a:p>
          <a:p>
            <a:pPr lvl="2"/>
            <a:r>
              <a:rPr lang="en-GB" altLang="nl-NL"/>
              <a:t>Third Outline Level</a:t>
            </a:r>
          </a:p>
          <a:p>
            <a:pPr lvl="3"/>
            <a:r>
              <a:rPr lang="en-GB" altLang="nl-NL"/>
              <a:t>Fourth Outline Level</a:t>
            </a:r>
          </a:p>
          <a:p>
            <a:pPr lvl="4"/>
            <a:r>
              <a:rPr lang="en-GB" altLang="nl-NL"/>
              <a:t>Fifth Outline Level</a:t>
            </a:r>
          </a:p>
          <a:p>
            <a:pPr lvl="4"/>
            <a:r>
              <a:rPr lang="en-GB" altLang="nl-NL"/>
              <a:t>Sixth Outline Level</a:t>
            </a:r>
          </a:p>
          <a:p>
            <a:pPr lvl="4"/>
            <a:r>
              <a:rPr lang="en-GB" altLang="nl-NL"/>
              <a:t>Seventh Outline Level</a:t>
            </a:r>
          </a:p>
          <a:p>
            <a:pPr lvl="4"/>
            <a:r>
              <a:rPr lang="en-GB" altLang="nl-NL"/>
              <a:t>Eighth Outline Level</a:t>
            </a:r>
          </a:p>
          <a:p>
            <a:pPr lvl="0"/>
            <a:r>
              <a:rPr lang="en-GB" altLang="nl-NL"/>
              <a:t>Ninth Outline LevelTitle – one line</a:t>
            </a:r>
          </a:p>
        </p:txBody>
      </p:sp>
      <p:sp>
        <p:nvSpPr>
          <p:cNvPr id="1026" name="Rectangle 2">
            <a:extLst>
              <a:ext uri="{FF2B5EF4-FFF2-40B4-BE49-F238E27FC236}">
                <a16:creationId xmlns:a16="http://schemas.microsoft.com/office/drawing/2014/main" id="{11FBDCA3-E173-E77D-785F-160C23AD29F3}"/>
              </a:ext>
            </a:extLst>
          </p:cNvPr>
          <p:cNvSpPr>
            <a:spLocks noChangeArrowheads="1"/>
          </p:cNvSpPr>
          <p:nvPr/>
        </p:nvSpPr>
        <p:spPr bwMode="auto">
          <a:xfrm rot="16200000">
            <a:off x="-1090612" y="3417887"/>
            <a:ext cx="290195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latin typeface="Arial Nova" panose="020B0504020202020204" pitchFamily="34" charset="0"/>
              </a:rPr>
              <a:t>PVPS</a:t>
            </a:r>
          </a:p>
        </p:txBody>
      </p:sp>
      <p:sp>
        <p:nvSpPr>
          <p:cNvPr id="1027" name="Line 3">
            <a:extLst>
              <a:ext uri="{FF2B5EF4-FFF2-40B4-BE49-F238E27FC236}">
                <a16:creationId xmlns:a16="http://schemas.microsoft.com/office/drawing/2014/main" id="{9BF3A312-332E-D077-E515-E00205EC2960}"/>
              </a:ext>
            </a:extLst>
          </p:cNvPr>
          <p:cNvSpPr>
            <a:spLocks noChangeShapeType="1"/>
          </p:cNvSpPr>
          <p:nvPr/>
        </p:nvSpPr>
        <p:spPr bwMode="auto">
          <a:xfrm>
            <a:off x="0" y="666750"/>
            <a:ext cx="7874000" cy="1588"/>
          </a:xfrm>
          <a:prstGeom prst="line">
            <a:avLst/>
          </a:prstGeom>
          <a:noFill/>
          <a:ln w="9360" cap="flat">
            <a:solidFill>
              <a:srgbClr val="F4821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1028" name="Rectangle 4">
            <a:extLst>
              <a:ext uri="{FF2B5EF4-FFF2-40B4-BE49-F238E27FC236}">
                <a16:creationId xmlns:a16="http://schemas.microsoft.com/office/drawing/2014/main" id="{220897F7-2C25-3BC4-C6BF-BFA4A6CD5CD1}"/>
              </a:ext>
            </a:extLst>
          </p:cNvPr>
          <p:cNvSpPr>
            <a:spLocks noChangeArrowheads="1"/>
          </p:cNvSpPr>
          <p:nvPr/>
        </p:nvSpPr>
        <p:spPr bwMode="auto">
          <a:xfrm>
            <a:off x="8178800" y="4695825"/>
            <a:ext cx="650875"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p>
            <a:pPr>
              <a:lnSpc>
                <a:spcPct val="100000"/>
              </a:lnSpc>
            </a:pPr>
            <a:fld id="{F627E871-F3D6-4BF8-A3F9-8428E467EDF1}" type="slidenum">
              <a:rPr lang="en-GB" altLang="nl-NL" sz="900">
                <a:solidFill>
                  <a:srgbClr val="10307D"/>
                </a:solidFill>
                <a:cs typeface="Arial" panose="020B0604020202020204" pitchFamily="34" charset="0"/>
              </a:rPr>
              <a:pPr>
                <a:lnSpc>
                  <a:spcPct val="100000"/>
                </a:lnSpc>
              </a:pPr>
              <a:t>‹nr.›</a:t>
            </a:fld>
            <a:endParaRPr lang="en-GB" altLang="nl-NL" sz="900">
              <a:solidFill>
                <a:srgbClr val="10307D"/>
              </a:solidFill>
              <a:cs typeface="Arial" panose="020B0604020202020204" pitchFamily="34" charset="0"/>
            </a:endParaRPr>
          </a:p>
        </p:txBody>
      </p:sp>
      <p:pic>
        <p:nvPicPr>
          <p:cNvPr id="1029" name="Picture 5">
            <a:extLst>
              <a:ext uri="{FF2B5EF4-FFF2-40B4-BE49-F238E27FC236}">
                <a16:creationId xmlns:a16="http://schemas.microsoft.com/office/drawing/2014/main" id="{285BF039-EEEC-0112-3118-EC490C1CB86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08938" y="174625"/>
            <a:ext cx="661987" cy="617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0" name="Rectangle 6">
            <a:extLst>
              <a:ext uri="{FF2B5EF4-FFF2-40B4-BE49-F238E27FC236}">
                <a16:creationId xmlns:a16="http://schemas.microsoft.com/office/drawing/2014/main" id="{22456608-8989-53AA-D0D8-2F3C12F19D7B}"/>
              </a:ext>
            </a:extLst>
          </p:cNvPr>
          <p:cNvSpPr>
            <a:spLocks noChangeArrowheads="1"/>
          </p:cNvSpPr>
          <p:nvPr/>
        </p:nvSpPr>
        <p:spPr bwMode="auto">
          <a:xfrm rot="16200000">
            <a:off x="-1090612" y="3417887"/>
            <a:ext cx="290195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latin typeface="Arial Nova" panose="020B0504020202020204" pitchFamily="34" charset="0"/>
              </a:rPr>
              <a:t>PVPS</a:t>
            </a:r>
          </a:p>
        </p:txBody>
      </p:sp>
      <p:sp>
        <p:nvSpPr>
          <p:cNvPr id="1031" name="Line 7">
            <a:extLst>
              <a:ext uri="{FF2B5EF4-FFF2-40B4-BE49-F238E27FC236}">
                <a16:creationId xmlns:a16="http://schemas.microsoft.com/office/drawing/2014/main" id="{C34407D8-1F3C-1D6B-5455-E36DA5457998}"/>
              </a:ext>
            </a:extLst>
          </p:cNvPr>
          <p:cNvSpPr>
            <a:spLocks noChangeShapeType="1"/>
          </p:cNvSpPr>
          <p:nvPr/>
        </p:nvSpPr>
        <p:spPr bwMode="auto">
          <a:xfrm>
            <a:off x="0" y="666750"/>
            <a:ext cx="7874000" cy="1588"/>
          </a:xfrm>
          <a:prstGeom prst="line">
            <a:avLst/>
          </a:prstGeom>
          <a:noFill/>
          <a:ln w="9360" cap="flat">
            <a:solidFill>
              <a:srgbClr val="F4821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1032" name="Rectangle 8">
            <a:extLst>
              <a:ext uri="{FF2B5EF4-FFF2-40B4-BE49-F238E27FC236}">
                <a16:creationId xmlns:a16="http://schemas.microsoft.com/office/drawing/2014/main" id="{FCAE26CA-3940-46BE-5053-99AD0AB5E3C1}"/>
              </a:ext>
            </a:extLst>
          </p:cNvPr>
          <p:cNvSpPr>
            <a:spLocks noChangeArrowheads="1"/>
          </p:cNvSpPr>
          <p:nvPr/>
        </p:nvSpPr>
        <p:spPr bwMode="auto">
          <a:xfrm>
            <a:off x="8178800" y="4695825"/>
            <a:ext cx="650875"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p>
            <a:pPr>
              <a:lnSpc>
                <a:spcPct val="100000"/>
              </a:lnSpc>
            </a:pPr>
            <a:fld id="{84DC7170-66A5-4EFC-89D6-8C3FE9DF3EAD}" type="slidenum">
              <a:rPr lang="en-GB" altLang="nl-NL" sz="900">
                <a:solidFill>
                  <a:srgbClr val="10307D"/>
                </a:solidFill>
                <a:cs typeface="Arial" panose="020B0604020202020204" pitchFamily="34" charset="0"/>
              </a:rPr>
              <a:pPr>
                <a:lnSpc>
                  <a:spcPct val="100000"/>
                </a:lnSpc>
              </a:pPr>
              <a:t>‹nr.›</a:t>
            </a:fld>
            <a:endParaRPr lang="en-GB" altLang="nl-NL" sz="900">
              <a:solidFill>
                <a:srgbClr val="10307D"/>
              </a:solidFill>
              <a:cs typeface="Arial" panose="020B0604020202020204" pitchFamily="34" charset="0"/>
            </a:endParaRPr>
          </a:p>
        </p:txBody>
      </p:sp>
      <p:pic>
        <p:nvPicPr>
          <p:cNvPr id="1033" name="Picture 9">
            <a:extLst>
              <a:ext uri="{FF2B5EF4-FFF2-40B4-BE49-F238E27FC236}">
                <a16:creationId xmlns:a16="http://schemas.microsoft.com/office/drawing/2014/main" id="{736DC1D4-1769-C11B-BAAD-73F046AD16D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08938" y="174625"/>
            <a:ext cx="661987" cy="617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4" name="Rectangle 10">
            <a:extLst>
              <a:ext uri="{FF2B5EF4-FFF2-40B4-BE49-F238E27FC236}">
                <a16:creationId xmlns:a16="http://schemas.microsoft.com/office/drawing/2014/main" id="{34392748-8288-AEC0-FE93-67914F251D05}"/>
              </a:ext>
            </a:extLst>
          </p:cNvPr>
          <p:cNvSpPr>
            <a:spLocks noGrp="1" noChangeArrowheads="1"/>
          </p:cNvSpPr>
          <p:nvPr>
            <p:ph type="title"/>
          </p:nvPr>
        </p:nvSpPr>
        <p:spPr bwMode="auto">
          <a:xfrm>
            <a:off x="457200" y="204788"/>
            <a:ext cx="8228013"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nl-NL"/>
              <a:t>Click to edit the title text format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kern="1200">
          <a:solidFill>
            <a:srgbClr val="10307D"/>
          </a:solidFill>
          <a:latin typeface="+mj-lt"/>
          <a:ea typeface="+mj-ea"/>
          <a:cs typeface="+mj-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6pPr>
      <a:lvl7pPr marL="29718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7pPr>
      <a:lvl8pPr marL="3429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8pPr>
      <a:lvl9pPr marL="3886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9pPr>
    </p:titleStyle>
    <p:bodyStyle>
      <a:lvl1pPr marL="342900" indent="-342900" algn="l" defTabSz="449263" rtl="0" fontAlgn="base" hangingPunct="0">
        <a:lnSpc>
          <a:spcPct val="111000"/>
        </a:lnSpc>
        <a:spcBef>
          <a:spcPct val="0"/>
        </a:spcBef>
        <a:spcAft>
          <a:spcPts val="1425"/>
        </a:spcAft>
        <a:buClr>
          <a:srgbClr val="000000"/>
        </a:buClr>
        <a:buSzPct val="100000"/>
        <a:buFont typeface="Times New Roman" panose="02020603050405020304" pitchFamily="18" charset="0"/>
        <a:defRPr sz="1400" kern="1200">
          <a:solidFill>
            <a:srgbClr val="10307D"/>
          </a:solidFill>
          <a:latin typeface="+mn-lt"/>
          <a:ea typeface="+mn-ea"/>
          <a:cs typeface="+mn-cs"/>
        </a:defRPr>
      </a:lvl1pPr>
      <a:lvl2pPr marL="742950" indent="-285750" algn="l" defTabSz="449263" rtl="0" fontAlgn="base" hangingPunct="0">
        <a:lnSpc>
          <a:spcPct val="111000"/>
        </a:lnSpc>
        <a:spcBef>
          <a:spcPct val="0"/>
        </a:spcBef>
        <a:spcAft>
          <a:spcPts val="1138"/>
        </a:spcAft>
        <a:buClr>
          <a:srgbClr val="000000"/>
        </a:buClr>
        <a:buSzPct val="100000"/>
        <a:buFont typeface="Times New Roman" panose="02020603050405020304" pitchFamily="18" charset="0"/>
        <a:defRPr sz="1100" kern="1200">
          <a:solidFill>
            <a:srgbClr val="10307D"/>
          </a:solidFill>
          <a:latin typeface="+mn-lt"/>
          <a:ea typeface="+mn-ea"/>
          <a:cs typeface="+mn-cs"/>
        </a:defRPr>
      </a:lvl2pPr>
      <a:lvl3pPr marL="1143000" indent="-228600" algn="l" defTabSz="449263" rtl="0" fontAlgn="base" hangingPunct="0">
        <a:lnSpc>
          <a:spcPct val="111000"/>
        </a:lnSpc>
        <a:spcBef>
          <a:spcPct val="0"/>
        </a:spcBef>
        <a:spcAft>
          <a:spcPts val="850"/>
        </a:spcAft>
        <a:buClr>
          <a:srgbClr val="000000"/>
        </a:buClr>
        <a:buSzPct val="100000"/>
        <a:buFont typeface="Times New Roman" panose="02020603050405020304" pitchFamily="18" charset="0"/>
        <a:defRPr sz="900" kern="1200">
          <a:solidFill>
            <a:srgbClr val="10307D"/>
          </a:solidFill>
          <a:latin typeface="+mn-lt"/>
          <a:ea typeface="+mn-ea"/>
          <a:cs typeface="+mn-cs"/>
        </a:defRPr>
      </a:lvl3pPr>
      <a:lvl4pPr marL="1600200" indent="-228600" algn="l" defTabSz="449263" rtl="0" fontAlgn="base" hangingPunct="0">
        <a:lnSpc>
          <a:spcPct val="111000"/>
        </a:lnSpc>
        <a:spcBef>
          <a:spcPct val="0"/>
        </a:spcBef>
        <a:spcAft>
          <a:spcPts val="575"/>
        </a:spcAft>
        <a:buClr>
          <a:srgbClr val="000000"/>
        </a:buClr>
        <a:buSzPct val="100000"/>
        <a:buFont typeface="Times New Roman" panose="02020603050405020304" pitchFamily="18" charset="0"/>
        <a:defRPr sz="900" kern="1200">
          <a:solidFill>
            <a:srgbClr val="10307D"/>
          </a:solidFill>
          <a:latin typeface="+mn-lt"/>
          <a:ea typeface="+mn-ea"/>
          <a:cs typeface="+mn-cs"/>
        </a:defRPr>
      </a:lvl4pPr>
      <a:lvl5pPr marL="2057400" indent="-228600" algn="l" defTabSz="449263" rtl="0" fontAlgn="base" hangingPunct="0">
        <a:lnSpc>
          <a:spcPct val="111000"/>
        </a:lnSpc>
        <a:spcBef>
          <a:spcPct val="0"/>
        </a:spcBef>
        <a:spcAft>
          <a:spcPts val="288"/>
        </a:spcAft>
        <a:buClr>
          <a:srgbClr val="000000"/>
        </a:buClr>
        <a:buSzPct val="100000"/>
        <a:buFont typeface="Times New Roman" panose="02020603050405020304" pitchFamily="18" charset="0"/>
        <a:defRPr sz="2000" kern="1200">
          <a:solidFill>
            <a:srgbClr val="10307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Layout" Target="../slideLayouts/slideLayout12.xml"/><Relationship Id="rId5" Type="http://schemas.openxmlformats.org/officeDocument/2006/relationships/image" Target="../media/image7.svg"/><Relationship Id="rId4" Type="http://schemas.openxmlformats.org/officeDocument/2006/relationships/image" Target="../media/image6.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004963DC-3428-E1B3-903A-2ACDFA49E417}"/>
              </a:ext>
            </a:extLst>
          </p:cNvPr>
          <p:cNvPicPr>
            <a:picLocks noChangeAspect="1"/>
          </p:cNvPicPr>
          <p:nvPr/>
        </p:nvPicPr>
        <p:blipFill>
          <a:blip r:embed="rId2"/>
          <a:stretch>
            <a:fillRect/>
          </a:stretch>
        </p:blipFill>
        <p:spPr>
          <a:xfrm>
            <a:off x="2922083" y="205866"/>
            <a:ext cx="5894559" cy="3185570"/>
          </a:xfrm>
          <a:prstGeom prst="rect">
            <a:avLst/>
          </a:prstGeom>
        </p:spPr>
      </p:pic>
      <p:sp>
        <p:nvSpPr>
          <p:cNvPr id="15" name="Espace réservé du texte 14">
            <a:extLst>
              <a:ext uri="{FF2B5EF4-FFF2-40B4-BE49-F238E27FC236}">
                <a16:creationId xmlns:a16="http://schemas.microsoft.com/office/drawing/2014/main" id="{39918276-8203-417F-BCD4-DD500BC36BCA}"/>
              </a:ext>
            </a:extLst>
          </p:cNvPr>
          <p:cNvSpPr>
            <a:spLocks noGrp="1"/>
          </p:cNvSpPr>
          <p:nvPr>
            <p:ph type="body" sz="quarter" idx="12"/>
          </p:nvPr>
        </p:nvSpPr>
        <p:spPr>
          <a:xfrm>
            <a:off x="327358" y="3167461"/>
            <a:ext cx="8393438" cy="792212"/>
          </a:xfrm>
        </p:spPr>
        <p:txBody>
          <a:bodyPr/>
          <a:lstStyle/>
          <a:p>
            <a:r>
              <a:rPr lang="en-US" dirty="0"/>
              <a:t> Task 20</a:t>
            </a:r>
          </a:p>
          <a:p>
            <a:r>
              <a:rPr lang="en-US" sz="2000" dirty="0"/>
              <a:t>A Joint Initiative by TCP’s Wind, Hydrogen and PVPS. </a:t>
            </a:r>
          </a:p>
        </p:txBody>
      </p:sp>
      <p:sp>
        <p:nvSpPr>
          <p:cNvPr id="17" name="Espace réservé du texte 16">
            <a:extLst>
              <a:ext uri="{FF2B5EF4-FFF2-40B4-BE49-F238E27FC236}">
                <a16:creationId xmlns:a16="http://schemas.microsoft.com/office/drawing/2014/main" id="{08D567FD-ABEF-4093-94E5-6AB99A8C56A1}"/>
              </a:ext>
            </a:extLst>
          </p:cNvPr>
          <p:cNvSpPr>
            <a:spLocks noGrp="1"/>
          </p:cNvSpPr>
          <p:nvPr>
            <p:ph type="body" sz="quarter" idx="14"/>
          </p:nvPr>
        </p:nvSpPr>
        <p:spPr>
          <a:xfrm>
            <a:off x="683568" y="4169667"/>
            <a:ext cx="5032375" cy="306684"/>
          </a:xfrm>
        </p:spPr>
        <p:txBody>
          <a:bodyPr/>
          <a:lstStyle/>
          <a:p>
            <a:r>
              <a:rPr lang="en-US" sz="1600" dirty="0"/>
              <a:t>PVSEC 2026, Rotterdam</a:t>
            </a:r>
          </a:p>
        </p:txBody>
      </p:sp>
      <p:pic>
        <p:nvPicPr>
          <p:cNvPr id="2" name="Graphic 1">
            <a:extLst>
              <a:ext uri="{FF2B5EF4-FFF2-40B4-BE49-F238E27FC236}">
                <a16:creationId xmlns:a16="http://schemas.microsoft.com/office/drawing/2014/main" id="{1E6BB61A-4DC8-F74D-E9B3-2EF75123446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1064" y="-61194"/>
            <a:ext cx="845660" cy="845660"/>
          </a:xfrm>
          <a:prstGeom prst="rect">
            <a:avLst/>
          </a:prstGeom>
        </p:spPr>
      </p:pic>
      <p:pic>
        <p:nvPicPr>
          <p:cNvPr id="3" name="Graphic 2">
            <a:extLst>
              <a:ext uri="{FF2B5EF4-FFF2-40B4-BE49-F238E27FC236}">
                <a16:creationId xmlns:a16="http://schemas.microsoft.com/office/drawing/2014/main" id="{70D3D46F-58F0-BAFB-5DCD-85D6656EC9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0649" y="-111589"/>
            <a:ext cx="896055" cy="896055"/>
          </a:xfrm>
          <a:prstGeom prst="rect">
            <a:avLst/>
          </a:prstGeom>
        </p:spPr>
      </p:pic>
      <p:pic>
        <p:nvPicPr>
          <p:cNvPr id="4" name="Graphic 3">
            <a:extLst>
              <a:ext uri="{FF2B5EF4-FFF2-40B4-BE49-F238E27FC236}">
                <a16:creationId xmlns:a16="http://schemas.microsoft.com/office/drawing/2014/main" id="{3889FBD6-95E5-B053-768D-FD112BFEFB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3688" y="1890"/>
            <a:ext cx="719492" cy="719492"/>
          </a:xfrm>
          <a:prstGeom prst="rect">
            <a:avLst/>
          </a:prstGeom>
        </p:spPr>
      </p:pic>
      <p:sp>
        <p:nvSpPr>
          <p:cNvPr id="8" name="Espace réservé du texte 16">
            <a:extLst>
              <a:ext uri="{FF2B5EF4-FFF2-40B4-BE49-F238E27FC236}">
                <a16:creationId xmlns:a16="http://schemas.microsoft.com/office/drawing/2014/main" id="{C238CCA2-9459-374A-95DD-0142EA170B44}"/>
              </a:ext>
            </a:extLst>
          </p:cNvPr>
          <p:cNvSpPr txBox="1">
            <a:spLocks/>
          </p:cNvSpPr>
          <p:nvPr/>
        </p:nvSpPr>
        <p:spPr>
          <a:xfrm>
            <a:off x="5504874" y="4169667"/>
            <a:ext cx="3454400" cy="306684"/>
          </a:xfrm>
          <a:prstGeom prst="rect">
            <a:avLst/>
          </a:prstGeom>
        </p:spPr>
        <p:txBody>
          <a:bodyPr vert="horz" lIns="0" tIns="45720" rIns="91440" bIns="45720" rtlCol="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1800" kern="1200" baseline="0" dirty="0" smtClean="0">
                <a:solidFill>
                  <a:srgbClr val="003C7D"/>
                </a:solidFill>
                <a:latin typeface="Arial" panose="020B0604020202020204" pitchFamily="34" charset="0"/>
                <a:ea typeface="+mn-ea"/>
                <a:cs typeface="Arial" panose="020B0604020202020204" pitchFamily="34" charset="0"/>
              </a:defRPr>
            </a:lvl1pPr>
            <a:lvl2pPr marL="460375" indent="-227013" algn="l" defTabSz="457200" rtl="0" eaLnBrk="1" latinLnBrk="0" hangingPunct="1">
              <a:spcBef>
                <a:spcPct val="20000"/>
              </a:spcBef>
              <a:buFont typeface="Arial"/>
              <a:buChar char="–"/>
              <a:defRPr sz="2400" kern="1200">
                <a:solidFill>
                  <a:schemeClr val="tx1"/>
                </a:solidFill>
                <a:latin typeface="+mn-lt"/>
                <a:ea typeface="+mn-ea"/>
                <a:cs typeface="+mn-cs"/>
              </a:defRPr>
            </a:lvl2pPr>
            <a:lvl3pPr marL="628650" indent="-169863" algn="l" defTabSz="457200" rtl="0" eaLnBrk="1" latinLnBrk="0" hangingPunct="1">
              <a:spcBef>
                <a:spcPct val="20000"/>
              </a:spcBef>
              <a:buFont typeface="Arial"/>
              <a:buChar char="•"/>
              <a:defRPr sz="2200" kern="1200">
                <a:solidFill>
                  <a:schemeClr val="tx1"/>
                </a:solidFill>
                <a:latin typeface="+mn-lt"/>
                <a:ea typeface="+mn-ea"/>
                <a:cs typeface="+mn-cs"/>
              </a:defRPr>
            </a:lvl3pPr>
            <a:lvl4pPr marL="914400" indent="-225425" algn="l" defTabSz="457200" rtl="0" eaLnBrk="1" latinLnBrk="0" hangingPunct="1">
              <a:spcBef>
                <a:spcPct val="20000"/>
              </a:spcBef>
              <a:buFont typeface="Arial"/>
              <a:buChar char="–"/>
              <a:defRPr sz="2000" kern="1200">
                <a:solidFill>
                  <a:schemeClr val="tx1"/>
                </a:solidFill>
                <a:latin typeface="+mn-lt"/>
                <a:ea typeface="+mn-ea"/>
                <a:cs typeface="+mn-cs"/>
              </a:defRPr>
            </a:lvl4pPr>
            <a:lvl5pPr marL="1084263" indent="-169863" algn="l" defTabSz="457200" rtl="0" eaLnBrk="1" latinLnBrk="0" hangingPunct="1">
              <a:spcBef>
                <a:spcPct val="20000"/>
              </a:spcBef>
              <a:buFont typeface="Arial"/>
              <a:buChar char="»"/>
              <a:tabLst>
                <a:tab pos="1084263" algn="l"/>
              </a:tabLst>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Veronika Vancheri task leader (RVO)</a:t>
            </a:r>
          </a:p>
        </p:txBody>
      </p:sp>
    </p:spTree>
    <p:extLst>
      <p:ext uri="{BB962C8B-B14F-4D97-AF65-F5344CB8AC3E}">
        <p14:creationId xmlns:p14="http://schemas.microsoft.com/office/powerpoint/2010/main" val="817572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97672684-B3A5-66D3-5E93-4ADFCA193182}"/>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Hydrogen hubs in Europe</a:t>
            </a:r>
          </a:p>
        </p:txBody>
      </p:sp>
      <p:sp>
        <p:nvSpPr>
          <p:cNvPr id="3074" name="Rectangle 2">
            <a:extLst>
              <a:ext uri="{FF2B5EF4-FFF2-40B4-BE49-F238E27FC236}">
                <a16:creationId xmlns:a16="http://schemas.microsoft.com/office/drawing/2014/main" id="{F0C50C71-E969-F645-5319-1C4A9792DE3E}"/>
              </a:ext>
            </a:extLst>
          </p:cNvPr>
          <p:cNvSpPr>
            <a:spLocks noChangeArrowheads="1"/>
          </p:cNvSpPr>
          <p:nvPr/>
        </p:nvSpPr>
        <p:spPr bwMode="auto">
          <a:xfrm>
            <a:off x="638175" y="942975"/>
            <a:ext cx="7858125"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900" b="1">
                <a:solidFill>
                  <a:srgbClr val="10307D"/>
                </a:solidFill>
                <a:cs typeface="Arial" panose="020B0604020202020204" pitchFamily="34" charset="0"/>
              </a:rPr>
              <a:t>Local flexibility and industrial hydrogen supply</a:t>
            </a:r>
          </a:p>
        </p:txBody>
      </p:sp>
      <p:sp>
        <p:nvSpPr>
          <p:cNvPr id="3075" name="Rectangle 3">
            <a:extLst>
              <a:ext uri="{FF2B5EF4-FFF2-40B4-BE49-F238E27FC236}">
                <a16:creationId xmlns:a16="http://schemas.microsoft.com/office/drawing/2014/main" id="{7455D5A5-6808-CF62-E7BA-C6B658E0961D}"/>
              </a:ext>
            </a:extLst>
          </p:cNvPr>
          <p:cNvSpPr>
            <a:spLocks noChangeArrowheads="1"/>
          </p:cNvSpPr>
          <p:nvPr/>
        </p:nvSpPr>
        <p:spPr bwMode="auto">
          <a:xfrm>
            <a:off x="638175" y="1685925"/>
            <a:ext cx="357187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What a hub does</a:t>
            </a:r>
          </a:p>
        </p:txBody>
      </p:sp>
      <p:sp>
        <p:nvSpPr>
          <p:cNvPr id="3076" name="Rectangle 4">
            <a:extLst>
              <a:ext uri="{FF2B5EF4-FFF2-40B4-BE49-F238E27FC236}">
                <a16:creationId xmlns:a16="http://schemas.microsoft.com/office/drawing/2014/main" id="{EBF56870-BF93-BEC2-8407-B3C24234D7E5}"/>
              </a:ext>
            </a:extLst>
          </p:cNvPr>
          <p:cNvSpPr>
            <a:spLocks noChangeArrowheads="1"/>
          </p:cNvSpPr>
          <p:nvPr/>
        </p:nvSpPr>
        <p:spPr bwMode="auto">
          <a:xfrm>
            <a:off x="638175" y="2181225"/>
            <a:ext cx="3524250" cy="1304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Coordinates renewable electricity, electrolysis and storage.</a:t>
            </a:r>
          </a:p>
          <a:p>
            <a:pPr>
              <a:lnSpc>
                <a:spcPct val="100000"/>
              </a:lnSpc>
            </a:pPr>
            <a:endParaRPr lang="en-GB" altLang="nl-NL" sz="1700">
              <a:solidFill>
                <a:srgbClr val="10307D"/>
              </a:solidFill>
              <a:cs typeface="Arial" panose="020B0604020202020204" pitchFamily="34" charset="0"/>
            </a:endParaRPr>
          </a:p>
          <a:p>
            <a:pPr>
              <a:lnSpc>
                <a:spcPct val="100000"/>
              </a:lnSpc>
            </a:pPr>
            <a:r>
              <a:rPr lang="en-GB" altLang="nl-NL" sz="1700">
                <a:solidFill>
                  <a:srgbClr val="10307D"/>
                </a:solidFill>
                <a:cs typeface="Arial" panose="020B0604020202020204" pitchFamily="34" charset="0"/>
              </a:rPr>
              <a:t>Compared to batteries, hydrogen can offer affordable long term storage.</a:t>
            </a:r>
          </a:p>
        </p:txBody>
      </p:sp>
      <p:sp>
        <p:nvSpPr>
          <p:cNvPr id="3077" name="Rectangle 5">
            <a:extLst>
              <a:ext uri="{FF2B5EF4-FFF2-40B4-BE49-F238E27FC236}">
                <a16:creationId xmlns:a16="http://schemas.microsoft.com/office/drawing/2014/main" id="{0CAFFAA9-2975-8824-04F5-E3FD5A3A2DE3}"/>
              </a:ext>
            </a:extLst>
          </p:cNvPr>
          <p:cNvSpPr>
            <a:spLocks noChangeArrowheads="1"/>
          </p:cNvSpPr>
          <p:nvPr/>
        </p:nvSpPr>
        <p:spPr bwMode="auto">
          <a:xfrm>
            <a:off x="4819650" y="1685925"/>
            <a:ext cx="35433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Where the value lies</a:t>
            </a:r>
          </a:p>
        </p:txBody>
      </p:sp>
      <p:sp>
        <p:nvSpPr>
          <p:cNvPr id="3078" name="Rectangle 6">
            <a:extLst>
              <a:ext uri="{FF2B5EF4-FFF2-40B4-BE49-F238E27FC236}">
                <a16:creationId xmlns:a16="http://schemas.microsoft.com/office/drawing/2014/main" id="{BE3147E6-4B85-2353-E188-6A0EB53740A1}"/>
              </a:ext>
            </a:extLst>
          </p:cNvPr>
          <p:cNvSpPr>
            <a:spLocks noChangeArrowheads="1"/>
          </p:cNvSpPr>
          <p:nvPr/>
        </p:nvSpPr>
        <p:spPr bwMode="auto">
          <a:xfrm>
            <a:off x="4819650" y="2181225"/>
            <a:ext cx="3533775" cy="180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Local scale: flexible operation can relieve specific grid congestion.</a:t>
            </a: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a:solidFill>
                  <a:srgbClr val="10307D"/>
                </a:solidFill>
                <a:cs typeface="Arial" panose="020B0604020202020204" pitchFamily="34" charset="0"/>
              </a:rPr>
              <a:t>Larger scale: Energy storage, as well as supply hydrogen to chemicals, fertilisers and steelmaking.</a:t>
            </a:r>
          </a:p>
        </p:txBody>
      </p:sp>
      <p:sp>
        <p:nvSpPr>
          <p:cNvPr id="3079" name="Rectangle 7">
            <a:extLst>
              <a:ext uri="{FF2B5EF4-FFF2-40B4-BE49-F238E27FC236}">
                <a16:creationId xmlns:a16="http://schemas.microsoft.com/office/drawing/2014/main" id="{8E7D698A-FB4F-7528-86B9-FD7DE0377411}"/>
              </a:ext>
            </a:extLst>
          </p:cNvPr>
          <p:cNvSpPr>
            <a:spLocks noChangeArrowheads="1"/>
          </p:cNvSpPr>
          <p:nvPr/>
        </p:nvSpPr>
        <p:spPr bwMode="auto">
          <a:xfrm>
            <a:off x="638175" y="4095750"/>
            <a:ext cx="7772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3080" name="Rectangle 8">
            <a:extLst>
              <a:ext uri="{FF2B5EF4-FFF2-40B4-BE49-F238E27FC236}">
                <a16:creationId xmlns:a16="http://schemas.microsoft.com/office/drawing/2014/main" id="{DF727E62-0B7B-4926-0095-5DFB5A66E6A5}"/>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Capacity labels distinguish production power or output from the amount of hydrogen held in storage.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950404F6-0277-7B67-754D-5199CD33B53B}"/>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Congestion in the Netherlands</a:t>
            </a:r>
          </a:p>
        </p:txBody>
      </p:sp>
      <p:pic>
        <p:nvPicPr>
          <p:cNvPr id="4098" name="Picture 2">
            <a:extLst>
              <a:ext uri="{FF2B5EF4-FFF2-40B4-BE49-F238E27FC236}">
                <a16:creationId xmlns:a16="http://schemas.microsoft.com/office/drawing/2014/main" id="{4AA4A195-293D-552E-808D-AAE978F937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027" t="4977" r="25040" b="9955"/>
          <a:stretch>
            <a:fillRect/>
          </a:stretch>
        </p:blipFill>
        <p:spPr bwMode="auto">
          <a:xfrm>
            <a:off x="792163" y="863600"/>
            <a:ext cx="4679950" cy="3600450"/>
          </a:xfrm>
          <a:prstGeom prst="rect">
            <a:avLst/>
          </a:prstGeom>
          <a:noFill/>
          <a:ln>
            <a:noFill/>
          </a:ln>
          <a:effectLst/>
          <a:extLst>
            <a:ext uri="{909E8E84-426E-40DD-AFC4-6F175D3DCCD1}">
              <a14:hiddenFill xmlns:a14="http://schemas.microsoft.com/office/drawing/2010/main">
                <a:blipFill dpi="0" rotWithShape="0">
                  <a:blip/>
                  <a:srcRect l="15027" t="4977" r="25040" b="9955"/>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9" name="Rectangle 3">
            <a:extLst>
              <a:ext uri="{FF2B5EF4-FFF2-40B4-BE49-F238E27FC236}">
                <a16:creationId xmlns:a16="http://schemas.microsoft.com/office/drawing/2014/main" id="{448E0AF1-38B5-8AA3-356C-64093A1EF905}"/>
              </a:ext>
            </a:extLst>
          </p:cNvPr>
          <p:cNvSpPr>
            <a:spLocks noChangeArrowheads="1"/>
          </p:cNvSpPr>
          <p:nvPr/>
        </p:nvSpPr>
        <p:spPr bwMode="auto">
          <a:xfrm>
            <a:off x="6200775" y="990600"/>
            <a:ext cx="233362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Demand-side constraints</a:t>
            </a:r>
          </a:p>
        </p:txBody>
      </p:sp>
      <p:sp>
        <p:nvSpPr>
          <p:cNvPr id="4100" name="Rectangle 4">
            <a:extLst>
              <a:ext uri="{FF2B5EF4-FFF2-40B4-BE49-F238E27FC236}">
                <a16:creationId xmlns:a16="http://schemas.microsoft.com/office/drawing/2014/main" id="{84C06126-45F9-FC0B-A149-591EE64B3333}"/>
              </a:ext>
            </a:extLst>
          </p:cNvPr>
          <p:cNvSpPr>
            <a:spLocks noChangeArrowheads="1"/>
          </p:cNvSpPr>
          <p:nvPr/>
        </p:nvSpPr>
        <p:spPr bwMode="auto">
          <a:xfrm>
            <a:off x="6200775" y="1752600"/>
            <a:ext cx="2324100" cy="2628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This map shows capacity for electricity consumption.</a:t>
            </a: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500">
                <a:solidFill>
                  <a:srgbClr val="10307D"/>
                </a:solidFill>
                <a:cs typeface="Arial" panose="020B0604020202020204" pitchFamily="34" charset="0"/>
              </a:rPr>
              <a:t>Absorbing local PV surplus can help where export capacity is the bottleneck.</a:t>
            </a:r>
          </a:p>
        </p:txBody>
      </p:sp>
      <p:sp>
        <p:nvSpPr>
          <p:cNvPr id="4101" name="Rectangle 5">
            <a:extLst>
              <a:ext uri="{FF2B5EF4-FFF2-40B4-BE49-F238E27FC236}">
                <a16:creationId xmlns:a16="http://schemas.microsoft.com/office/drawing/2014/main" id="{6FC17285-F2DA-DB77-3EC8-6363084FB6AA}"/>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Source: Netbeheer Nederland, supplied screenshot dated 28 March 2024. Historical snapshot.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a:extLst>
              <a:ext uri="{FF2B5EF4-FFF2-40B4-BE49-F238E27FC236}">
                <a16:creationId xmlns:a16="http://schemas.microsoft.com/office/drawing/2014/main" id="{D74F2CA7-2C26-DD2B-14E2-2676A1E07431}"/>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The Dutch hydrogen backbone</a:t>
            </a:r>
          </a:p>
        </p:txBody>
      </p:sp>
      <p:pic>
        <p:nvPicPr>
          <p:cNvPr id="5122" name="Picture 2">
            <a:extLst>
              <a:ext uri="{FF2B5EF4-FFF2-40B4-BE49-F238E27FC236}">
                <a16:creationId xmlns:a16="http://schemas.microsoft.com/office/drawing/2014/main" id="{AA25EC71-08E5-B427-635A-6B906DBF50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 y="1125538"/>
            <a:ext cx="5524500" cy="3090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3" name="Rectangle 3">
            <a:extLst>
              <a:ext uri="{FF2B5EF4-FFF2-40B4-BE49-F238E27FC236}">
                <a16:creationId xmlns:a16="http://schemas.microsoft.com/office/drawing/2014/main" id="{68203003-DA51-DF82-325A-CDC127C55973}"/>
              </a:ext>
            </a:extLst>
          </p:cNvPr>
          <p:cNvSpPr>
            <a:spLocks noChangeArrowheads="1"/>
          </p:cNvSpPr>
          <p:nvPr/>
        </p:nvSpPr>
        <p:spPr bwMode="auto">
          <a:xfrm>
            <a:off x="6324600" y="1000125"/>
            <a:ext cx="2200275"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Hynetwork backbone</a:t>
            </a:r>
          </a:p>
        </p:txBody>
      </p:sp>
      <p:sp>
        <p:nvSpPr>
          <p:cNvPr id="5124" name="Rectangle 4">
            <a:extLst>
              <a:ext uri="{FF2B5EF4-FFF2-40B4-BE49-F238E27FC236}">
                <a16:creationId xmlns:a16="http://schemas.microsoft.com/office/drawing/2014/main" id="{767472C8-B950-AFF8-19CA-840BE927486A}"/>
              </a:ext>
            </a:extLst>
          </p:cNvPr>
          <p:cNvSpPr>
            <a:spLocks noChangeArrowheads="1"/>
          </p:cNvSpPr>
          <p:nvPr/>
        </p:nvSpPr>
        <p:spPr bwMode="auto">
          <a:xfrm>
            <a:off x="6324600" y="1619250"/>
            <a:ext cx="2247900"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Links ports, industry and cross-border routes.</a:t>
            </a:r>
          </a:p>
        </p:txBody>
      </p:sp>
      <p:sp>
        <p:nvSpPr>
          <p:cNvPr id="5125" name="Rectangle 5">
            <a:extLst>
              <a:ext uri="{FF2B5EF4-FFF2-40B4-BE49-F238E27FC236}">
                <a16:creationId xmlns:a16="http://schemas.microsoft.com/office/drawing/2014/main" id="{1CCC172E-74C0-A263-E354-901256ABDF7F}"/>
              </a:ext>
            </a:extLst>
          </p:cNvPr>
          <p:cNvSpPr>
            <a:spLocks noChangeArrowheads="1"/>
          </p:cNvSpPr>
          <p:nvPr/>
        </p:nvSpPr>
        <p:spPr bwMode="auto">
          <a:xfrm>
            <a:off x="6324600" y="2914650"/>
            <a:ext cx="225742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HyStock storage</a:t>
            </a:r>
          </a:p>
        </p:txBody>
      </p:sp>
      <p:sp>
        <p:nvSpPr>
          <p:cNvPr id="5126" name="Rectangle 6">
            <a:extLst>
              <a:ext uri="{FF2B5EF4-FFF2-40B4-BE49-F238E27FC236}">
                <a16:creationId xmlns:a16="http://schemas.microsoft.com/office/drawing/2014/main" id="{EFA08E34-F1C9-EF05-3014-677E35C00E88}"/>
              </a:ext>
            </a:extLst>
          </p:cNvPr>
          <p:cNvSpPr>
            <a:spLocks noChangeArrowheads="1"/>
          </p:cNvSpPr>
          <p:nvPr/>
        </p:nvSpPr>
        <p:spPr bwMode="auto">
          <a:xfrm>
            <a:off x="6324600" y="3352800"/>
            <a:ext cx="2247900"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Zuidwending</a:t>
            </a:r>
          </a:p>
          <a:p>
            <a:pPr>
              <a:lnSpc>
                <a:spcPct val="100000"/>
              </a:lnSpc>
            </a:pPr>
            <a:r>
              <a:rPr lang="en-GB" altLang="nl-NL" sz="1500">
                <a:solidFill>
                  <a:srgbClr val="10307D"/>
                </a:solidFill>
                <a:cs typeface="Arial" panose="020B0604020202020204" pitchFamily="34" charset="0"/>
              </a:rPr>
              <a:t>Storage: 20,000 t H₂ </a:t>
            </a:r>
          </a:p>
          <a:p>
            <a:pPr>
              <a:lnSpc>
                <a:spcPct val="100000"/>
              </a:lnSpc>
            </a:pPr>
            <a:r>
              <a:rPr lang="en-GB" altLang="nl-NL" sz="1500">
                <a:solidFill>
                  <a:srgbClr val="10307D"/>
                </a:solidFill>
                <a:cs typeface="Arial" panose="020B0604020202020204" pitchFamily="34" charset="0"/>
              </a:rPr>
              <a:t>Around 700 gWh</a:t>
            </a:r>
          </a:p>
          <a:p>
            <a:pPr>
              <a:lnSpc>
                <a:spcPct val="100000"/>
              </a:lnSpc>
            </a:pPr>
            <a:r>
              <a:rPr lang="en-GB" altLang="nl-NL" sz="1500">
                <a:solidFill>
                  <a:srgbClr val="10307D"/>
                </a:solidFill>
                <a:cs typeface="Arial" panose="020B0604020202020204" pitchFamily="34" charset="0"/>
              </a:rPr>
              <a:t>Four planned caverns</a:t>
            </a:r>
          </a:p>
        </p:txBody>
      </p:sp>
      <p:sp>
        <p:nvSpPr>
          <p:cNvPr id="5127" name="Rectangle 7">
            <a:extLst>
              <a:ext uri="{FF2B5EF4-FFF2-40B4-BE49-F238E27FC236}">
                <a16:creationId xmlns:a16="http://schemas.microsoft.com/office/drawing/2014/main" id="{866E2F23-FA6E-519C-D00C-4A5E3881B779}"/>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Sources: Gasunie / Hynetwork map in Bernsen, slide 4; Gasunie HyStock project page. Planned storage capacity.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a:extLst>
              <a:ext uri="{FF2B5EF4-FFF2-40B4-BE49-F238E27FC236}">
                <a16:creationId xmlns:a16="http://schemas.microsoft.com/office/drawing/2014/main" id="{43A91BC8-4F91-4B6C-D28A-D395A5DF0C9F}"/>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Cross-border hydrogen production projects</a:t>
            </a:r>
          </a:p>
        </p:txBody>
      </p:sp>
      <p:pic>
        <p:nvPicPr>
          <p:cNvPr id="6146" name="Picture 2">
            <a:extLst>
              <a:ext uri="{FF2B5EF4-FFF2-40B4-BE49-F238E27FC236}">
                <a16:creationId xmlns:a16="http://schemas.microsoft.com/office/drawing/2014/main" id="{BC0FB0A2-3318-DB54-60DE-1F649994C0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2050" y="1085850"/>
            <a:ext cx="3667125" cy="32369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7" name="Rectangle 3">
            <a:extLst>
              <a:ext uri="{FF2B5EF4-FFF2-40B4-BE49-F238E27FC236}">
                <a16:creationId xmlns:a16="http://schemas.microsoft.com/office/drawing/2014/main" id="{47C0394C-DF8A-DE29-A722-1CAFD7574876}"/>
              </a:ext>
            </a:extLst>
          </p:cNvPr>
          <p:cNvSpPr>
            <a:spLocks noChangeArrowheads="1"/>
          </p:cNvSpPr>
          <p:nvPr/>
        </p:nvSpPr>
        <p:spPr bwMode="auto">
          <a:xfrm>
            <a:off x="638175" y="1000125"/>
            <a:ext cx="4076700"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EWE Emden</a:t>
            </a:r>
          </a:p>
        </p:txBody>
      </p:sp>
      <p:sp>
        <p:nvSpPr>
          <p:cNvPr id="6148" name="Rectangle 4">
            <a:extLst>
              <a:ext uri="{FF2B5EF4-FFF2-40B4-BE49-F238E27FC236}">
                <a16:creationId xmlns:a16="http://schemas.microsoft.com/office/drawing/2014/main" id="{55FB23D2-C34C-7E3D-1516-299CE2DE97F2}"/>
              </a:ext>
            </a:extLst>
          </p:cNvPr>
          <p:cNvSpPr>
            <a:spLocks noChangeArrowheads="1"/>
          </p:cNvSpPr>
          <p:nvPr/>
        </p:nvSpPr>
        <p:spPr bwMode="auto">
          <a:xfrm>
            <a:off x="638175" y="1447800"/>
            <a:ext cx="4010025" cy="120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600">
                <a:solidFill>
                  <a:srgbClr val="10307D"/>
                </a:solidFill>
                <a:cs typeface="Arial" panose="020B0604020202020204" pitchFamily="34" charset="0"/>
              </a:rPr>
              <a:t>Production: 320 MW</a:t>
            </a:r>
          </a:p>
          <a:p>
            <a:pPr>
              <a:lnSpc>
                <a:spcPct val="100000"/>
              </a:lnSpc>
            </a:pPr>
            <a:r>
              <a:rPr lang="en-GB" altLang="nl-NL" sz="1600">
                <a:solidFill>
                  <a:srgbClr val="10307D"/>
                </a:solidFill>
                <a:cs typeface="Arial" panose="020B0604020202020204" pitchFamily="34" charset="0"/>
              </a:rPr>
              <a:t>Approx. 25,000–30,000 t H₂/year</a:t>
            </a:r>
          </a:p>
          <a:p>
            <a:pPr>
              <a:lnSpc>
                <a:spcPct val="100000"/>
              </a:lnSpc>
            </a:pPr>
            <a:r>
              <a:rPr lang="en-GB" altLang="nl-NL" sz="1600">
                <a:solidFill>
                  <a:srgbClr val="10307D"/>
                </a:solidFill>
                <a:cs typeface="Arial" panose="020B0604020202020204" pitchFamily="34" charset="0"/>
              </a:rPr>
              <a:t>Storage: Huntorf, 16 million Nm³,48 GWh</a:t>
            </a:r>
          </a:p>
          <a:p>
            <a:pPr>
              <a:lnSpc>
                <a:spcPct val="100000"/>
              </a:lnSpc>
            </a:pPr>
            <a:endParaRPr lang="en-GB" altLang="nl-NL" sz="1600">
              <a:solidFill>
                <a:srgbClr val="10307D"/>
              </a:solidFill>
              <a:cs typeface="Arial" panose="020B0604020202020204" pitchFamily="34" charset="0"/>
            </a:endParaRPr>
          </a:p>
        </p:txBody>
      </p:sp>
      <p:sp>
        <p:nvSpPr>
          <p:cNvPr id="6149" name="Rectangle 5">
            <a:extLst>
              <a:ext uri="{FF2B5EF4-FFF2-40B4-BE49-F238E27FC236}">
                <a16:creationId xmlns:a16="http://schemas.microsoft.com/office/drawing/2014/main" id="{2FE4385D-2B12-D64B-AC6C-DD9C4B9E589F}"/>
              </a:ext>
            </a:extLst>
          </p:cNvPr>
          <p:cNvSpPr>
            <a:spLocks noChangeArrowheads="1"/>
          </p:cNvSpPr>
          <p:nvPr/>
        </p:nvSpPr>
        <p:spPr bwMode="auto">
          <a:xfrm>
            <a:off x="638175" y="2781300"/>
            <a:ext cx="409575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GET H2 Nukleus, Lingen</a:t>
            </a:r>
          </a:p>
        </p:txBody>
      </p:sp>
      <p:sp>
        <p:nvSpPr>
          <p:cNvPr id="6150" name="Rectangle 6">
            <a:extLst>
              <a:ext uri="{FF2B5EF4-FFF2-40B4-BE49-F238E27FC236}">
                <a16:creationId xmlns:a16="http://schemas.microsoft.com/office/drawing/2014/main" id="{3F3C92E8-1ACB-59AC-D74D-9104C14ACE25}"/>
              </a:ext>
            </a:extLst>
          </p:cNvPr>
          <p:cNvSpPr>
            <a:spLocks noChangeArrowheads="1"/>
          </p:cNvSpPr>
          <p:nvPr/>
        </p:nvSpPr>
        <p:spPr bwMode="auto">
          <a:xfrm>
            <a:off x="638175" y="3257550"/>
            <a:ext cx="4057650"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600">
                <a:solidFill>
                  <a:srgbClr val="10307D"/>
                </a:solidFill>
                <a:cs typeface="Arial" panose="020B0604020202020204" pitchFamily="34" charset="0"/>
              </a:rPr>
              <a:t>Production: 300 MW, up to 6 t H₂/hour</a:t>
            </a:r>
          </a:p>
          <a:p>
            <a:pPr>
              <a:lnSpc>
                <a:spcPct val="100000"/>
              </a:lnSpc>
            </a:pPr>
            <a:r>
              <a:rPr lang="en-GB" altLang="nl-NL" sz="1600">
                <a:solidFill>
                  <a:srgbClr val="10307D"/>
                </a:solidFill>
                <a:cs typeface="Arial" panose="020B0604020202020204" pitchFamily="34" charset="0"/>
              </a:rPr>
              <a:t>Storage: access to Gronau-Epe</a:t>
            </a:r>
          </a:p>
          <a:p>
            <a:pPr>
              <a:lnSpc>
                <a:spcPct val="100000"/>
              </a:lnSpc>
            </a:pPr>
            <a:r>
              <a:rPr lang="en-GB" altLang="nl-NL" sz="1600">
                <a:solidFill>
                  <a:srgbClr val="10307D"/>
                </a:solidFill>
                <a:cs typeface="Arial" panose="020B0604020202020204" pitchFamily="34" charset="0"/>
              </a:rPr>
              <a:t>3,420 t working gas in the shared site</a:t>
            </a:r>
          </a:p>
        </p:txBody>
      </p:sp>
      <p:sp>
        <p:nvSpPr>
          <p:cNvPr id="6151" name="Rectangle 7">
            <a:extLst>
              <a:ext uri="{FF2B5EF4-FFF2-40B4-BE49-F238E27FC236}">
                <a16:creationId xmlns:a16="http://schemas.microsoft.com/office/drawing/2014/main" id="{B9609601-EB2A-D747-EC63-57F5F6F9919C}"/>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Announced full-build capacities. Storage sites are separate assets. Sources: EWE and IPCEI project profiles.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a:extLst>
              <a:ext uri="{FF2B5EF4-FFF2-40B4-BE49-F238E27FC236}">
                <a16:creationId xmlns:a16="http://schemas.microsoft.com/office/drawing/2014/main" id="{8C7650BB-0368-F6E4-FE01-A78F06D8FA7E}"/>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Underground hydrogen storage projects</a:t>
            </a:r>
          </a:p>
        </p:txBody>
      </p:sp>
      <p:sp>
        <p:nvSpPr>
          <p:cNvPr id="7170" name="Rectangle 2">
            <a:extLst>
              <a:ext uri="{FF2B5EF4-FFF2-40B4-BE49-F238E27FC236}">
                <a16:creationId xmlns:a16="http://schemas.microsoft.com/office/drawing/2014/main" id="{204F66B9-B1D0-CB26-A7AA-0392526160E5}"/>
              </a:ext>
            </a:extLst>
          </p:cNvPr>
          <p:cNvSpPr>
            <a:spLocks noChangeArrowheads="1"/>
          </p:cNvSpPr>
          <p:nvPr/>
        </p:nvSpPr>
        <p:spPr bwMode="auto">
          <a:xfrm>
            <a:off x="638175" y="1057275"/>
            <a:ext cx="3600450"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900" b="1">
                <a:solidFill>
                  <a:srgbClr val="10307D"/>
                </a:solidFill>
                <a:cs typeface="Arial" panose="020B0604020202020204" pitchFamily="34" charset="0"/>
              </a:rPr>
              <a:t>EWE Huntorf</a:t>
            </a:r>
          </a:p>
        </p:txBody>
      </p:sp>
      <p:sp>
        <p:nvSpPr>
          <p:cNvPr id="7171" name="Rectangle 3">
            <a:extLst>
              <a:ext uri="{FF2B5EF4-FFF2-40B4-BE49-F238E27FC236}">
                <a16:creationId xmlns:a16="http://schemas.microsoft.com/office/drawing/2014/main" id="{AB0F90E1-912A-7656-2D0A-F0276FD0D1E2}"/>
              </a:ext>
            </a:extLst>
          </p:cNvPr>
          <p:cNvSpPr>
            <a:spLocks noChangeArrowheads="1"/>
          </p:cNvSpPr>
          <p:nvPr/>
        </p:nvSpPr>
        <p:spPr bwMode="auto">
          <a:xfrm>
            <a:off x="638175" y="1714500"/>
            <a:ext cx="357187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Production capacity</a:t>
            </a:r>
          </a:p>
        </p:txBody>
      </p:sp>
      <p:sp>
        <p:nvSpPr>
          <p:cNvPr id="7172" name="Rectangle 4">
            <a:extLst>
              <a:ext uri="{FF2B5EF4-FFF2-40B4-BE49-F238E27FC236}">
                <a16:creationId xmlns:a16="http://schemas.microsoft.com/office/drawing/2014/main" id="{B7EF1F62-F37A-1071-3577-F5E04BD78BFF}"/>
              </a:ext>
            </a:extLst>
          </p:cNvPr>
          <p:cNvSpPr>
            <a:spLocks noChangeArrowheads="1"/>
          </p:cNvSpPr>
          <p:nvPr/>
        </p:nvSpPr>
        <p:spPr bwMode="auto">
          <a:xfrm>
            <a:off x="638175" y="2076450"/>
            <a:ext cx="3571875"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Not applicable: storage facility</a:t>
            </a:r>
          </a:p>
        </p:txBody>
      </p:sp>
      <p:sp>
        <p:nvSpPr>
          <p:cNvPr id="7173" name="Rectangle 5">
            <a:extLst>
              <a:ext uri="{FF2B5EF4-FFF2-40B4-BE49-F238E27FC236}">
                <a16:creationId xmlns:a16="http://schemas.microsoft.com/office/drawing/2014/main" id="{F131F005-F96A-7134-6B35-9E2063CE1995}"/>
              </a:ext>
            </a:extLst>
          </p:cNvPr>
          <p:cNvSpPr>
            <a:spLocks noChangeArrowheads="1"/>
          </p:cNvSpPr>
          <p:nvPr/>
        </p:nvSpPr>
        <p:spPr bwMode="auto">
          <a:xfrm>
            <a:off x="638175" y="2867025"/>
            <a:ext cx="357187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Storage capacity</a:t>
            </a:r>
          </a:p>
        </p:txBody>
      </p:sp>
      <p:sp>
        <p:nvSpPr>
          <p:cNvPr id="7174" name="Rectangle 6">
            <a:extLst>
              <a:ext uri="{FF2B5EF4-FFF2-40B4-BE49-F238E27FC236}">
                <a16:creationId xmlns:a16="http://schemas.microsoft.com/office/drawing/2014/main" id="{656A806B-E25C-3872-0226-3C206CAE4FCF}"/>
              </a:ext>
            </a:extLst>
          </p:cNvPr>
          <p:cNvSpPr>
            <a:spLocks noChangeArrowheads="1"/>
          </p:cNvSpPr>
          <p:nvPr/>
        </p:nvSpPr>
        <p:spPr bwMode="auto">
          <a:xfrm>
            <a:off x="638175" y="3228975"/>
            <a:ext cx="357187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2200" b="1">
                <a:solidFill>
                  <a:srgbClr val="10307D"/>
                </a:solidFill>
                <a:cs typeface="Arial" panose="020B0604020202020204" pitchFamily="34" charset="0"/>
              </a:rPr>
              <a:t>16 million Nm³ H₂</a:t>
            </a:r>
          </a:p>
        </p:txBody>
      </p:sp>
      <p:sp>
        <p:nvSpPr>
          <p:cNvPr id="7175" name="Rectangle 7">
            <a:extLst>
              <a:ext uri="{FF2B5EF4-FFF2-40B4-BE49-F238E27FC236}">
                <a16:creationId xmlns:a16="http://schemas.microsoft.com/office/drawing/2014/main" id="{EE7B9586-AEDC-4E90-8201-2FB57A3B22FB}"/>
              </a:ext>
            </a:extLst>
          </p:cNvPr>
          <p:cNvSpPr>
            <a:spLocks noChangeArrowheads="1"/>
          </p:cNvSpPr>
          <p:nvPr/>
        </p:nvSpPr>
        <p:spPr bwMode="auto">
          <a:xfrm>
            <a:off x="638175" y="3695700"/>
            <a:ext cx="3571875" cy="65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Working gas offered for 2030–2044</a:t>
            </a:r>
          </a:p>
          <a:p>
            <a:pPr>
              <a:lnSpc>
                <a:spcPct val="100000"/>
              </a:lnSpc>
            </a:pPr>
            <a:r>
              <a:rPr lang="en-GB" altLang="nl-NL" sz="1500">
                <a:solidFill>
                  <a:srgbClr val="10307D"/>
                </a:solidFill>
                <a:cs typeface="Arial" panose="020B0604020202020204" pitchFamily="34" charset="0"/>
              </a:rPr>
              <a:t>July 2026 tender</a:t>
            </a:r>
          </a:p>
        </p:txBody>
      </p:sp>
      <p:sp>
        <p:nvSpPr>
          <p:cNvPr id="7176" name="Rectangle 8">
            <a:extLst>
              <a:ext uri="{FF2B5EF4-FFF2-40B4-BE49-F238E27FC236}">
                <a16:creationId xmlns:a16="http://schemas.microsoft.com/office/drawing/2014/main" id="{57E1682B-1F99-0DEB-0048-5D55FE961F60}"/>
              </a:ext>
            </a:extLst>
          </p:cNvPr>
          <p:cNvSpPr>
            <a:spLocks noChangeArrowheads="1"/>
          </p:cNvSpPr>
          <p:nvPr/>
        </p:nvSpPr>
        <p:spPr bwMode="auto">
          <a:xfrm>
            <a:off x="4848225" y="1057275"/>
            <a:ext cx="359092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900" b="1">
                <a:solidFill>
                  <a:srgbClr val="10307D"/>
                </a:solidFill>
                <a:cs typeface="Arial" panose="020B0604020202020204" pitchFamily="34" charset="0"/>
              </a:rPr>
              <a:t>RWE Gronau-Epe</a:t>
            </a:r>
          </a:p>
        </p:txBody>
      </p:sp>
      <p:sp>
        <p:nvSpPr>
          <p:cNvPr id="7177" name="Rectangle 9">
            <a:extLst>
              <a:ext uri="{FF2B5EF4-FFF2-40B4-BE49-F238E27FC236}">
                <a16:creationId xmlns:a16="http://schemas.microsoft.com/office/drawing/2014/main" id="{91C1E3D9-364B-36C2-41E8-D776C67D5F17}"/>
              </a:ext>
            </a:extLst>
          </p:cNvPr>
          <p:cNvSpPr>
            <a:spLocks noChangeArrowheads="1"/>
          </p:cNvSpPr>
          <p:nvPr/>
        </p:nvSpPr>
        <p:spPr bwMode="auto">
          <a:xfrm>
            <a:off x="4848225" y="1714500"/>
            <a:ext cx="359092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Production capacity</a:t>
            </a:r>
          </a:p>
        </p:txBody>
      </p:sp>
      <p:sp>
        <p:nvSpPr>
          <p:cNvPr id="7178" name="Rectangle 10">
            <a:extLst>
              <a:ext uri="{FF2B5EF4-FFF2-40B4-BE49-F238E27FC236}">
                <a16:creationId xmlns:a16="http://schemas.microsoft.com/office/drawing/2014/main" id="{05518A0E-EA33-DC3F-8189-A17FEC3A8EC7}"/>
              </a:ext>
            </a:extLst>
          </p:cNvPr>
          <p:cNvSpPr>
            <a:spLocks noChangeArrowheads="1"/>
          </p:cNvSpPr>
          <p:nvPr/>
        </p:nvSpPr>
        <p:spPr bwMode="auto">
          <a:xfrm>
            <a:off x="4848225" y="2076450"/>
            <a:ext cx="3590925"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Not applicable: storage facility</a:t>
            </a:r>
          </a:p>
        </p:txBody>
      </p:sp>
      <p:sp>
        <p:nvSpPr>
          <p:cNvPr id="7179" name="Rectangle 11">
            <a:extLst>
              <a:ext uri="{FF2B5EF4-FFF2-40B4-BE49-F238E27FC236}">
                <a16:creationId xmlns:a16="http://schemas.microsoft.com/office/drawing/2014/main" id="{7D57C988-B30D-19B8-E5F4-7A3C611A5429}"/>
              </a:ext>
            </a:extLst>
          </p:cNvPr>
          <p:cNvSpPr>
            <a:spLocks noChangeArrowheads="1"/>
          </p:cNvSpPr>
          <p:nvPr/>
        </p:nvSpPr>
        <p:spPr bwMode="auto">
          <a:xfrm>
            <a:off x="4848225" y="2867025"/>
            <a:ext cx="359092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Storage capacity</a:t>
            </a:r>
          </a:p>
        </p:txBody>
      </p:sp>
      <p:sp>
        <p:nvSpPr>
          <p:cNvPr id="7180" name="Rectangle 12">
            <a:extLst>
              <a:ext uri="{FF2B5EF4-FFF2-40B4-BE49-F238E27FC236}">
                <a16:creationId xmlns:a16="http://schemas.microsoft.com/office/drawing/2014/main" id="{06F45857-DFBE-E612-286A-6AF1F1096820}"/>
              </a:ext>
            </a:extLst>
          </p:cNvPr>
          <p:cNvSpPr>
            <a:spLocks noChangeArrowheads="1"/>
          </p:cNvSpPr>
          <p:nvPr/>
        </p:nvSpPr>
        <p:spPr bwMode="auto">
          <a:xfrm>
            <a:off x="4848225" y="3228975"/>
            <a:ext cx="359092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2200" b="1">
                <a:solidFill>
                  <a:srgbClr val="10307D"/>
                </a:solidFill>
                <a:cs typeface="Arial" panose="020B0604020202020204" pitchFamily="34" charset="0"/>
              </a:rPr>
              <a:t>3,420 t H₂</a:t>
            </a:r>
          </a:p>
        </p:txBody>
      </p:sp>
      <p:sp>
        <p:nvSpPr>
          <p:cNvPr id="7181" name="Rectangle 13">
            <a:extLst>
              <a:ext uri="{FF2B5EF4-FFF2-40B4-BE49-F238E27FC236}">
                <a16:creationId xmlns:a16="http://schemas.microsoft.com/office/drawing/2014/main" id="{4D4209AE-2E2C-1F42-741E-E8060D647F74}"/>
              </a:ext>
            </a:extLst>
          </p:cNvPr>
          <p:cNvSpPr>
            <a:spLocks noChangeArrowheads="1"/>
          </p:cNvSpPr>
          <p:nvPr/>
        </p:nvSpPr>
        <p:spPr bwMode="auto">
          <a:xfrm>
            <a:off x="4848225" y="3695700"/>
            <a:ext cx="3590925" cy="65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38 million Nm³ working gas</a:t>
            </a:r>
          </a:p>
          <a:p>
            <a:pPr>
              <a:lnSpc>
                <a:spcPct val="100000"/>
              </a:lnSpc>
            </a:pPr>
            <a:r>
              <a:rPr lang="en-GB" altLang="nl-NL" sz="1500">
                <a:solidFill>
                  <a:srgbClr val="10307D"/>
                </a:solidFill>
                <a:cs typeface="Arial" panose="020B0604020202020204" pitchFamily="34" charset="0"/>
              </a:rPr>
              <a:t>Planned commercial use from 2027</a:t>
            </a:r>
          </a:p>
        </p:txBody>
      </p:sp>
      <p:sp>
        <p:nvSpPr>
          <p:cNvPr id="7182" name="Rectangle 14">
            <a:extLst>
              <a:ext uri="{FF2B5EF4-FFF2-40B4-BE49-F238E27FC236}">
                <a16:creationId xmlns:a16="http://schemas.microsoft.com/office/drawing/2014/main" id="{5688B3E6-CF5F-875D-C6B7-33D3C0CE1D1C}"/>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Sources: EWE Gasspeicher tender and IPCEI project profile. Nm³ = normal cubic metres of gas.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a:extLst>
              <a:ext uri="{FF2B5EF4-FFF2-40B4-BE49-F238E27FC236}">
                <a16:creationId xmlns:a16="http://schemas.microsoft.com/office/drawing/2014/main" id="{7A8115B5-6CC5-B211-5112-7FB65F9758C7}"/>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IPCEI Hy2Infra: infrastructure and capacity</a:t>
            </a:r>
          </a:p>
        </p:txBody>
      </p:sp>
      <p:pic>
        <p:nvPicPr>
          <p:cNvPr id="8194" name="Picture 2">
            <a:extLst>
              <a:ext uri="{FF2B5EF4-FFF2-40B4-BE49-F238E27FC236}">
                <a16:creationId xmlns:a16="http://schemas.microsoft.com/office/drawing/2014/main" id="{EB7ECB3F-1ECB-8F79-56D8-1741E08DCD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792163"/>
            <a:ext cx="6540500" cy="36210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5" name="Rectangle 3">
            <a:extLst>
              <a:ext uri="{FF2B5EF4-FFF2-40B4-BE49-F238E27FC236}">
                <a16:creationId xmlns:a16="http://schemas.microsoft.com/office/drawing/2014/main" id="{A5C05731-F0AD-CD52-17B3-CD3D7ABA65C3}"/>
              </a:ext>
            </a:extLst>
          </p:cNvPr>
          <p:cNvSpPr>
            <a:spLocks noChangeArrowheads="1"/>
          </p:cNvSpPr>
          <p:nvPr/>
        </p:nvSpPr>
        <p:spPr bwMode="auto">
          <a:xfrm>
            <a:off x="6981825" y="1028700"/>
            <a:ext cx="1704975"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600" b="1">
                <a:solidFill>
                  <a:srgbClr val="10307D"/>
                </a:solidFill>
                <a:cs typeface="Arial" panose="020B0604020202020204" pitchFamily="34" charset="0"/>
              </a:rPr>
              <a:t>2024 approved scope</a:t>
            </a:r>
          </a:p>
        </p:txBody>
      </p:sp>
      <p:sp>
        <p:nvSpPr>
          <p:cNvPr id="8196" name="Rectangle 4">
            <a:extLst>
              <a:ext uri="{FF2B5EF4-FFF2-40B4-BE49-F238E27FC236}">
                <a16:creationId xmlns:a16="http://schemas.microsoft.com/office/drawing/2014/main" id="{105E5671-3D3F-801F-AADE-3741AFCB0DDE}"/>
              </a:ext>
            </a:extLst>
          </p:cNvPr>
          <p:cNvSpPr>
            <a:spLocks noChangeArrowheads="1"/>
          </p:cNvSpPr>
          <p:nvPr/>
        </p:nvSpPr>
        <p:spPr bwMode="auto">
          <a:xfrm>
            <a:off x="6981825" y="1838325"/>
            <a:ext cx="1704975" cy="295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Production</a:t>
            </a:r>
          </a:p>
        </p:txBody>
      </p:sp>
      <p:sp>
        <p:nvSpPr>
          <p:cNvPr id="8197" name="Rectangle 5">
            <a:extLst>
              <a:ext uri="{FF2B5EF4-FFF2-40B4-BE49-F238E27FC236}">
                <a16:creationId xmlns:a16="http://schemas.microsoft.com/office/drawing/2014/main" id="{720F71A9-9368-F1D3-DC3D-9571547AD538}"/>
              </a:ext>
            </a:extLst>
          </p:cNvPr>
          <p:cNvSpPr>
            <a:spLocks noChangeArrowheads="1"/>
          </p:cNvSpPr>
          <p:nvPr/>
        </p:nvSpPr>
        <p:spPr bwMode="auto">
          <a:xfrm>
            <a:off x="6981825" y="2152650"/>
            <a:ext cx="1704975"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2200" b="1">
                <a:solidFill>
                  <a:srgbClr val="10307D"/>
                </a:solidFill>
                <a:cs typeface="Arial" panose="020B0604020202020204" pitchFamily="34" charset="0"/>
              </a:rPr>
              <a:t>3.2 GW</a:t>
            </a:r>
          </a:p>
        </p:txBody>
      </p:sp>
      <p:sp>
        <p:nvSpPr>
          <p:cNvPr id="8198" name="Rectangle 6">
            <a:extLst>
              <a:ext uri="{FF2B5EF4-FFF2-40B4-BE49-F238E27FC236}">
                <a16:creationId xmlns:a16="http://schemas.microsoft.com/office/drawing/2014/main" id="{79B7E7E8-CACA-DE21-A67F-9903752B776F}"/>
              </a:ext>
            </a:extLst>
          </p:cNvPr>
          <p:cNvSpPr>
            <a:spLocks noChangeArrowheads="1"/>
          </p:cNvSpPr>
          <p:nvPr/>
        </p:nvSpPr>
        <p:spPr bwMode="auto">
          <a:xfrm>
            <a:off x="6981825" y="2609850"/>
            <a:ext cx="1704975"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Electrolyser capacity</a:t>
            </a:r>
          </a:p>
        </p:txBody>
      </p:sp>
      <p:sp>
        <p:nvSpPr>
          <p:cNvPr id="8199" name="Rectangle 7">
            <a:extLst>
              <a:ext uri="{FF2B5EF4-FFF2-40B4-BE49-F238E27FC236}">
                <a16:creationId xmlns:a16="http://schemas.microsoft.com/office/drawing/2014/main" id="{86A5EB38-1A8A-C3B0-FD7A-6D9EA7541535}"/>
              </a:ext>
            </a:extLst>
          </p:cNvPr>
          <p:cNvSpPr>
            <a:spLocks noChangeArrowheads="1"/>
          </p:cNvSpPr>
          <p:nvPr/>
        </p:nvSpPr>
        <p:spPr bwMode="auto">
          <a:xfrm>
            <a:off x="6981825" y="3248025"/>
            <a:ext cx="17145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Hydrogen storage</a:t>
            </a:r>
          </a:p>
        </p:txBody>
      </p:sp>
      <p:sp>
        <p:nvSpPr>
          <p:cNvPr id="8200" name="Rectangle 8">
            <a:extLst>
              <a:ext uri="{FF2B5EF4-FFF2-40B4-BE49-F238E27FC236}">
                <a16:creationId xmlns:a16="http://schemas.microsoft.com/office/drawing/2014/main" id="{93B45761-2A01-8C27-B908-7A3D5FE3C811}"/>
              </a:ext>
            </a:extLst>
          </p:cNvPr>
          <p:cNvSpPr>
            <a:spLocks noChangeArrowheads="1"/>
          </p:cNvSpPr>
          <p:nvPr/>
        </p:nvSpPr>
        <p:spPr bwMode="auto">
          <a:xfrm>
            <a:off x="6981825" y="3590925"/>
            <a:ext cx="1714500"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2200" b="1">
                <a:solidFill>
                  <a:srgbClr val="10307D"/>
                </a:solidFill>
                <a:cs typeface="Arial" panose="020B0604020202020204" pitchFamily="34" charset="0"/>
              </a:rPr>
              <a:t>≥370 GWh</a:t>
            </a:r>
          </a:p>
        </p:txBody>
      </p:sp>
      <p:sp>
        <p:nvSpPr>
          <p:cNvPr id="8201" name="Rectangle 9">
            <a:extLst>
              <a:ext uri="{FF2B5EF4-FFF2-40B4-BE49-F238E27FC236}">
                <a16:creationId xmlns:a16="http://schemas.microsoft.com/office/drawing/2014/main" id="{E99F6B75-A0A8-E453-A3E8-F71FFD776C7A}"/>
              </a:ext>
            </a:extLst>
          </p:cNvPr>
          <p:cNvSpPr>
            <a:spLocks noChangeArrowheads="1"/>
          </p:cNvSpPr>
          <p:nvPr/>
        </p:nvSpPr>
        <p:spPr bwMode="auto">
          <a:xfrm>
            <a:off x="6981825" y="4048125"/>
            <a:ext cx="1714500"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Programme total</a:t>
            </a:r>
          </a:p>
        </p:txBody>
      </p:sp>
      <p:sp>
        <p:nvSpPr>
          <p:cNvPr id="8202" name="Rectangle 10">
            <a:extLst>
              <a:ext uri="{FF2B5EF4-FFF2-40B4-BE49-F238E27FC236}">
                <a16:creationId xmlns:a16="http://schemas.microsoft.com/office/drawing/2014/main" id="{7A992EC1-B880-318F-2C35-7A5116B8BE12}"/>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IPCEI: Important Projects of Common European Interest. Approved portfolio figures, not operating capacity.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a:extLst>
              <a:ext uri="{FF2B5EF4-FFF2-40B4-BE49-F238E27FC236}">
                <a16:creationId xmlns:a16="http://schemas.microsoft.com/office/drawing/2014/main" id="{B3D59EED-D309-AA92-B18D-F6F255FBBBCE}"/>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Other European initiatives and capacity scope</a:t>
            </a:r>
          </a:p>
        </p:txBody>
      </p:sp>
      <p:sp>
        <p:nvSpPr>
          <p:cNvPr id="9218" name="Rectangle 2">
            <a:extLst>
              <a:ext uri="{FF2B5EF4-FFF2-40B4-BE49-F238E27FC236}">
                <a16:creationId xmlns:a16="http://schemas.microsoft.com/office/drawing/2014/main" id="{78A7674C-0ED4-5CA4-38D1-F53DB8FA9BFF}"/>
              </a:ext>
            </a:extLst>
          </p:cNvPr>
          <p:cNvSpPr>
            <a:spLocks noChangeArrowheads="1"/>
          </p:cNvSpPr>
          <p:nvPr/>
        </p:nvSpPr>
        <p:spPr bwMode="auto">
          <a:xfrm>
            <a:off x="628650" y="971550"/>
            <a:ext cx="3562350"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European Hydrogen Bank</a:t>
            </a:r>
          </a:p>
        </p:txBody>
      </p:sp>
      <p:sp>
        <p:nvSpPr>
          <p:cNvPr id="9219" name="Rectangle 3">
            <a:extLst>
              <a:ext uri="{FF2B5EF4-FFF2-40B4-BE49-F238E27FC236}">
                <a16:creationId xmlns:a16="http://schemas.microsoft.com/office/drawing/2014/main" id="{8FC6ADDF-4963-BC6B-D895-31AD451D38C5}"/>
              </a:ext>
            </a:extLst>
          </p:cNvPr>
          <p:cNvSpPr>
            <a:spLocks noChangeArrowheads="1"/>
          </p:cNvSpPr>
          <p:nvPr/>
        </p:nvSpPr>
        <p:spPr bwMode="auto">
          <a:xfrm>
            <a:off x="628650" y="1371600"/>
            <a:ext cx="363855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Auctions support hydrogen production.</a:t>
            </a:r>
          </a:p>
          <a:p>
            <a:pPr>
              <a:lnSpc>
                <a:spcPct val="100000"/>
              </a:lnSpc>
            </a:pPr>
            <a:r>
              <a:rPr lang="en-GB" altLang="nl-NL" sz="1400">
                <a:solidFill>
                  <a:srgbClr val="10307D"/>
                </a:solidFill>
                <a:cs typeface="Arial" panose="020B0604020202020204" pitchFamily="34" charset="0"/>
              </a:rPr>
              <a:t>Production / storage: portfolio-specific</a:t>
            </a:r>
          </a:p>
        </p:txBody>
      </p:sp>
      <p:sp>
        <p:nvSpPr>
          <p:cNvPr id="9220" name="Rectangle 4">
            <a:extLst>
              <a:ext uri="{FF2B5EF4-FFF2-40B4-BE49-F238E27FC236}">
                <a16:creationId xmlns:a16="http://schemas.microsoft.com/office/drawing/2014/main" id="{273A60D6-4470-21C6-93C8-36A93BFA4FFD}"/>
              </a:ext>
            </a:extLst>
          </p:cNvPr>
          <p:cNvSpPr>
            <a:spLocks noChangeArrowheads="1"/>
          </p:cNvSpPr>
          <p:nvPr/>
        </p:nvSpPr>
        <p:spPr bwMode="auto">
          <a:xfrm>
            <a:off x="4819650" y="971550"/>
            <a:ext cx="376237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Hydrogen Valleys / HEAVENN</a:t>
            </a:r>
          </a:p>
        </p:txBody>
      </p:sp>
      <p:sp>
        <p:nvSpPr>
          <p:cNvPr id="9221" name="Rectangle 5">
            <a:extLst>
              <a:ext uri="{FF2B5EF4-FFF2-40B4-BE49-F238E27FC236}">
                <a16:creationId xmlns:a16="http://schemas.microsoft.com/office/drawing/2014/main" id="{41D53E0E-E5C7-9AA2-5A81-E5DA5400C74C}"/>
              </a:ext>
            </a:extLst>
          </p:cNvPr>
          <p:cNvSpPr>
            <a:spLocks noChangeArrowheads="1"/>
          </p:cNvSpPr>
          <p:nvPr/>
        </p:nvSpPr>
        <p:spPr bwMode="auto">
          <a:xfrm>
            <a:off x="4819650" y="1371600"/>
            <a:ext cx="3790950" cy="847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Production: ≥4 MW planned at GZI Next,</a:t>
            </a:r>
          </a:p>
          <a:p>
            <a:pPr>
              <a:lnSpc>
                <a:spcPct val="100000"/>
              </a:lnSpc>
            </a:pPr>
            <a:r>
              <a:rPr lang="en-GB" altLang="nl-NL" sz="1400">
                <a:solidFill>
                  <a:srgbClr val="10307D"/>
                </a:solidFill>
                <a:cs typeface="Arial" panose="020B0604020202020204" pitchFamily="34" charset="0"/>
              </a:rPr>
              <a:t>one HEAVENN component</a:t>
            </a:r>
          </a:p>
          <a:p>
            <a:pPr>
              <a:lnSpc>
                <a:spcPct val="100000"/>
              </a:lnSpc>
            </a:pPr>
            <a:r>
              <a:rPr lang="en-GB" altLang="nl-NL" sz="1400">
                <a:solidFill>
                  <a:srgbClr val="10307D"/>
                </a:solidFill>
                <a:cs typeface="Arial" panose="020B0604020202020204" pitchFamily="34" charset="0"/>
              </a:rPr>
              <a:t>Storage: no consolidated total published</a:t>
            </a:r>
          </a:p>
        </p:txBody>
      </p:sp>
      <p:sp>
        <p:nvSpPr>
          <p:cNvPr id="9222" name="Rectangle 6">
            <a:extLst>
              <a:ext uri="{FF2B5EF4-FFF2-40B4-BE49-F238E27FC236}">
                <a16:creationId xmlns:a16="http://schemas.microsoft.com/office/drawing/2014/main" id="{986D55A8-CA5A-677C-290C-507C1C1B52A6}"/>
              </a:ext>
            </a:extLst>
          </p:cNvPr>
          <p:cNvSpPr>
            <a:spLocks noChangeArrowheads="1"/>
          </p:cNvSpPr>
          <p:nvPr/>
        </p:nvSpPr>
        <p:spPr bwMode="auto">
          <a:xfrm>
            <a:off x="628650" y="2857500"/>
            <a:ext cx="362902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TEN-E and CEF Energy</a:t>
            </a:r>
          </a:p>
        </p:txBody>
      </p:sp>
      <p:sp>
        <p:nvSpPr>
          <p:cNvPr id="9223" name="Rectangle 7">
            <a:extLst>
              <a:ext uri="{FF2B5EF4-FFF2-40B4-BE49-F238E27FC236}">
                <a16:creationId xmlns:a16="http://schemas.microsoft.com/office/drawing/2014/main" id="{811BD93F-21D2-F3C8-0A89-ADD420324635}"/>
              </a:ext>
            </a:extLst>
          </p:cNvPr>
          <p:cNvSpPr>
            <a:spLocks noChangeArrowheads="1"/>
          </p:cNvSpPr>
          <p:nvPr/>
        </p:nvSpPr>
        <p:spPr bwMode="auto">
          <a:xfrm>
            <a:off x="628650" y="3276600"/>
            <a:ext cx="364807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Support eligible cross-border infrastructure.</a:t>
            </a:r>
          </a:p>
          <a:p>
            <a:pPr>
              <a:lnSpc>
                <a:spcPct val="100000"/>
              </a:lnSpc>
            </a:pPr>
            <a:r>
              <a:rPr lang="en-GB" altLang="nl-NL" sz="1400">
                <a:solidFill>
                  <a:srgbClr val="10307D"/>
                </a:solidFill>
                <a:cs typeface="Arial" panose="020B0604020202020204" pitchFamily="34" charset="0"/>
              </a:rPr>
              <a:t>Production / storage: project-specific</a:t>
            </a:r>
          </a:p>
        </p:txBody>
      </p:sp>
      <p:sp>
        <p:nvSpPr>
          <p:cNvPr id="9224" name="Rectangle 8">
            <a:extLst>
              <a:ext uri="{FF2B5EF4-FFF2-40B4-BE49-F238E27FC236}">
                <a16:creationId xmlns:a16="http://schemas.microsoft.com/office/drawing/2014/main" id="{5F2E8618-E3D0-6E73-DB21-3C1CAEBBE2B0}"/>
              </a:ext>
            </a:extLst>
          </p:cNvPr>
          <p:cNvSpPr>
            <a:spLocks noChangeArrowheads="1"/>
          </p:cNvSpPr>
          <p:nvPr/>
        </p:nvSpPr>
        <p:spPr bwMode="auto">
          <a:xfrm>
            <a:off x="4819650" y="2857500"/>
            <a:ext cx="378142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EU Hydrogen Mechanism</a:t>
            </a:r>
          </a:p>
        </p:txBody>
      </p:sp>
      <p:sp>
        <p:nvSpPr>
          <p:cNvPr id="9225" name="Rectangle 9">
            <a:extLst>
              <a:ext uri="{FF2B5EF4-FFF2-40B4-BE49-F238E27FC236}">
                <a16:creationId xmlns:a16="http://schemas.microsoft.com/office/drawing/2014/main" id="{AB91F8C5-6754-0CA6-E9E8-29C1FD878A28}"/>
              </a:ext>
            </a:extLst>
          </p:cNvPr>
          <p:cNvSpPr>
            <a:spLocks noChangeArrowheads="1"/>
          </p:cNvSpPr>
          <p:nvPr/>
        </p:nvSpPr>
        <p:spPr bwMode="auto">
          <a:xfrm>
            <a:off x="4819650" y="3276600"/>
            <a:ext cx="379095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Helps match hydrogen buyers and suppliers.</a:t>
            </a:r>
          </a:p>
          <a:p>
            <a:pPr>
              <a:lnSpc>
                <a:spcPct val="100000"/>
              </a:lnSpc>
            </a:pPr>
            <a:r>
              <a:rPr lang="en-GB" altLang="nl-NL" sz="1400">
                <a:solidFill>
                  <a:srgbClr val="10307D"/>
                </a:solidFill>
                <a:cs typeface="Arial" panose="020B0604020202020204" pitchFamily="34" charset="0"/>
              </a:rPr>
              <a:t>Production / storage: not applicable</a:t>
            </a:r>
          </a:p>
          <a:p>
            <a:pPr>
              <a:lnSpc>
                <a:spcPct val="100000"/>
              </a:lnSpc>
            </a:pPr>
            <a:r>
              <a:rPr lang="en-GB" altLang="nl-NL" sz="1400">
                <a:solidFill>
                  <a:srgbClr val="10307D"/>
                </a:solidFill>
                <a:cs typeface="Arial" panose="020B0604020202020204" pitchFamily="34" charset="0"/>
              </a:rPr>
              <a:t>to the matching platform</a:t>
            </a:r>
          </a:p>
        </p:txBody>
      </p:sp>
      <p:sp>
        <p:nvSpPr>
          <p:cNvPr id="9226" name="Rectangle 10">
            <a:extLst>
              <a:ext uri="{FF2B5EF4-FFF2-40B4-BE49-F238E27FC236}">
                <a16:creationId xmlns:a16="http://schemas.microsoft.com/office/drawing/2014/main" id="{CF4B7C0C-2D26-8179-7958-6D1093C25E79}"/>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Programmes and coordination platforms have no single plant capacity. Sources: European Commission and HEAVENN.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a:extLst>
              <a:ext uri="{FF2B5EF4-FFF2-40B4-BE49-F238E27FC236}">
                <a16:creationId xmlns:a16="http://schemas.microsoft.com/office/drawing/2014/main" id="{87E445F7-4672-8BF5-6E3C-27C35CA3FA84}"/>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A viable hub needs demand and compliant supply</a:t>
            </a:r>
          </a:p>
        </p:txBody>
      </p:sp>
      <p:sp>
        <p:nvSpPr>
          <p:cNvPr id="10242" name="Rectangle 2">
            <a:extLst>
              <a:ext uri="{FF2B5EF4-FFF2-40B4-BE49-F238E27FC236}">
                <a16:creationId xmlns:a16="http://schemas.microsoft.com/office/drawing/2014/main" id="{B724D0CB-DB70-7A19-D953-6E25D65D91D0}"/>
              </a:ext>
            </a:extLst>
          </p:cNvPr>
          <p:cNvSpPr>
            <a:spLocks noChangeArrowheads="1"/>
          </p:cNvSpPr>
          <p:nvPr/>
        </p:nvSpPr>
        <p:spPr bwMode="auto">
          <a:xfrm>
            <a:off x="638175" y="1085850"/>
            <a:ext cx="372427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Commercial foundation</a:t>
            </a:r>
          </a:p>
        </p:txBody>
      </p:sp>
      <p:sp>
        <p:nvSpPr>
          <p:cNvPr id="10243" name="Rectangle 3">
            <a:extLst>
              <a:ext uri="{FF2B5EF4-FFF2-40B4-BE49-F238E27FC236}">
                <a16:creationId xmlns:a16="http://schemas.microsoft.com/office/drawing/2014/main" id="{682B67D0-8B16-E72F-CF9E-E5020FD00EAC}"/>
              </a:ext>
            </a:extLst>
          </p:cNvPr>
          <p:cNvSpPr>
            <a:spLocks noChangeArrowheads="1"/>
          </p:cNvSpPr>
          <p:nvPr/>
        </p:nvSpPr>
        <p:spPr bwMode="auto">
          <a:xfrm>
            <a:off x="638175" y="1762125"/>
            <a:ext cx="3667125" cy="2162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dirty="0">
                <a:solidFill>
                  <a:srgbClr val="10307D"/>
                </a:solidFill>
                <a:cs typeface="Arial" panose="020B0604020202020204" pitchFamily="34" charset="0"/>
              </a:rPr>
              <a:t>A credible industrial customer</a:t>
            </a:r>
          </a:p>
          <a:p>
            <a:pPr>
              <a:lnSpc>
                <a:spcPct val="100000"/>
              </a:lnSpc>
            </a:pPr>
            <a:endParaRPr lang="en-GB" altLang="nl-NL" sz="1400" dirty="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dirty="0">
                <a:solidFill>
                  <a:srgbClr val="10307D"/>
                </a:solidFill>
                <a:cs typeface="Arial" panose="020B0604020202020204" pitchFamily="34" charset="0"/>
              </a:rPr>
              <a:t>Affordable electricity and enough operating hours</a:t>
            </a:r>
          </a:p>
          <a:p>
            <a:pPr>
              <a:lnSpc>
                <a:spcPct val="100000"/>
              </a:lnSpc>
            </a:pPr>
            <a:endParaRPr lang="en-GB" altLang="nl-NL" sz="1400" dirty="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dirty="0">
                <a:solidFill>
                  <a:srgbClr val="10307D"/>
                </a:solidFill>
                <a:cs typeface="Arial" panose="020B0604020202020204" pitchFamily="34" charset="0"/>
              </a:rPr>
              <a:t>Confirmed network access and storage terms</a:t>
            </a:r>
          </a:p>
        </p:txBody>
      </p:sp>
      <p:sp>
        <p:nvSpPr>
          <p:cNvPr id="10244" name="Rectangle 4">
            <a:extLst>
              <a:ext uri="{FF2B5EF4-FFF2-40B4-BE49-F238E27FC236}">
                <a16:creationId xmlns:a16="http://schemas.microsoft.com/office/drawing/2014/main" id="{76E4304B-8199-C083-8A1E-F768CD308B12}"/>
              </a:ext>
            </a:extLst>
          </p:cNvPr>
          <p:cNvSpPr>
            <a:spLocks noChangeArrowheads="1"/>
          </p:cNvSpPr>
          <p:nvPr/>
        </p:nvSpPr>
        <p:spPr bwMode="auto">
          <a:xfrm>
            <a:off x="4848225" y="1085850"/>
            <a:ext cx="3619500"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RFNBO requirements</a:t>
            </a:r>
          </a:p>
        </p:txBody>
      </p:sp>
      <p:sp>
        <p:nvSpPr>
          <p:cNvPr id="10245" name="Rectangle 5">
            <a:extLst>
              <a:ext uri="{FF2B5EF4-FFF2-40B4-BE49-F238E27FC236}">
                <a16:creationId xmlns:a16="http://schemas.microsoft.com/office/drawing/2014/main" id="{58881D68-CAA4-5004-8FDD-4F930E8F6CC1}"/>
              </a:ext>
            </a:extLst>
          </p:cNvPr>
          <p:cNvSpPr>
            <a:spLocks noChangeArrowheads="1"/>
          </p:cNvSpPr>
          <p:nvPr/>
        </p:nvSpPr>
        <p:spPr bwMode="auto">
          <a:xfrm>
            <a:off x="4848225" y="1762125"/>
            <a:ext cx="3609975" cy="2162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New renewable supply where required</a:t>
            </a: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a:solidFill>
                  <a:srgbClr val="10307D"/>
                </a:solidFill>
                <a:cs typeface="Arial" panose="020B0604020202020204" pitchFamily="34" charset="0"/>
              </a:rPr>
              <a:t>Time and location matching, with exceptions</a:t>
            </a: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a:solidFill>
                  <a:srgbClr val="10307D"/>
                </a:solidFill>
                <a:cs typeface="Arial" panose="020B0604020202020204" pitchFamily="34" charset="0"/>
              </a:rPr>
              <a:t>At least 70% lifecycle emissions savings</a:t>
            </a:r>
          </a:p>
        </p:txBody>
      </p:sp>
      <p:sp>
        <p:nvSpPr>
          <p:cNvPr id="10246" name="Rectangle 6">
            <a:extLst>
              <a:ext uri="{FF2B5EF4-FFF2-40B4-BE49-F238E27FC236}">
                <a16:creationId xmlns:a16="http://schemas.microsoft.com/office/drawing/2014/main" id="{F20BAD1E-B053-B3D6-2E43-8F8C1C5D6601}"/>
              </a:ext>
            </a:extLst>
          </p:cNvPr>
          <p:cNvSpPr>
            <a:spLocks noChangeArrowheads="1"/>
          </p:cNvSpPr>
          <p:nvPr/>
        </p:nvSpPr>
        <p:spPr bwMode="auto">
          <a:xfrm>
            <a:off x="638175" y="4162425"/>
            <a:ext cx="7848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dirty="0">
                <a:solidFill>
                  <a:srgbClr val="10307D"/>
                </a:solidFill>
                <a:cs typeface="Arial" panose="020B0604020202020204" pitchFamily="34" charset="0"/>
              </a:rPr>
              <a:t>Public support should reward verified benefits and commercial viability.</a:t>
            </a:r>
          </a:p>
        </p:txBody>
      </p:sp>
      <p:sp>
        <p:nvSpPr>
          <p:cNvPr id="10247" name="Rectangle 7">
            <a:extLst>
              <a:ext uri="{FF2B5EF4-FFF2-40B4-BE49-F238E27FC236}">
                <a16:creationId xmlns:a16="http://schemas.microsoft.com/office/drawing/2014/main" id="{76636B7F-8183-8D3D-6311-2C9BCFBAE774}"/>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RFNBO: renewable fuel of non-biological origin. EU rules include exceptions and transitional provisions.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antoorthema">
  <a:themeElements>
    <a:clrScheme name="Kantoorth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thema">
      <a:majorFont>
        <a:latin typeface="Century Gothic"/>
        <a:ea typeface="Century Gothic"/>
        <a:cs typeface="Century Gothic"/>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nl-NL"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nl-NL"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Kantoorth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ntoorth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ntoorth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ntoorth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ntoorth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ntoorth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ntoorth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C3C41F8C93DA419011CA00C1AC596E" ma:contentTypeVersion="19" ma:contentTypeDescription="Crée un document." ma:contentTypeScope="" ma:versionID="8bbefd2aee6e7e8c14b7eb80bdb6dd5b">
  <xsd:schema xmlns:xsd="http://www.w3.org/2001/XMLSchema" xmlns:xs="http://www.w3.org/2001/XMLSchema" xmlns:p="http://schemas.microsoft.com/office/2006/metadata/properties" xmlns:ns2="21dc0bbd-a008-4079-8dc7-6c86477d7003" xmlns:ns3="face2710-2a53-4707-9cf7-012212f88544" targetNamespace="http://schemas.microsoft.com/office/2006/metadata/properties" ma:root="true" ma:fieldsID="71779412069e11fd4077191c7c4cf57d" ns2:_="" ns3:_="">
    <xsd:import namespace="21dc0bbd-a008-4079-8dc7-6c86477d7003"/>
    <xsd:import namespace="face2710-2a53-4707-9cf7-012212f8854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dc0bbd-a008-4079-8dc7-6c86477d70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bf44d073-f145-4e61-888e-5a6ceeae30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ce2710-2a53-4707-9cf7-012212f88544"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51557c01-f50a-4fd2-8855-317db599ee06}" ma:internalName="TaxCatchAll" ma:showField="CatchAllData" ma:web="face2710-2a53-4707-9cf7-012212f885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ace2710-2a53-4707-9cf7-012212f88544" xsi:nil="true"/>
    <lcf76f155ced4ddcb4097134ff3c332f xmlns="21dc0bbd-a008-4079-8dc7-6c86477d700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33FADBA-9C6C-454B-B5D0-AE29A2C65657}"/>
</file>

<file path=customXml/itemProps2.xml><?xml version="1.0" encoding="utf-8"?>
<ds:datastoreItem xmlns:ds="http://schemas.openxmlformats.org/officeDocument/2006/customXml" ds:itemID="{D5E251C3-3A5C-4AF2-9733-F8D59CC26BF9}"/>
</file>

<file path=customXml/itemProps3.xml><?xml version="1.0" encoding="utf-8"?>
<ds:datastoreItem xmlns:ds="http://schemas.openxmlformats.org/officeDocument/2006/customXml" ds:itemID="{FAA78985-3440-464C-9DEA-766FC223449D}"/>
</file>

<file path=docProps/app.xml><?xml version="1.0" encoding="utf-8"?>
<Properties xmlns="http://schemas.openxmlformats.org/officeDocument/2006/extended-properties" xmlns:vt="http://schemas.openxmlformats.org/officeDocument/2006/docPropsVTypes">
  <TotalTime>2</TotalTime>
  <Words>1735</Words>
  <Application>Microsoft Office PowerPoint</Application>
  <PresentationFormat>Diavoorstelling (16:9)</PresentationFormat>
  <Paragraphs>113</Paragraphs>
  <Slides>9</Slides>
  <Notes>8</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9</vt:i4>
      </vt:variant>
    </vt:vector>
  </HeadingPairs>
  <TitlesOfParts>
    <vt:vector size="16" baseType="lpstr">
      <vt:lpstr>Arial</vt:lpstr>
      <vt:lpstr>Arial Nova</vt:lpstr>
      <vt:lpstr>Calibri</vt:lpstr>
      <vt:lpstr>Century Gothic</vt:lpstr>
      <vt:lpstr>Segoe UI</vt:lpstr>
      <vt:lpstr>Times New Roman</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Vancheri, V (Veronika)</dc:creator>
  <cp:lastModifiedBy>Vancheri, V (Veronika)</cp:lastModifiedBy>
  <cp:revision>1</cp:revision>
  <cp:lastPrinted>1601-01-01T00:00:00Z</cp:lastPrinted>
  <dcterms:created xsi:type="dcterms:W3CDTF">1601-01-01T00:00:00Z</dcterms:created>
  <dcterms:modified xsi:type="dcterms:W3CDTF">2026-09-16T22:05:18Z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9999a2b-9a21-4e6e-bf76-863fcb82bc91_Enabled">
    <vt:lpwstr>true</vt:lpwstr>
  </property>
  <property fmtid="{D5CDD505-2E9C-101B-9397-08002B2CF9AE}" pid="3" name="MSIP_Label_89999a2b-9a21-4e6e-bf76-863fcb82bc91_SetDate">
    <vt:lpwstr>2026-09-16T22:05:08Z</vt:lpwstr>
  </property>
  <property fmtid="{D5CDD505-2E9C-101B-9397-08002B2CF9AE}" pid="4" name="MSIP_Label_89999a2b-9a21-4e6e-bf76-863fcb82bc91_Method">
    <vt:lpwstr>Standard</vt:lpwstr>
  </property>
  <property fmtid="{D5CDD505-2E9C-101B-9397-08002B2CF9AE}" pid="5" name="MSIP_Label_89999a2b-9a21-4e6e-bf76-863fcb82bc91_Name">
    <vt:lpwstr>Intern</vt:lpwstr>
  </property>
  <property fmtid="{D5CDD505-2E9C-101B-9397-08002B2CF9AE}" pid="6" name="MSIP_Label_89999a2b-9a21-4e6e-bf76-863fcb82bc91_SiteId">
    <vt:lpwstr>40ce6286-0e4a-4500-8bb1-bf46447c5f7f</vt:lpwstr>
  </property>
  <property fmtid="{D5CDD505-2E9C-101B-9397-08002B2CF9AE}" pid="7" name="MSIP_Label_89999a2b-9a21-4e6e-bf76-863fcb82bc91_ActionId">
    <vt:lpwstr>70b4e6d9-3ab5-41e9-bcbb-298b790556ad</vt:lpwstr>
  </property>
  <property fmtid="{D5CDD505-2E9C-101B-9397-08002B2CF9AE}" pid="8" name="MSIP_Label_89999a2b-9a21-4e6e-bf76-863fcb82bc91_ContentBits">
    <vt:lpwstr>0</vt:lpwstr>
  </property>
  <property fmtid="{D5CDD505-2E9C-101B-9397-08002B2CF9AE}" pid="9" name="MSIP_Label_89999a2b-9a21-4e6e-bf76-863fcb82bc91_Tag">
    <vt:lpwstr>10, 3, 0, 1</vt:lpwstr>
  </property>
  <property fmtid="{D5CDD505-2E9C-101B-9397-08002B2CF9AE}" pid="10" name="ContentTypeId">
    <vt:lpwstr>0x01010090C3C41F8C93DA419011CA00C1AC596E</vt:lpwstr>
  </property>
  <property fmtid="{D5CDD505-2E9C-101B-9397-08002B2CF9AE}" pid="11" name="MediaServiceImageTags">
    <vt:lpwstr/>
  </property>
</Properties>
</file>