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4"/>
  </p:sldMasterIdLst>
  <p:notesMasterIdLst>
    <p:notesMasterId r:id="rId24"/>
  </p:notesMasterIdLst>
  <p:handoutMasterIdLst>
    <p:handoutMasterId r:id="rId25"/>
  </p:handoutMasterIdLst>
  <p:sldIdLst>
    <p:sldId id="623" r:id="rId5"/>
    <p:sldId id="629" r:id="rId6"/>
    <p:sldId id="1660" r:id="rId7"/>
    <p:sldId id="1661" r:id="rId8"/>
    <p:sldId id="1644" r:id="rId9"/>
    <p:sldId id="1588" r:id="rId10"/>
    <p:sldId id="694" r:id="rId11"/>
    <p:sldId id="1625" r:id="rId12"/>
    <p:sldId id="1651" r:id="rId13"/>
    <p:sldId id="1652" r:id="rId14"/>
    <p:sldId id="1653" r:id="rId15"/>
    <p:sldId id="1659" r:id="rId16"/>
    <p:sldId id="1637" r:id="rId17"/>
    <p:sldId id="1616" r:id="rId18"/>
    <p:sldId id="1658" r:id="rId19"/>
    <p:sldId id="1663" r:id="rId20"/>
    <p:sldId id="1664" r:id="rId21"/>
    <p:sldId id="1662" r:id="rId22"/>
    <p:sldId id="635" r:id="rId23"/>
  </p:sldIdLst>
  <p:sldSz cx="9144000" cy="5143500" type="screen16x9"/>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0" userDrawn="1">
          <p15:clr>
            <a:srgbClr val="A4A3A4"/>
          </p15:clr>
        </p15:guide>
        <p15:guide id="2" pos="4944" userDrawn="1">
          <p15:clr>
            <a:srgbClr val="A4A3A4"/>
          </p15:clr>
        </p15:guide>
        <p15:guide id="3" orient="horz" pos="1711" userDrawn="1">
          <p15:clr>
            <a:srgbClr val="A4A3A4"/>
          </p15:clr>
        </p15:guide>
        <p15:guide id="4" orient="horz" pos="1620" userDrawn="1">
          <p15:clr>
            <a:srgbClr val="A4A3A4"/>
          </p15:clr>
        </p15:guide>
        <p15:guide id="5" pos="1338"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guide id="3" orient="horz" pos="3109">
          <p15:clr>
            <a:srgbClr val="A4A3A4"/>
          </p15:clr>
        </p15:guide>
        <p15:guide id="4"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2EB"/>
    <a:srgbClr val="003C7D"/>
    <a:srgbClr val="0044FF"/>
    <a:srgbClr val="376192"/>
    <a:srgbClr val="E0EEF8"/>
    <a:srgbClr val="EDEEF8"/>
    <a:srgbClr val="184481"/>
    <a:srgbClr val="F4821F"/>
    <a:srgbClr val="10307D"/>
    <a:srgbClr val="E889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0" d="100"/>
          <a:sy n="400" d="100"/>
        </p:scale>
        <p:origin x="-8348" y="-5016"/>
      </p:cViewPr>
      <p:guideLst>
        <p:guide orient="horz" pos="3140"/>
        <p:guide pos="4944"/>
        <p:guide orient="horz" pos="1711"/>
        <p:guide orient="horz" pos="1620"/>
        <p:guide pos="1338"/>
      </p:guideLst>
    </p:cSldViewPr>
  </p:slideViewPr>
  <p:notesTextViewPr>
    <p:cViewPr>
      <p:scale>
        <a:sx n="1" d="1"/>
        <a:sy n="1" d="1"/>
      </p:scale>
      <p:origin x="0" y="0"/>
    </p:cViewPr>
  </p:notesTextViewPr>
  <p:notesViewPr>
    <p:cSldViewPr snapToGrid="0">
      <p:cViewPr>
        <p:scale>
          <a:sx n="1" d="2"/>
          <a:sy n="1" d="2"/>
        </p:scale>
        <p:origin x="0" y="0"/>
      </p:cViewPr>
      <p:guideLst>
        <p:guide orient="horz" pos="3126"/>
        <p:guide pos="2100"/>
        <p:guide orient="horz" pos="3109"/>
        <p:guide pos="214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 Remund" userId="2f45291aa0d67927" providerId="LiveId" clId="{CBA70629-55AB-4C33-B1B5-9EA14CD809AE}"/>
    <pc:docChg chg="modSld">
      <pc:chgData name="Jan Remund" userId="2f45291aa0d67927" providerId="LiveId" clId="{CBA70629-55AB-4C33-B1B5-9EA14CD809AE}" dt="2026-09-15T08:46:15.816" v="87" actId="14100"/>
      <pc:docMkLst>
        <pc:docMk/>
      </pc:docMkLst>
      <pc:sldChg chg="modSp mod">
        <pc:chgData name="Jan Remund" userId="2f45291aa0d67927" providerId="LiveId" clId="{CBA70629-55AB-4C33-B1B5-9EA14CD809AE}" dt="2026-09-15T08:46:15.816" v="87" actId="14100"/>
        <pc:sldMkLst>
          <pc:docMk/>
          <pc:sldMk cId="95233528" sldId="1662"/>
        </pc:sldMkLst>
        <pc:spChg chg="mod">
          <ac:chgData name="Jan Remund" userId="2f45291aa0d67927" providerId="LiveId" clId="{CBA70629-55AB-4C33-B1B5-9EA14CD809AE}" dt="2026-09-15T08:46:15.816" v="87" actId="14100"/>
          <ac:spMkLst>
            <pc:docMk/>
            <pc:sldMk cId="95233528" sldId="1662"/>
            <ac:spMk id="3" creationId="{4AD435E2-585D-EAAA-2A7F-636DD2D585B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3633"/>
          </a:xfrm>
          <a:prstGeom prst="rect">
            <a:avLst/>
          </a:prstGeom>
        </p:spPr>
        <p:txBody>
          <a:bodyPr vert="horz" lIns="91440" tIns="45720" rIns="91440" bIns="45720" rtlCol="0"/>
          <a:lstStyle>
            <a:lvl1pPr algn="r">
              <a:defRPr sz="1200"/>
            </a:lvl1pPr>
          </a:lstStyle>
          <a:p>
            <a:fld id="{402B6714-7BAF-4DAF-8232-AA0EFD3D7F80}" type="datetimeFigureOut">
              <a:rPr lang="en-US" smtClean="0"/>
              <a:t>9/15/2026</a:t>
            </a:fld>
            <a:endParaRPr lang="en-US"/>
          </a:p>
        </p:txBody>
      </p:sp>
      <p:sp>
        <p:nvSpPr>
          <p:cNvPr id="4" name="Footer Placeholder 3"/>
          <p:cNvSpPr>
            <a:spLocks noGrp="1"/>
          </p:cNvSpPr>
          <p:nvPr>
            <p:ph type="ftr" sz="quarter" idx="2"/>
          </p:nvPr>
        </p:nvSpPr>
        <p:spPr>
          <a:xfrm>
            <a:off x="0" y="9377316"/>
            <a:ext cx="2945659" cy="4936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377316"/>
            <a:ext cx="2945659" cy="493633"/>
          </a:xfrm>
          <a:prstGeom prst="rect">
            <a:avLst/>
          </a:prstGeom>
        </p:spPr>
        <p:txBody>
          <a:bodyPr vert="horz" lIns="91440" tIns="45720" rIns="91440" bIns="45720" rtlCol="0" anchor="b"/>
          <a:lstStyle>
            <a:lvl1pPr algn="r">
              <a:defRPr sz="1200"/>
            </a:lvl1pPr>
          </a:lstStyle>
          <a:p>
            <a:fld id="{C71C4779-9F3B-4023-9A64-72230967F0CF}" type="slidenum">
              <a:rPr lang="en-US" smtClean="0"/>
              <a:t>‹Nr.›</a:t>
            </a:fld>
            <a:endParaRPr lang="en-US"/>
          </a:p>
        </p:txBody>
      </p:sp>
    </p:spTree>
    <p:extLst>
      <p:ext uri="{BB962C8B-B14F-4D97-AF65-F5344CB8AC3E}">
        <p14:creationId xmlns:p14="http://schemas.microsoft.com/office/powerpoint/2010/main" val="1758114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7272E4AE-A23F-4D9F-B4EF-A6ED45CEC049}" type="datetimeFigureOut">
              <a:rPr lang="en-GB" smtClean="0"/>
              <a:t>15/09/2026</a:t>
            </a:fld>
            <a:endParaRPr lang="en-GB"/>
          </a:p>
        </p:txBody>
      </p:sp>
      <p:sp>
        <p:nvSpPr>
          <p:cNvPr id="4" name="Slide Image Placeholder 3"/>
          <p:cNvSpPr>
            <a:spLocks noGrp="1" noRot="1" noChangeAspect="1"/>
          </p:cNvSpPr>
          <p:nvPr>
            <p:ph type="sldImg" idx="2"/>
          </p:nvPr>
        </p:nvSpPr>
        <p:spPr>
          <a:xfrm>
            <a:off x="107950" y="739775"/>
            <a:ext cx="6581775"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E0649404-AEEE-4B4E-B616-1BC6E4EEEF5D}" type="slidenum">
              <a:rPr lang="en-GB" smtClean="0"/>
              <a:t>‹Nr.›</a:t>
            </a:fld>
            <a:endParaRPr lang="en-GB"/>
          </a:p>
        </p:txBody>
      </p:sp>
    </p:spTree>
    <p:extLst>
      <p:ext uri="{BB962C8B-B14F-4D97-AF65-F5344CB8AC3E}">
        <p14:creationId xmlns:p14="http://schemas.microsoft.com/office/powerpoint/2010/main" val="3173653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E0649404-AEEE-4B4E-B616-1BC6E4EEEF5D}" type="slidenum">
              <a:rPr lang="en-GB" smtClean="0"/>
              <a:t>1</a:t>
            </a:fld>
            <a:endParaRPr lang="en-GB"/>
          </a:p>
        </p:txBody>
      </p:sp>
    </p:spTree>
    <p:extLst>
      <p:ext uri="{BB962C8B-B14F-4D97-AF65-F5344CB8AC3E}">
        <p14:creationId xmlns:p14="http://schemas.microsoft.com/office/powerpoint/2010/main" val="2057710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err="1"/>
              <a:t>Universities</a:t>
            </a:r>
            <a:r>
              <a:rPr lang="de-CH"/>
              <a:t>, </a:t>
            </a:r>
            <a:r>
              <a:rPr lang="de-CH" err="1"/>
              <a:t>met</a:t>
            </a:r>
            <a:r>
              <a:rPr lang="de-CH"/>
              <a:t> </a:t>
            </a:r>
            <a:r>
              <a:rPr lang="de-CH" err="1"/>
              <a:t>services</a:t>
            </a:r>
            <a:r>
              <a:rPr lang="de-CH"/>
              <a:t>, </a:t>
            </a:r>
            <a:r>
              <a:rPr lang="de-CH" err="1"/>
              <a:t>service</a:t>
            </a:r>
            <a:r>
              <a:rPr lang="de-CH"/>
              <a:t> </a:t>
            </a:r>
            <a:r>
              <a:rPr lang="de-CH" err="1"/>
              <a:t>providers</a:t>
            </a:r>
            <a:endParaRPr lang="de-CH" baseline="0"/>
          </a:p>
          <a:p>
            <a:r>
              <a:rPr lang="de-CH" baseline="0"/>
              <a:t>21 countries, 55 </a:t>
            </a:r>
            <a:r>
              <a:rPr lang="de-CH" baseline="0" err="1"/>
              <a:t>organizations</a:t>
            </a:r>
            <a:endParaRPr lang="de-CH" baseline="0"/>
          </a:p>
          <a:p>
            <a:r>
              <a:rPr lang="de-CH" baseline="0" err="1"/>
              <a:t>Asia</a:t>
            </a:r>
            <a:r>
              <a:rPr lang="de-CH" baseline="0"/>
              <a:t>: </a:t>
            </a:r>
            <a:r>
              <a:rPr lang="de-CH" baseline="0" err="1"/>
              <a:t>missing</a:t>
            </a:r>
            <a:endParaRPr lang="de-CH" baseline="0"/>
          </a:p>
          <a:p>
            <a:endParaRPr lang="de-CH"/>
          </a:p>
        </p:txBody>
      </p:sp>
      <p:sp>
        <p:nvSpPr>
          <p:cNvPr id="4" name="Foliennummernplatzhalter 3"/>
          <p:cNvSpPr>
            <a:spLocks noGrp="1"/>
          </p:cNvSpPr>
          <p:nvPr>
            <p:ph type="sldNum" sz="quarter" idx="10"/>
          </p:nvPr>
        </p:nvSpPr>
        <p:spPr/>
        <p:txBody>
          <a:bodyPr/>
          <a:lstStyle/>
          <a:p>
            <a:fld id="{E0649404-AEEE-4B4E-B616-1BC6E4EEEF5D}" type="slidenum">
              <a:rPr lang="en-GB" smtClean="0"/>
              <a:t>3</a:t>
            </a:fld>
            <a:endParaRPr lang="en-GB"/>
          </a:p>
        </p:txBody>
      </p:sp>
    </p:spTree>
    <p:extLst>
      <p:ext uri="{BB962C8B-B14F-4D97-AF65-F5344CB8AC3E}">
        <p14:creationId xmlns:p14="http://schemas.microsoft.com/office/powerpoint/2010/main" val="23150484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Bottom">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250832" y="3078039"/>
            <a:ext cx="8316913" cy="519694"/>
          </a:xfrm>
          <a:prstGeom prst="rect">
            <a:avLst/>
          </a:prstGeom>
        </p:spPr>
        <p:txBody>
          <a:bodyPr lIns="0" anchor="b" anchorCtr="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2400" b="1" kern="1200">
                <a:solidFill>
                  <a:schemeClr val="tx1"/>
                </a:solidFill>
                <a:latin typeface="Arial" panose="020B0604020202020204" pitchFamily="34" charset="0"/>
                <a:ea typeface="+mj-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GB"/>
              <a:t>Title Slide </a:t>
            </a:r>
            <a:endParaRPr lang="en-US"/>
          </a:p>
        </p:txBody>
      </p:sp>
      <p:sp>
        <p:nvSpPr>
          <p:cNvPr id="5" name="Text Placeholder 4"/>
          <p:cNvSpPr>
            <a:spLocks noGrp="1"/>
          </p:cNvSpPr>
          <p:nvPr>
            <p:ph type="body" sz="quarter" idx="13" hasCustomPrompt="1"/>
          </p:nvPr>
        </p:nvSpPr>
        <p:spPr>
          <a:xfrm>
            <a:off x="250825" y="3741627"/>
            <a:ext cx="8316912" cy="306684"/>
          </a:xfrm>
          <a:prstGeom prst="rect">
            <a:avLst/>
          </a:prstGeom>
        </p:spPr>
        <p:txBody>
          <a:bodyPr lIns="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1800" kern="1200" baseline="0">
                <a:solidFill>
                  <a:srgbClr val="003C7D"/>
                </a:solidFill>
                <a:latin typeface="Arial" panose="020B0604020202020204" pitchFamily="34" charset="0"/>
                <a:ea typeface="+mn-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US"/>
              <a:t>Name of presenter, affiliation</a:t>
            </a:r>
          </a:p>
        </p:txBody>
      </p:sp>
      <p:sp>
        <p:nvSpPr>
          <p:cNvPr id="22" name="Text Placeholder 4">
            <a:extLst>
              <a:ext uri="{FF2B5EF4-FFF2-40B4-BE49-F238E27FC236}">
                <a16:creationId xmlns:a16="http://schemas.microsoft.com/office/drawing/2014/main" id="{C9034874-11D5-DA4F-9B23-34D9DE8C6D01}"/>
              </a:ext>
            </a:extLst>
          </p:cNvPr>
          <p:cNvSpPr>
            <a:spLocks noGrp="1"/>
          </p:cNvSpPr>
          <p:nvPr>
            <p:ph type="body" sz="quarter" idx="14" hasCustomPrompt="1"/>
          </p:nvPr>
        </p:nvSpPr>
        <p:spPr>
          <a:xfrm>
            <a:off x="250825" y="4169667"/>
            <a:ext cx="8316912" cy="306684"/>
          </a:xfrm>
          <a:prstGeom prst="rect">
            <a:avLst/>
          </a:prstGeom>
        </p:spPr>
        <p:txBody>
          <a:bodyPr lIns="0">
            <a:noAutofit/>
          </a:bodyPr>
          <a:lstStyle>
            <a:lvl1pPr marL="161988" marR="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lang="en-US" sz="1800" kern="1200" baseline="0" dirty="0" smtClean="0">
                <a:solidFill>
                  <a:srgbClr val="003C7D"/>
                </a:solidFill>
                <a:latin typeface="Arial" panose="020B0604020202020204" pitchFamily="34" charset="0"/>
                <a:ea typeface="+mn-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US"/>
              <a:t>Location &amp; date of presentation</a:t>
            </a:r>
          </a:p>
        </p:txBody>
      </p:sp>
      <p:grpSp>
        <p:nvGrpSpPr>
          <p:cNvPr id="7" name="Group 6">
            <a:extLst>
              <a:ext uri="{FF2B5EF4-FFF2-40B4-BE49-F238E27FC236}">
                <a16:creationId xmlns:a16="http://schemas.microsoft.com/office/drawing/2014/main" id="{B0CF8910-3997-4186-A545-A8CE55D63B8A}"/>
              </a:ext>
            </a:extLst>
          </p:cNvPr>
          <p:cNvGrpSpPr/>
          <p:nvPr userDrawn="1"/>
        </p:nvGrpSpPr>
        <p:grpSpPr>
          <a:xfrm>
            <a:off x="0" y="4566602"/>
            <a:ext cx="9144000" cy="576898"/>
            <a:chOff x="0" y="4566602"/>
            <a:chExt cx="9144000" cy="576898"/>
          </a:xfrm>
        </p:grpSpPr>
        <p:pic>
          <p:nvPicPr>
            <p:cNvPr id="8" name="Picture 7">
              <a:extLst>
                <a:ext uri="{FF2B5EF4-FFF2-40B4-BE49-F238E27FC236}">
                  <a16:creationId xmlns:a16="http://schemas.microsoft.com/office/drawing/2014/main" id="{8E115815-0F41-46F9-BB8D-BD27EDE65B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566602"/>
              <a:ext cx="3509963" cy="576897"/>
            </a:xfrm>
            <a:prstGeom prst="rect">
              <a:avLst/>
            </a:prstGeom>
          </p:spPr>
        </p:pic>
        <p:sp>
          <p:nvSpPr>
            <p:cNvPr id="10" name="Rectangle 9">
              <a:extLst>
                <a:ext uri="{FF2B5EF4-FFF2-40B4-BE49-F238E27FC236}">
                  <a16:creationId xmlns:a16="http://schemas.microsoft.com/office/drawing/2014/main" id="{2FD94CB0-C6F5-442C-A11F-801B15C89173}"/>
                </a:ext>
              </a:extLst>
            </p:cNvPr>
            <p:cNvSpPr/>
            <p:nvPr userDrawn="1"/>
          </p:nvSpPr>
          <p:spPr>
            <a:xfrm>
              <a:off x="3362325" y="4566602"/>
              <a:ext cx="5781675" cy="576898"/>
            </a:xfrm>
            <a:prstGeom prst="rect">
              <a:avLst/>
            </a:prstGeom>
            <a:solidFill>
              <a:srgbClr val="004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Segoe UI" panose="020B0502040204020203" pitchFamily="34" charset="0"/>
                <a:cs typeface="Segoe UI" panose="020B0502040204020203" pitchFamily="34" charset="0"/>
              </a:endParaRPr>
            </a:p>
          </p:txBody>
        </p:sp>
      </p:grpSp>
      <p:pic>
        <p:nvPicPr>
          <p:cNvPr id="11" name="Picture 10" descr="A close up of a sign&#10;&#10;Description automatically generated">
            <a:extLst>
              <a:ext uri="{FF2B5EF4-FFF2-40B4-BE49-F238E27FC236}">
                <a16:creationId xmlns:a16="http://schemas.microsoft.com/office/drawing/2014/main" id="{E591FF45-0F7D-4F07-B6E4-5EA937F398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0825" y="1714288"/>
            <a:ext cx="2196767" cy="1104605"/>
          </a:xfrm>
          <a:prstGeom prst="rect">
            <a:avLst/>
          </a:prstGeom>
        </p:spPr>
      </p:pic>
    </p:spTree>
    <p:extLst>
      <p:ext uri="{BB962C8B-B14F-4D97-AF65-F5344CB8AC3E}">
        <p14:creationId xmlns:p14="http://schemas.microsoft.com/office/powerpoint/2010/main" val="3517537838"/>
      </p:ext>
    </p:extLst>
  </p:cSld>
  <p:clrMapOvr>
    <a:masterClrMapping/>
  </p:clrMapOvr>
  <p:extLst>
    <p:ext uri="{DCECCB84-F9BA-43D5-87BE-67443E8EF086}">
      <p15:sldGuideLst xmlns:p15="http://schemas.microsoft.com/office/powerpoint/2012/main">
        <p15:guide id="1" pos="159" userDrawn="1">
          <p15:clr>
            <a:srgbClr val="FBAE40"/>
          </p15:clr>
        </p15:guide>
        <p15:guide id="2" orient="horz" pos="826" userDrawn="1">
          <p15:clr>
            <a:srgbClr val="FBAE40"/>
          </p15:clr>
        </p15:guide>
        <p15:guide id="3" pos="5603" userDrawn="1">
          <p15:clr>
            <a:srgbClr val="FBAE40"/>
          </p15:clr>
        </p15:guide>
        <p15:guide id="4" pos="539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text">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8441CA57-6943-9F41-9E1E-50E2F585B99E}"/>
              </a:ext>
            </a:extLst>
          </p:cNvPr>
          <p:cNvSpPr>
            <a:spLocks noGrp="1"/>
          </p:cNvSpPr>
          <p:nvPr>
            <p:ph type="body" sz="quarter" idx="12" hasCustomPrompt="1"/>
          </p:nvPr>
        </p:nvSpPr>
        <p:spPr>
          <a:xfrm>
            <a:off x="250828" y="218815"/>
            <a:ext cx="7289701" cy="434767"/>
          </a:xfrm>
          <a:prstGeom prst="rect">
            <a:avLst/>
          </a:prstGeom>
        </p:spPr>
        <p:txBody>
          <a:bodyPr lIns="0">
            <a:noAutofit/>
          </a:bodyPr>
          <a:lstStyle>
            <a:lvl1pPr marL="0" indent="0">
              <a:buNone/>
              <a:defRPr lang="en-US" sz="2400" b="1" kern="1200" baseline="0" dirty="0">
                <a:solidFill>
                  <a:srgbClr val="F4821F"/>
                </a:solidFill>
                <a:uFill>
                  <a:solidFill>
                    <a:schemeClr val="tx2"/>
                  </a:solidFill>
                </a:uFill>
                <a:latin typeface="Arial" panose="020B0604020202020204" pitchFamily="34" charset="0"/>
                <a:ea typeface="+mj-ea"/>
                <a:cs typeface="Arial" panose="020B0604020202020204" pitchFamily="34" charset="0"/>
              </a:defRPr>
            </a:lvl1pPr>
          </a:lstStyle>
          <a:p>
            <a:pPr lvl="0"/>
            <a:r>
              <a:rPr lang="en-US"/>
              <a:t>Title – one line</a:t>
            </a:r>
          </a:p>
        </p:txBody>
      </p:sp>
      <p:sp>
        <p:nvSpPr>
          <p:cNvPr id="5" name="Text Placeholder 4">
            <a:extLst>
              <a:ext uri="{FF2B5EF4-FFF2-40B4-BE49-F238E27FC236}">
                <a16:creationId xmlns:a16="http://schemas.microsoft.com/office/drawing/2014/main" id="{A26A7C0A-1BA5-C74C-BEC1-1A990858C7D9}"/>
              </a:ext>
            </a:extLst>
          </p:cNvPr>
          <p:cNvSpPr>
            <a:spLocks noGrp="1"/>
          </p:cNvSpPr>
          <p:nvPr>
            <p:ph type="body" sz="quarter" idx="13" hasCustomPrompt="1"/>
          </p:nvPr>
        </p:nvSpPr>
        <p:spPr>
          <a:xfrm>
            <a:off x="526446" y="889005"/>
            <a:ext cx="8440119" cy="3682492"/>
          </a:xfrm>
          <a:prstGeom prst="rect">
            <a:avLst/>
          </a:prstGeom>
        </p:spPr>
        <p:txBody>
          <a:bodyPr lIns="0"/>
          <a:lstStyle>
            <a:lvl1pPr marL="269981" indent="-134532">
              <a:spcBef>
                <a:spcPts val="600"/>
              </a:spcBef>
              <a:spcAft>
                <a:spcPts val="600"/>
              </a:spcAft>
              <a:buClr>
                <a:srgbClr val="003C7D"/>
              </a:buClr>
              <a:buFont typeface="Arial" panose="020B0604020202020204" pitchFamily="34" charset="0"/>
              <a:buChar char="•"/>
              <a:defRPr sz="1800" baseline="0">
                <a:solidFill>
                  <a:srgbClr val="003C7D"/>
                </a:solidFill>
                <a:latin typeface="Arial" panose="020B0604020202020204" pitchFamily="34" charset="0"/>
                <a:cs typeface="Arial" panose="020B0604020202020204" pitchFamily="34" charset="0"/>
              </a:defRPr>
            </a:lvl1pPr>
            <a:lvl2pPr marL="404970" indent="-134991">
              <a:spcBef>
                <a:spcPts val="600"/>
              </a:spcBef>
              <a:spcAft>
                <a:spcPts val="600"/>
              </a:spcAft>
              <a:buClr>
                <a:srgbClr val="003C7D"/>
              </a:buClr>
              <a:buFont typeface="Arial" panose="020B0604020202020204" pitchFamily="34" charset="0"/>
              <a:buChar char="•"/>
              <a:defRPr sz="1700">
                <a:solidFill>
                  <a:srgbClr val="003C7D"/>
                </a:solidFill>
                <a:latin typeface="Arial" panose="020B0604020202020204" pitchFamily="34" charset="0"/>
                <a:cs typeface="Arial" panose="020B0604020202020204" pitchFamily="34" charset="0"/>
              </a:defRPr>
            </a:lvl2pPr>
            <a:lvl3pPr marL="539314" indent="-134532">
              <a:spcBef>
                <a:spcPts val="300"/>
              </a:spcBef>
              <a:spcAft>
                <a:spcPts val="300"/>
              </a:spcAft>
              <a:buClr>
                <a:srgbClr val="003C7D"/>
              </a:buClr>
              <a:buFont typeface="Arial" panose="020B0604020202020204" pitchFamily="34" charset="0"/>
              <a:buChar char="•"/>
              <a:defRPr sz="1600">
                <a:solidFill>
                  <a:srgbClr val="003C7D"/>
                </a:solidFill>
                <a:latin typeface="Arial" panose="020B0604020202020204" pitchFamily="34" charset="0"/>
                <a:cs typeface="Arial" panose="020B0604020202020204" pitchFamily="34" charset="0"/>
              </a:defRPr>
            </a:lvl3pPr>
            <a:lvl4pPr marL="675034" indent="-135722">
              <a:spcBef>
                <a:spcPts val="300"/>
              </a:spcBef>
              <a:spcAft>
                <a:spcPts val="300"/>
              </a:spcAft>
              <a:buClr>
                <a:srgbClr val="003C7D"/>
              </a:buClr>
              <a:buFont typeface="Arial" panose="020B0604020202020204" pitchFamily="34" charset="0"/>
              <a:buChar char="•"/>
              <a:defRPr sz="1600">
                <a:solidFill>
                  <a:srgbClr val="003C7D"/>
                </a:solidFill>
                <a:latin typeface="Arial" panose="020B0604020202020204" pitchFamily="34" charset="0"/>
                <a:cs typeface="Arial" panose="020B0604020202020204" pitchFamily="34" charset="0"/>
              </a:defRPr>
            </a:lvl4pPr>
            <a:lvl5pPr marL="809940" indent="-134991">
              <a:spcBef>
                <a:spcPts val="300"/>
              </a:spcBef>
              <a:spcAft>
                <a:spcPts val="300"/>
              </a:spcAft>
              <a:buClr>
                <a:srgbClr val="003C7D"/>
              </a:buClr>
              <a:buFont typeface="Arial" panose="020B0604020202020204" pitchFamily="34" charset="0"/>
              <a:buChar char="•"/>
              <a:defRPr sz="1600">
                <a:solidFill>
                  <a:srgbClr val="003C7D"/>
                </a:solidFill>
                <a:latin typeface="Arial" panose="020B0604020202020204" pitchFamily="34" charset="0"/>
                <a:cs typeface="Arial" panose="020B0604020202020204" pitchFamily="34" charset="0"/>
              </a:defRPr>
            </a:lvl5pPr>
          </a:lstStyle>
          <a:p>
            <a:pPr lvl="0"/>
            <a:r>
              <a:rPr lang="en-US"/>
              <a:t>Content slide</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A041BF8-9BAF-43B4-B220-52ADAFDF68B7}"/>
              </a:ext>
            </a:extLst>
          </p:cNvPr>
          <p:cNvSpPr txBox="1"/>
          <p:nvPr userDrawn="1"/>
        </p:nvSpPr>
        <p:spPr>
          <a:xfrm rot="16200000">
            <a:off x="-1089194" y="3415786"/>
            <a:ext cx="2902590" cy="369332"/>
          </a:xfrm>
          <a:prstGeom prst="rect">
            <a:avLst/>
          </a:prstGeom>
          <a:noFill/>
        </p:spPr>
        <p:txBody>
          <a:bodyPr wrap="square" rtlCol="0">
            <a:spAutoFit/>
          </a:bodyPr>
          <a:lstStyle/>
          <a:p>
            <a:r>
              <a:rPr lang="fr-BE" sz="1800" b="1">
                <a:solidFill>
                  <a:srgbClr val="F4821F"/>
                </a:solidFill>
                <a:latin typeface="Arial Nova" panose="020B0504020202020204" pitchFamily="34" charset="0"/>
              </a:rPr>
              <a:t>PVPS</a:t>
            </a:r>
            <a:endParaRPr lang="x-none" sz="1800" b="1">
              <a:solidFill>
                <a:srgbClr val="F4821F"/>
              </a:solidFill>
              <a:latin typeface="Arial Nova" panose="020B0504020202020204" pitchFamily="34" charset="0"/>
            </a:endParaRPr>
          </a:p>
        </p:txBody>
      </p:sp>
      <p:cxnSp>
        <p:nvCxnSpPr>
          <p:cNvPr id="7" name="Straight Connector 6">
            <a:extLst>
              <a:ext uri="{FF2B5EF4-FFF2-40B4-BE49-F238E27FC236}">
                <a16:creationId xmlns:a16="http://schemas.microsoft.com/office/drawing/2014/main" id="{2ADFA058-395C-41E3-81A3-9BF3DDBEB86D}"/>
              </a:ext>
            </a:extLst>
          </p:cNvPr>
          <p:cNvCxnSpPr>
            <a:cxnSpLocks/>
          </p:cNvCxnSpPr>
          <p:nvPr userDrawn="1"/>
        </p:nvCxnSpPr>
        <p:spPr>
          <a:xfrm>
            <a:off x="1" y="666544"/>
            <a:ext cx="7873999" cy="0"/>
          </a:xfrm>
          <a:prstGeom prst="line">
            <a:avLst/>
          </a:prstGeom>
          <a:ln>
            <a:solidFill>
              <a:srgbClr val="F4821F"/>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D17CED54-1D9F-4D17-B816-3FBB5510AC75}"/>
              </a:ext>
            </a:extLst>
          </p:cNvPr>
          <p:cNvSpPr txBox="1"/>
          <p:nvPr userDrawn="1"/>
        </p:nvSpPr>
        <p:spPr>
          <a:xfrm>
            <a:off x="8179547" y="4696303"/>
            <a:ext cx="651447" cy="230832"/>
          </a:xfrm>
          <a:prstGeom prst="rect">
            <a:avLst/>
          </a:prstGeom>
          <a:noFill/>
        </p:spPr>
        <p:txBody>
          <a:bodyPr wrap="square" rtlCol="0">
            <a:spAutoFit/>
          </a:bodyPr>
          <a:lstStyle/>
          <a:p>
            <a:fld id="{E6C6F911-DFDC-4B93-962C-66F0D8D51AD1}" type="slidenum">
              <a:rPr lang="en-US" sz="900" smtClean="0">
                <a:latin typeface="Arial" panose="020B0604020202020204" pitchFamily="34" charset="0"/>
                <a:cs typeface="Arial" panose="020B0604020202020204" pitchFamily="34" charset="0"/>
              </a:rPr>
              <a:t>‹Nr.›</a:t>
            </a:fld>
            <a:endParaRPr lang="en-US" sz="1000">
              <a:latin typeface="Arial" panose="020B0604020202020204" pitchFamily="34" charset="0"/>
              <a:cs typeface="Arial" panose="020B0604020202020204" pitchFamily="34" charset="0"/>
            </a:endParaRPr>
          </a:p>
        </p:txBody>
      </p:sp>
      <p:pic>
        <p:nvPicPr>
          <p:cNvPr id="11" name="Picture 10" descr="A picture containing clock, fence&#10;&#10;Description automatically generated">
            <a:extLst>
              <a:ext uri="{FF2B5EF4-FFF2-40B4-BE49-F238E27FC236}">
                <a16:creationId xmlns:a16="http://schemas.microsoft.com/office/drawing/2014/main" id="{ACD180F0-DF58-4D42-98CD-411CBBA27E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09528" y="173760"/>
            <a:ext cx="662032" cy="617588"/>
          </a:xfrm>
          <a:prstGeom prst="rect">
            <a:avLst/>
          </a:prstGeom>
        </p:spPr>
      </p:pic>
    </p:spTree>
    <p:extLst>
      <p:ext uri="{BB962C8B-B14F-4D97-AF65-F5344CB8AC3E}">
        <p14:creationId xmlns:p14="http://schemas.microsoft.com/office/powerpoint/2010/main" val="4213663072"/>
      </p:ext>
    </p:extLst>
  </p:cSld>
  <p:clrMapOvr>
    <a:masterClrMapping/>
  </p:clrMapOvr>
  <p:hf hdr="0" ftr="0" dt="0"/>
  <p:extLst>
    <p:ext uri="{DCECCB84-F9BA-43D5-87BE-67443E8EF086}">
      <p15:sldGuideLst xmlns:p15="http://schemas.microsoft.com/office/powerpoint/2012/main">
        <p15:guide id="1" orient="horz" pos="146" userDrawn="1">
          <p15:clr>
            <a:srgbClr val="FBAE40"/>
          </p15:clr>
        </p15:guide>
        <p15:guide id="2" pos="159" userDrawn="1">
          <p15:clr>
            <a:srgbClr val="FBAE40"/>
          </p15:clr>
        </p15:guide>
        <p15:guide id="3" orient="horz" pos="1620" userDrawn="1">
          <p15:clr>
            <a:srgbClr val="FBAE40"/>
          </p15:clr>
        </p15:guide>
        <p15:guide id="4" pos="5603" userDrawn="1">
          <p15:clr>
            <a:srgbClr val="FBAE40"/>
          </p15:clr>
        </p15:guide>
        <p15:guide id="5" pos="539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Graph &amp; Key Poi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C7B6C7-20A7-0644-AFFD-0DC74CEEAA6B}"/>
              </a:ext>
            </a:extLst>
          </p:cNvPr>
          <p:cNvSpPr>
            <a:spLocks noGrp="1"/>
          </p:cNvSpPr>
          <p:nvPr>
            <p:ph type="body" sz="quarter" idx="12" hasCustomPrompt="1"/>
          </p:nvPr>
        </p:nvSpPr>
        <p:spPr>
          <a:xfrm>
            <a:off x="250829" y="218815"/>
            <a:ext cx="7123096" cy="434767"/>
          </a:xfrm>
          <a:prstGeom prst="rect">
            <a:avLst/>
          </a:prstGeom>
        </p:spPr>
        <p:txBody>
          <a:bodyPr lIns="0">
            <a:noAutofit/>
          </a:bodyPr>
          <a:lstStyle>
            <a:lvl1pPr marL="0" indent="0">
              <a:buNone/>
              <a:defRPr lang="en-US" sz="2400" b="1" kern="1200" baseline="0" dirty="0">
                <a:solidFill>
                  <a:srgbClr val="F4821F"/>
                </a:solidFill>
                <a:uFill>
                  <a:solidFill>
                    <a:schemeClr val="tx2"/>
                  </a:solidFill>
                </a:uFill>
                <a:latin typeface="Arial" panose="020B0604020202020204" pitchFamily="34" charset="0"/>
                <a:ea typeface="+mj-ea"/>
                <a:cs typeface="Arial" panose="020B0604020202020204" pitchFamily="34" charset="0"/>
              </a:defRPr>
            </a:lvl1pPr>
          </a:lstStyle>
          <a:p>
            <a:pPr lvl="0"/>
            <a:r>
              <a:rPr lang="en-US"/>
              <a:t>Title – one line</a:t>
            </a:r>
          </a:p>
        </p:txBody>
      </p:sp>
      <p:sp>
        <p:nvSpPr>
          <p:cNvPr id="14" name="Text Placeholder 3">
            <a:extLst>
              <a:ext uri="{FF2B5EF4-FFF2-40B4-BE49-F238E27FC236}">
                <a16:creationId xmlns:a16="http://schemas.microsoft.com/office/drawing/2014/main" id="{83349B83-1EFF-784E-93D0-021CF6186D9A}"/>
              </a:ext>
            </a:extLst>
          </p:cNvPr>
          <p:cNvSpPr>
            <a:spLocks noGrp="1"/>
          </p:cNvSpPr>
          <p:nvPr>
            <p:ph type="body" sz="quarter" idx="13" hasCustomPrompt="1"/>
          </p:nvPr>
        </p:nvSpPr>
        <p:spPr>
          <a:xfrm>
            <a:off x="1416863" y="4420927"/>
            <a:ext cx="6431743" cy="434767"/>
          </a:xfrm>
          <a:prstGeom prst="rect">
            <a:avLst/>
          </a:prstGeom>
        </p:spPr>
        <p:txBody>
          <a:bodyPr lIns="0" anchor="ctr">
            <a:noAutofit/>
          </a:bodyPr>
          <a:lstStyle>
            <a:lvl1pPr marL="0" indent="0">
              <a:buNone/>
              <a:defRPr lang="en-US" sz="1200" b="0" kern="1200" baseline="0" dirty="0">
                <a:solidFill>
                  <a:srgbClr val="003C7D"/>
                </a:solidFill>
                <a:uFill>
                  <a:solidFill>
                    <a:schemeClr val="tx2"/>
                  </a:solidFill>
                </a:uFill>
                <a:latin typeface="Arial" panose="020B0604020202020204" pitchFamily="34" charset="0"/>
                <a:ea typeface="+mj-ea"/>
                <a:cs typeface="Arial" panose="020B0604020202020204" pitchFamily="34" charset="0"/>
              </a:defRPr>
            </a:lvl1pPr>
          </a:lstStyle>
          <a:p>
            <a:pPr lvl="0"/>
            <a:r>
              <a:rPr lang="en-US"/>
              <a:t>Key point</a:t>
            </a:r>
          </a:p>
        </p:txBody>
      </p:sp>
      <p:sp>
        <p:nvSpPr>
          <p:cNvPr id="19" name="Text Placeholder 18">
            <a:extLst>
              <a:ext uri="{FF2B5EF4-FFF2-40B4-BE49-F238E27FC236}">
                <a16:creationId xmlns:a16="http://schemas.microsoft.com/office/drawing/2014/main" id="{9246A33C-4CCA-D94F-B63F-FDDF33C59417}"/>
              </a:ext>
            </a:extLst>
          </p:cNvPr>
          <p:cNvSpPr>
            <a:spLocks noGrp="1"/>
          </p:cNvSpPr>
          <p:nvPr>
            <p:ph type="body" sz="quarter" idx="14" hasCustomPrompt="1"/>
          </p:nvPr>
        </p:nvSpPr>
        <p:spPr>
          <a:xfrm>
            <a:off x="250831" y="728870"/>
            <a:ext cx="8567735" cy="284370"/>
          </a:xfrm>
          <a:prstGeom prst="rect">
            <a:avLst/>
          </a:prstGeom>
        </p:spPr>
        <p:txBody>
          <a:bodyPr/>
          <a:lstStyle>
            <a:lvl1pPr marL="0" indent="0" algn="ctr">
              <a:buNone/>
              <a:defRPr lang="en-US" sz="1200" kern="1200" dirty="0">
                <a:solidFill>
                  <a:srgbClr val="003C7D"/>
                </a:solidFill>
                <a:latin typeface="Arial" panose="020B0604020202020204" pitchFamily="34" charset="0"/>
                <a:ea typeface="Arial" panose="020B0604020202020204" pitchFamily="34" charset="0"/>
                <a:cs typeface="Arial" panose="020B0604020202020204" pitchFamily="34" charset="0"/>
              </a:defRPr>
            </a:lvl1pPr>
          </a:lstStyle>
          <a:p>
            <a:pPr lvl="0"/>
            <a:r>
              <a:rPr lang="en-US"/>
              <a:t>Graph title, centered</a:t>
            </a:r>
          </a:p>
        </p:txBody>
      </p:sp>
      <p:sp>
        <p:nvSpPr>
          <p:cNvPr id="3" name="Picture Placeholder 2"/>
          <p:cNvSpPr>
            <a:spLocks noGrp="1"/>
          </p:cNvSpPr>
          <p:nvPr>
            <p:ph type="pic" sz="quarter" idx="15"/>
          </p:nvPr>
        </p:nvSpPr>
        <p:spPr>
          <a:xfrm>
            <a:off x="844501" y="1075576"/>
            <a:ext cx="7576459" cy="3053747"/>
          </a:xfrm>
          <a:prstGeom prst="rect">
            <a:avLst/>
          </a:prstGeom>
        </p:spPr>
        <p:txBody>
          <a:bodyPr/>
          <a:lstStyle>
            <a:lvl1pPr>
              <a:defRPr>
                <a:latin typeface="Arial" panose="020B0604020202020204" pitchFamily="34" charset="0"/>
                <a:cs typeface="Arial" panose="020B0604020202020204" pitchFamily="34" charset="0"/>
              </a:defRPr>
            </a:lvl1pPr>
          </a:lstStyle>
          <a:p>
            <a:endParaRPr lang="en-GB"/>
          </a:p>
        </p:txBody>
      </p:sp>
      <p:sp>
        <p:nvSpPr>
          <p:cNvPr id="10" name="TextBox 5">
            <a:extLst>
              <a:ext uri="{FF2B5EF4-FFF2-40B4-BE49-F238E27FC236}">
                <a16:creationId xmlns:a16="http://schemas.microsoft.com/office/drawing/2014/main" id="{79F1FF97-645E-4048-9065-9182BF663448}"/>
              </a:ext>
            </a:extLst>
          </p:cNvPr>
          <p:cNvSpPr txBox="1"/>
          <p:nvPr userDrawn="1"/>
        </p:nvSpPr>
        <p:spPr>
          <a:xfrm rot="16200000">
            <a:off x="-1089194" y="3415786"/>
            <a:ext cx="2902590" cy="369332"/>
          </a:xfrm>
          <a:prstGeom prst="rect">
            <a:avLst/>
          </a:prstGeom>
          <a:noFill/>
        </p:spPr>
        <p:txBody>
          <a:bodyPr wrap="square" rtlCol="0">
            <a:spAutoFit/>
          </a:bodyPr>
          <a:lstStyle/>
          <a:p>
            <a:r>
              <a:rPr lang="fr-BE" sz="1800" b="1">
                <a:solidFill>
                  <a:srgbClr val="F4821F"/>
                </a:solidFill>
                <a:latin typeface="Arial Nova" panose="020B0504020202020204" pitchFamily="34" charset="0"/>
              </a:rPr>
              <a:t>PVPS</a:t>
            </a:r>
            <a:endParaRPr lang="x-none" sz="1800" b="1">
              <a:solidFill>
                <a:srgbClr val="F4821F"/>
              </a:solidFill>
              <a:latin typeface="Arial Nova" panose="020B0504020202020204" pitchFamily="34" charset="0"/>
            </a:endParaRPr>
          </a:p>
        </p:txBody>
      </p:sp>
      <p:sp>
        <p:nvSpPr>
          <p:cNvPr id="11" name="ZoneTexte 10">
            <a:extLst>
              <a:ext uri="{FF2B5EF4-FFF2-40B4-BE49-F238E27FC236}">
                <a16:creationId xmlns:a16="http://schemas.microsoft.com/office/drawing/2014/main" id="{2C8A4C11-F344-4FAA-81B6-12046C2A66E7}"/>
              </a:ext>
            </a:extLst>
          </p:cNvPr>
          <p:cNvSpPr txBox="1"/>
          <p:nvPr userDrawn="1"/>
        </p:nvSpPr>
        <p:spPr>
          <a:xfrm>
            <a:off x="8179547" y="4696303"/>
            <a:ext cx="651447" cy="230832"/>
          </a:xfrm>
          <a:prstGeom prst="rect">
            <a:avLst/>
          </a:prstGeom>
          <a:noFill/>
        </p:spPr>
        <p:txBody>
          <a:bodyPr wrap="square" rtlCol="0">
            <a:spAutoFit/>
          </a:bodyPr>
          <a:lstStyle/>
          <a:p>
            <a:fld id="{E6C6F911-DFDC-4B93-962C-66F0D8D51AD1}" type="slidenum">
              <a:rPr lang="en-US" sz="900" smtClean="0">
                <a:latin typeface="Arial" panose="020B0604020202020204" pitchFamily="34" charset="0"/>
                <a:cs typeface="Arial" panose="020B0604020202020204" pitchFamily="34" charset="0"/>
              </a:rPr>
              <a:t>‹Nr.›</a:t>
            </a:fld>
            <a:endParaRPr lang="en-US" sz="1350">
              <a:latin typeface="Arial" panose="020B0604020202020204" pitchFamily="34" charset="0"/>
              <a:cs typeface="Arial" panose="020B0604020202020204" pitchFamily="34" charset="0"/>
            </a:endParaRPr>
          </a:p>
        </p:txBody>
      </p:sp>
      <p:cxnSp>
        <p:nvCxnSpPr>
          <p:cNvPr id="12" name="Straight Connector 6">
            <a:extLst>
              <a:ext uri="{FF2B5EF4-FFF2-40B4-BE49-F238E27FC236}">
                <a16:creationId xmlns:a16="http://schemas.microsoft.com/office/drawing/2014/main" id="{6CDB6413-C17C-4DB3-8430-8DAFF8093974}"/>
              </a:ext>
            </a:extLst>
          </p:cNvPr>
          <p:cNvCxnSpPr>
            <a:cxnSpLocks/>
          </p:cNvCxnSpPr>
          <p:nvPr userDrawn="1"/>
        </p:nvCxnSpPr>
        <p:spPr>
          <a:xfrm>
            <a:off x="1" y="666544"/>
            <a:ext cx="7873999" cy="0"/>
          </a:xfrm>
          <a:prstGeom prst="line">
            <a:avLst/>
          </a:prstGeom>
          <a:ln>
            <a:solidFill>
              <a:srgbClr val="F4821F"/>
            </a:solidFill>
          </a:ln>
        </p:spPr>
        <p:style>
          <a:lnRef idx="1">
            <a:schemeClr val="accent1"/>
          </a:lnRef>
          <a:fillRef idx="0">
            <a:schemeClr val="accent1"/>
          </a:fillRef>
          <a:effectRef idx="0">
            <a:schemeClr val="accent1"/>
          </a:effectRef>
          <a:fontRef idx="minor">
            <a:schemeClr val="tx1"/>
          </a:fontRef>
        </p:style>
      </p:cxnSp>
      <p:pic>
        <p:nvPicPr>
          <p:cNvPr id="13" name="Picture 10" descr="A picture containing clock, fence&#10;&#10;Description automatically generated">
            <a:extLst>
              <a:ext uri="{FF2B5EF4-FFF2-40B4-BE49-F238E27FC236}">
                <a16:creationId xmlns:a16="http://schemas.microsoft.com/office/drawing/2014/main" id="{F1276EED-63C0-4779-9B0A-6D56E5AB22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09528" y="173760"/>
            <a:ext cx="662032" cy="617588"/>
          </a:xfrm>
          <a:prstGeom prst="rect">
            <a:avLst/>
          </a:prstGeom>
        </p:spPr>
      </p:pic>
    </p:spTree>
    <p:extLst>
      <p:ext uri="{BB962C8B-B14F-4D97-AF65-F5344CB8AC3E}">
        <p14:creationId xmlns:p14="http://schemas.microsoft.com/office/powerpoint/2010/main" val="277405737"/>
      </p:ext>
    </p:extLst>
  </p:cSld>
  <p:clrMapOvr>
    <a:masterClrMapping/>
  </p:clrMapOvr>
  <p:extLst>
    <p:ext uri="{DCECCB84-F9BA-43D5-87BE-67443E8EF086}">
      <p15:sldGuideLst xmlns:p15="http://schemas.microsoft.com/office/powerpoint/2012/main">
        <p15:guide id="1" pos="159" userDrawn="1">
          <p15:clr>
            <a:srgbClr val="FBAE40"/>
          </p15:clr>
        </p15:guide>
        <p15:guide id="2" pos="5603" userDrawn="1">
          <p15:clr>
            <a:srgbClr val="FBAE40"/>
          </p15:clr>
        </p15:guide>
        <p15:guide id="3" orient="horz" pos="146" userDrawn="1">
          <p15:clr>
            <a:srgbClr val="FBAE40"/>
          </p15:clr>
        </p15:guide>
        <p15:guide id="4" pos="53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D95F3DF4-8EA0-6440-9F6C-69B61C554843}"/>
              </a:ext>
            </a:extLst>
          </p:cNvPr>
          <p:cNvSpPr>
            <a:spLocks noGrp="1"/>
          </p:cNvSpPr>
          <p:nvPr>
            <p:ph type="body" sz="quarter" idx="12" hasCustomPrompt="1"/>
          </p:nvPr>
        </p:nvSpPr>
        <p:spPr>
          <a:xfrm>
            <a:off x="250831" y="1700700"/>
            <a:ext cx="8316913" cy="519694"/>
          </a:xfrm>
          <a:prstGeom prst="rect">
            <a:avLst/>
          </a:prstGeom>
        </p:spPr>
        <p:txBody>
          <a:bodyPr lIns="0" anchor="ctr" anchorCtr="1">
            <a:noAutofit/>
          </a:bodyPr>
          <a:lstStyle>
            <a:lvl1pPr marL="0" marR="0" indent="0" algn="ctr" defTabSz="685749" rtl="0" eaLnBrk="1" fontAlgn="auto" latinLnBrk="0" hangingPunct="1">
              <a:lnSpc>
                <a:spcPct val="100000"/>
              </a:lnSpc>
              <a:spcBef>
                <a:spcPts val="0"/>
              </a:spcBef>
              <a:spcAft>
                <a:spcPts val="0"/>
              </a:spcAft>
              <a:buClr>
                <a:schemeClr val="bg1">
                  <a:lumMod val="65000"/>
                </a:schemeClr>
              </a:buClr>
              <a:buSzPct val="100000"/>
              <a:buFont typeface="Calibri" panose="020F0502020204030204" pitchFamily="34" charset="0"/>
              <a:buNone/>
              <a:tabLst/>
              <a:defRPr lang="en-US" sz="2400" b="1" kern="1200" dirty="0">
                <a:solidFill>
                  <a:srgbClr val="F4821F"/>
                </a:solidFill>
                <a:latin typeface="Arial" panose="020B0604020202020204" pitchFamily="34" charset="0"/>
                <a:ea typeface="+mj-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US"/>
              <a:t>Thank you</a:t>
            </a:r>
          </a:p>
        </p:txBody>
      </p:sp>
      <p:sp>
        <p:nvSpPr>
          <p:cNvPr id="12" name="Text Placeholder 4">
            <a:extLst>
              <a:ext uri="{FF2B5EF4-FFF2-40B4-BE49-F238E27FC236}">
                <a16:creationId xmlns:a16="http://schemas.microsoft.com/office/drawing/2014/main" id="{835992F8-323D-EF4B-867E-02F746EE31C0}"/>
              </a:ext>
            </a:extLst>
          </p:cNvPr>
          <p:cNvSpPr>
            <a:spLocks noGrp="1"/>
          </p:cNvSpPr>
          <p:nvPr>
            <p:ph type="body" sz="quarter" idx="13" hasCustomPrompt="1"/>
          </p:nvPr>
        </p:nvSpPr>
        <p:spPr>
          <a:xfrm>
            <a:off x="250832" y="2339080"/>
            <a:ext cx="8316913" cy="293284"/>
          </a:xfrm>
          <a:prstGeom prst="rect">
            <a:avLst/>
          </a:prstGeom>
        </p:spPr>
        <p:txBody>
          <a:bodyPr lIns="0">
            <a:noAutofit/>
          </a:bodyPr>
          <a:lstStyle>
            <a:lvl1pPr marL="161988" marR="0" indent="-161988" algn="ctr" defTabSz="685749" rtl="0" eaLnBrk="1" fontAlgn="auto" latinLnBrk="0" hangingPunct="1">
              <a:lnSpc>
                <a:spcPct val="100000"/>
              </a:lnSpc>
              <a:spcBef>
                <a:spcPts val="750"/>
              </a:spcBef>
              <a:spcAft>
                <a:spcPts val="0"/>
              </a:spcAft>
              <a:buClr>
                <a:schemeClr val="bg1">
                  <a:lumMod val="65000"/>
                </a:schemeClr>
              </a:buClr>
              <a:buSzPct val="100000"/>
              <a:buFont typeface="Calibri" panose="020F0502020204030204" pitchFamily="34" charset="0"/>
              <a:buNone/>
              <a:tabLst/>
              <a:defRPr lang="en-US" sz="1800" kern="1200" baseline="0" dirty="0" smtClean="0">
                <a:solidFill>
                  <a:schemeClr val="bg1">
                    <a:lumMod val="50000"/>
                  </a:schemeClr>
                </a:solidFill>
                <a:latin typeface="Arial" panose="020B0604020202020204" pitchFamily="34" charset="0"/>
                <a:ea typeface="+mn-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US"/>
              <a:t>Name, Task</a:t>
            </a:r>
          </a:p>
        </p:txBody>
      </p:sp>
      <p:sp>
        <p:nvSpPr>
          <p:cNvPr id="9" name="Text Placeholder 4">
            <a:extLst>
              <a:ext uri="{FF2B5EF4-FFF2-40B4-BE49-F238E27FC236}">
                <a16:creationId xmlns:a16="http://schemas.microsoft.com/office/drawing/2014/main" id="{856184C6-4F83-044B-B28D-60A04D01A543}"/>
              </a:ext>
            </a:extLst>
          </p:cNvPr>
          <p:cNvSpPr>
            <a:spLocks noGrp="1"/>
          </p:cNvSpPr>
          <p:nvPr>
            <p:ph type="body" sz="quarter" idx="14" hasCustomPrompt="1"/>
          </p:nvPr>
        </p:nvSpPr>
        <p:spPr>
          <a:xfrm>
            <a:off x="253602" y="2646651"/>
            <a:ext cx="8316913" cy="293284"/>
          </a:xfrm>
          <a:prstGeom prst="rect">
            <a:avLst/>
          </a:prstGeom>
        </p:spPr>
        <p:txBody>
          <a:bodyPr lIns="0">
            <a:noAutofit/>
          </a:bodyPr>
          <a:lstStyle>
            <a:lvl1pPr marL="161988" marR="0" indent="-161988" algn="l" defTabSz="685749" rtl="0" eaLnBrk="1" fontAlgn="auto" latinLnBrk="0" hangingPunct="1">
              <a:lnSpc>
                <a:spcPct val="100000"/>
              </a:lnSpc>
              <a:spcBef>
                <a:spcPts val="750"/>
              </a:spcBef>
              <a:spcAft>
                <a:spcPts val="0"/>
              </a:spcAft>
              <a:buClr>
                <a:schemeClr val="bg1">
                  <a:lumMod val="65000"/>
                </a:schemeClr>
              </a:buClr>
              <a:buSzPct val="100000"/>
              <a:buFont typeface="Calibri" panose="020F0502020204030204" pitchFamily="34" charset="0"/>
              <a:buNone/>
              <a:tabLst/>
              <a:defRPr lang="en-US" sz="1800" kern="1200" baseline="0" dirty="0" smtClean="0">
                <a:solidFill>
                  <a:schemeClr val="bg1">
                    <a:lumMod val="50000"/>
                  </a:schemeClr>
                </a:solidFill>
                <a:latin typeface="Arial" panose="020B0604020202020204" pitchFamily="34" charset="0"/>
                <a:ea typeface="+mn-ea"/>
                <a:cs typeface="Arial" panose="020B0604020202020204" pitchFamily="34" charset="0"/>
              </a:defRPr>
            </a:lvl1pPr>
          </a:lstStyle>
          <a:p>
            <a:pPr marL="161988" marR="0" lvl="0" indent="-161988" algn="l" defTabSz="685749" rtl="0" eaLnBrk="1" fontAlgn="auto" latinLnBrk="0" hangingPunct="1">
              <a:lnSpc>
                <a:spcPct val="100000"/>
              </a:lnSpc>
              <a:spcBef>
                <a:spcPts val="1650"/>
              </a:spcBef>
              <a:spcAft>
                <a:spcPts val="0"/>
              </a:spcAft>
              <a:buClr>
                <a:schemeClr val="bg1">
                  <a:lumMod val="65000"/>
                </a:schemeClr>
              </a:buClr>
              <a:buSzPct val="100000"/>
              <a:buFont typeface="Calibri" panose="020F0502020204030204" pitchFamily="34" charset="0"/>
              <a:buNone/>
              <a:tabLst/>
              <a:defRPr/>
            </a:pPr>
            <a:r>
              <a:rPr lang="en-US"/>
              <a:t>email</a:t>
            </a:r>
          </a:p>
        </p:txBody>
      </p:sp>
      <p:sp>
        <p:nvSpPr>
          <p:cNvPr id="2" name="ZoneTexte 1">
            <a:extLst>
              <a:ext uri="{FF2B5EF4-FFF2-40B4-BE49-F238E27FC236}">
                <a16:creationId xmlns:a16="http://schemas.microsoft.com/office/drawing/2014/main" id="{948FBD9B-28A2-42C7-8E45-0732AA2F8749}"/>
              </a:ext>
            </a:extLst>
          </p:cNvPr>
          <p:cNvSpPr txBox="1"/>
          <p:nvPr userDrawn="1"/>
        </p:nvSpPr>
        <p:spPr>
          <a:xfrm>
            <a:off x="112927" y="129637"/>
            <a:ext cx="1973943" cy="300082"/>
          </a:xfrm>
          <a:prstGeom prst="rect">
            <a:avLst/>
          </a:prstGeom>
          <a:noFill/>
        </p:spPr>
        <p:txBody>
          <a:bodyPr wrap="square" rtlCol="0">
            <a:spAutoFit/>
          </a:bodyPr>
          <a:lstStyle/>
          <a:p>
            <a:r>
              <a:rPr lang="fr-FR" sz="1350" b="1">
                <a:latin typeface="Arial Nova" panose="020B0504020202020204" pitchFamily="34" charset="0"/>
              </a:rPr>
              <a:t>www.iea-pvps.org</a:t>
            </a:r>
          </a:p>
        </p:txBody>
      </p:sp>
      <p:grpSp>
        <p:nvGrpSpPr>
          <p:cNvPr id="11" name="Group 10">
            <a:extLst>
              <a:ext uri="{FF2B5EF4-FFF2-40B4-BE49-F238E27FC236}">
                <a16:creationId xmlns:a16="http://schemas.microsoft.com/office/drawing/2014/main" id="{FF74DEAC-5DC1-4765-8A8E-073D29527C02}"/>
              </a:ext>
            </a:extLst>
          </p:cNvPr>
          <p:cNvGrpSpPr/>
          <p:nvPr userDrawn="1"/>
        </p:nvGrpSpPr>
        <p:grpSpPr>
          <a:xfrm>
            <a:off x="0" y="4566602"/>
            <a:ext cx="9144000" cy="576898"/>
            <a:chOff x="0" y="4566602"/>
            <a:chExt cx="9144000" cy="576898"/>
          </a:xfrm>
        </p:grpSpPr>
        <p:pic>
          <p:nvPicPr>
            <p:cNvPr id="13" name="Picture 12">
              <a:extLst>
                <a:ext uri="{FF2B5EF4-FFF2-40B4-BE49-F238E27FC236}">
                  <a16:creationId xmlns:a16="http://schemas.microsoft.com/office/drawing/2014/main" id="{C481B272-5B9D-4754-BD11-72667CB3DB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566602"/>
              <a:ext cx="3509963" cy="576897"/>
            </a:xfrm>
            <a:prstGeom prst="rect">
              <a:avLst/>
            </a:prstGeom>
          </p:spPr>
        </p:pic>
        <p:sp>
          <p:nvSpPr>
            <p:cNvPr id="14" name="Rectangle 13">
              <a:extLst>
                <a:ext uri="{FF2B5EF4-FFF2-40B4-BE49-F238E27FC236}">
                  <a16:creationId xmlns:a16="http://schemas.microsoft.com/office/drawing/2014/main" id="{8DFF1928-C522-45E0-99E5-0999082285CA}"/>
                </a:ext>
              </a:extLst>
            </p:cNvPr>
            <p:cNvSpPr/>
            <p:nvPr userDrawn="1"/>
          </p:nvSpPr>
          <p:spPr>
            <a:xfrm>
              <a:off x="3362325" y="4566602"/>
              <a:ext cx="5781675" cy="576898"/>
            </a:xfrm>
            <a:prstGeom prst="rect">
              <a:avLst/>
            </a:prstGeom>
            <a:solidFill>
              <a:srgbClr val="004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Segoe UI" panose="020B0502040204020203" pitchFamily="34" charset="0"/>
                <a:cs typeface="Segoe UI" panose="020B0502040204020203" pitchFamily="34" charset="0"/>
              </a:endParaRPr>
            </a:p>
          </p:txBody>
        </p:sp>
      </p:grpSp>
      <p:pic>
        <p:nvPicPr>
          <p:cNvPr id="15" name="Picture 14" descr="A close up of a sign&#10;&#10;Description automatically generated">
            <a:extLst>
              <a:ext uri="{FF2B5EF4-FFF2-40B4-BE49-F238E27FC236}">
                <a16:creationId xmlns:a16="http://schemas.microsoft.com/office/drawing/2014/main" id="{1201AD07-F73F-4811-ACB6-618B74B00CB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62325" y="3129176"/>
            <a:ext cx="2196767" cy="1104605"/>
          </a:xfrm>
          <a:prstGeom prst="rect">
            <a:avLst/>
          </a:prstGeom>
        </p:spPr>
      </p:pic>
    </p:spTree>
  </p:cSld>
  <p:clrMapOvr>
    <a:masterClrMapping/>
  </p:clrMapOvr>
  <p:extLst>
    <p:ext uri="{DCECCB84-F9BA-43D5-87BE-67443E8EF086}">
      <p15:sldGuideLst xmlns:p15="http://schemas.microsoft.com/office/powerpoint/2012/main">
        <p15:guide id="1" pos="159" userDrawn="1">
          <p15:clr>
            <a:srgbClr val="FBAE40"/>
          </p15:clr>
        </p15:guide>
        <p15:guide id="2" pos="5397"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1735107"/>
      </p:ext>
    </p:extLst>
  </p:cSld>
  <p:clrMap bg1="lt1" tx1="dk1" bg2="lt2" tx2="dk2" accent1="accent1" accent2="accent2" accent3="accent3" accent4="accent4" accent5="accent5" accent6="accent6" hlink="hlink" folHlink="folHlink"/>
  <p:sldLayoutIdLst>
    <p:sldLayoutId id="2147483684" r:id="rId1"/>
    <p:sldLayoutId id="2147483704" r:id="rId2"/>
    <p:sldLayoutId id="2147483703" r:id="rId3"/>
    <p:sldLayoutId id="2147483708" r:id="rId4"/>
  </p:sldLayoutIdLst>
  <p:hf hdr="0" ftr="0" dt="0"/>
  <p:txStyles>
    <p:titleStyle>
      <a:lvl1pPr algn="l" defTabSz="685749" rtl="0" eaLnBrk="1" latinLnBrk="0" hangingPunct="1">
        <a:spcBef>
          <a:spcPct val="0"/>
        </a:spcBef>
        <a:buNone/>
        <a:defRPr sz="2700" b="1" kern="1200">
          <a:solidFill>
            <a:schemeClr val="tx1"/>
          </a:solidFill>
          <a:latin typeface="+mj-lt"/>
          <a:ea typeface="+mj-ea"/>
          <a:cs typeface="+mj-cs"/>
        </a:defRPr>
      </a:lvl1pPr>
    </p:titleStyle>
    <p:bodyStyle>
      <a:lvl1pPr marL="161988" indent="-161988" algn="l" defTabSz="685749" rtl="0" eaLnBrk="1" latinLnBrk="0" hangingPunct="1">
        <a:spcBef>
          <a:spcPts val="1650"/>
        </a:spcBef>
        <a:buClr>
          <a:schemeClr val="bg1">
            <a:lumMod val="65000"/>
          </a:schemeClr>
        </a:buClr>
        <a:buSzPct val="100000"/>
        <a:buFont typeface="Calibri" panose="020F0502020204030204" pitchFamily="34" charset="0"/>
        <a:buChar char="•"/>
        <a:defRPr sz="1350" kern="1200">
          <a:solidFill>
            <a:schemeClr val="tx1"/>
          </a:solidFill>
          <a:latin typeface="+mn-lt"/>
          <a:ea typeface="+mn-ea"/>
          <a:cs typeface="+mn-cs"/>
        </a:defRPr>
      </a:lvl1pPr>
      <a:lvl2pPr marL="404970" indent="-134991" algn="l" defTabSz="685749" rtl="0" eaLnBrk="1" latinLnBrk="0" hangingPunct="1">
        <a:spcBef>
          <a:spcPts val="375"/>
        </a:spcBef>
        <a:buClr>
          <a:schemeClr val="bg1">
            <a:lumMod val="65000"/>
          </a:schemeClr>
        </a:buClr>
        <a:buSzPct val="100000"/>
        <a:buFont typeface="Segoe UI" panose="020B0502040204020203" pitchFamily="34" charset="0"/>
        <a:buChar char="-"/>
        <a:defRPr sz="1200" kern="1200">
          <a:solidFill>
            <a:schemeClr val="tx1"/>
          </a:solidFill>
          <a:latin typeface="+mn-lt"/>
          <a:ea typeface="+mn-ea"/>
          <a:cs typeface="+mn-cs"/>
        </a:defRPr>
      </a:lvl2pPr>
      <a:lvl3pPr marL="566958" indent="-134991" algn="l" defTabSz="685749" rtl="0" eaLnBrk="1" latinLnBrk="0" hangingPunct="1">
        <a:spcBef>
          <a:spcPts val="375"/>
        </a:spcBef>
        <a:buClr>
          <a:schemeClr val="bg1">
            <a:lumMod val="75000"/>
          </a:schemeClr>
        </a:buClr>
        <a:buFont typeface="Segoe UI" panose="020B0502040204020203" pitchFamily="34" charset="0"/>
        <a:buChar char="-"/>
        <a:defRPr sz="1050" kern="1200">
          <a:solidFill>
            <a:schemeClr val="tx1"/>
          </a:solidFill>
          <a:latin typeface="+mn-lt"/>
          <a:ea typeface="+mn-ea"/>
          <a:cs typeface="+mn-cs"/>
        </a:defRPr>
      </a:lvl3pPr>
      <a:lvl4pPr marL="1200060" indent="-171438" algn="l" defTabSz="685749" rtl="0" eaLnBrk="1" latinLnBrk="0" hangingPunct="1">
        <a:spcBef>
          <a:spcPct val="20000"/>
        </a:spcBef>
        <a:buFont typeface="Arial" panose="020B0604020202020204" pitchFamily="34" charset="0"/>
        <a:buChar char="∙"/>
        <a:defRPr sz="900" kern="1200">
          <a:solidFill>
            <a:schemeClr val="tx1"/>
          </a:solidFill>
          <a:latin typeface="+mn-lt"/>
          <a:ea typeface="+mn-ea"/>
          <a:cs typeface="+mn-cs"/>
        </a:defRPr>
      </a:lvl4pPr>
      <a:lvl5pPr marL="1542935" indent="-171438" algn="l" defTabSz="685749" rtl="0" eaLnBrk="1" latinLnBrk="0" hangingPunct="1">
        <a:spcBef>
          <a:spcPct val="20000"/>
        </a:spcBef>
        <a:buFont typeface="Arial" panose="020B0604020202020204" pitchFamily="34" charset="0"/>
        <a:buChar char="▫"/>
        <a:defRPr sz="900" kern="1200">
          <a:solidFill>
            <a:schemeClr val="tx1"/>
          </a:solidFill>
          <a:latin typeface="+mn-lt"/>
          <a:ea typeface="+mn-ea"/>
          <a:cs typeface="+mn-cs"/>
        </a:defRPr>
      </a:lvl5pPr>
      <a:lvl6pPr marL="1885809" indent="-171438" algn="l" defTabSz="68574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684" indent="-171438" algn="l" defTabSz="68574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558" indent="-171438" algn="l" defTabSz="68574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433" indent="-171438" algn="l" defTabSz="68574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1.wdp"/><Relationship Id="rId18" Type="http://schemas.openxmlformats.org/officeDocument/2006/relationships/image" Target="../media/image19.png"/><Relationship Id="rId26" Type="http://schemas.openxmlformats.org/officeDocument/2006/relationships/image" Target="../media/image27.png"/><Relationship Id="rId3" Type="http://schemas.openxmlformats.org/officeDocument/2006/relationships/image" Target="../media/image6.png"/><Relationship Id="rId21" Type="http://schemas.openxmlformats.org/officeDocument/2006/relationships/image" Target="../media/image22.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notesSlide" Target="../notesSlides/notesSlide2.xml"/><Relationship Id="rId16" Type="http://schemas.openxmlformats.org/officeDocument/2006/relationships/hyperlink" Target="http://www.meteonorm.com/" TargetMode="External"/><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5.png"/><Relationship Id="rId5" Type="http://schemas.openxmlformats.org/officeDocument/2006/relationships/image" Target="../media/image8.png"/><Relationship Id="rId15" Type="http://schemas.openxmlformats.org/officeDocument/2006/relationships/image" Target="../media/image17.png"/><Relationship Id="rId23" Type="http://schemas.openxmlformats.org/officeDocument/2006/relationships/image" Target="../media/image24.png"/><Relationship Id="rId10" Type="http://schemas.openxmlformats.org/officeDocument/2006/relationships/image" Target="../media/image13.png"/><Relationship Id="rId19" Type="http://schemas.openxmlformats.org/officeDocument/2006/relationships/image" Target="../media/image20.png"/><Relationship Id="rId4" Type="http://schemas.openxmlformats.org/officeDocument/2006/relationships/image" Target="../media/image7.jpeg"/><Relationship Id="rId9" Type="http://schemas.openxmlformats.org/officeDocument/2006/relationships/image" Target="../media/image12.png"/><Relationship Id="rId14" Type="http://schemas.openxmlformats.org/officeDocument/2006/relationships/image" Target="../media/image16.png"/><Relationship Id="rId22" Type="http://schemas.openxmlformats.org/officeDocument/2006/relationships/image" Target="../media/image23.png"/><Relationship Id="rId27" Type="http://schemas.openxmlformats.org/officeDocument/2006/relationships/image" Target="../media/image28.png"/></Relationships>
</file>

<file path=ppt/slides/_rels/slide4.xml.rels><?xml version="1.0" encoding="UTF-8" standalone="yes"?>
<Relationships xmlns="http://schemas.openxmlformats.org/package/2006/relationships"><Relationship Id="rId13" Type="http://schemas.openxmlformats.org/officeDocument/2006/relationships/image" Target="../media/image39.png"/><Relationship Id="rId18" Type="http://schemas.openxmlformats.org/officeDocument/2006/relationships/image" Target="../media/image44.gif"/><Relationship Id="rId26" Type="http://schemas.openxmlformats.org/officeDocument/2006/relationships/image" Target="../media/image52.png"/><Relationship Id="rId39" Type="http://schemas.openxmlformats.org/officeDocument/2006/relationships/image" Target="../media/image64.png"/><Relationship Id="rId21" Type="http://schemas.openxmlformats.org/officeDocument/2006/relationships/image" Target="../media/image47.gif"/><Relationship Id="rId34" Type="http://schemas.openxmlformats.org/officeDocument/2006/relationships/image" Target="../media/image59.png"/><Relationship Id="rId42" Type="http://schemas.openxmlformats.org/officeDocument/2006/relationships/image" Target="../media/image67.png"/><Relationship Id="rId7" Type="http://schemas.openxmlformats.org/officeDocument/2006/relationships/image" Target="../media/image33.png"/><Relationship Id="rId2" Type="http://schemas.openxmlformats.org/officeDocument/2006/relationships/image" Target="../media/image4.png"/><Relationship Id="rId16" Type="http://schemas.openxmlformats.org/officeDocument/2006/relationships/image" Target="../media/image42.png"/><Relationship Id="rId29"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24" Type="http://schemas.openxmlformats.org/officeDocument/2006/relationships/image" Target="../media/image50.png"/><Relationship Id="rId32" Type="http://schemas.openxmlformats.org/officeDocument/2006/relationships/image" Target="../media/image58.png"/><Relationship Id="rId37" Type="http://schemas.openxmlformats.org/officeDocument/2006/relationships/image" Target="../media/image62.png"/><Relationship Id="rId40" Type="http://schemas.openxmlformats.org/officeDocument/2006/relationships/image" Target="../media/image65.png"/><Relationship Id="rId45" Type="http://schemas.openxmlformats.org/officeDocument/2006/relationships/image" Target="../media/image70.sv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jpeg"/><Relationship Id="rId28" Type="http://schemas.openxmlformats.org/officeDocument/2006/relationships/image" Target="../media/image54.png"/><Relationship Id="rId36" Type="http://schemas.openxmlformats.org/officeDocument/2006/relationships/image" Target="../media/image61.png"/><Relationship Id="rId10" Type="http://schemas.openxmlformats.org/officeDocument/2006/relationships/image" Target="../media/image36.png"/><Relationship Id="rId19" Type="http://schemas.openxmlformats.org/officeDocument/2006/relationships/image" Target="../media/image45.png"/><Relationship Id="rId31" Type="http://schemas.openxmlformats.org/officeDocument/2006/relationships/image" Target="../media/image57.png"/><Relationship Id="rId44" Type="http://schemas.openxmlformats.org/officeDocument/2006/relationships/image" Target="../media/image69.svg"/><Relationship Id="rId4" Type="http://schemas.openxmlformats.org/officeDocument/2006/relationships/image" Target="../media/image30.jpeg"/><Relationship Id="rId9" Type="http://schemas.openxmlformats.org/officeDocument/2006/relationships/image" Target="../media/image35.png"/><Relationship Id="rId14" Type="http://schemas.openxmlformats.org/officeDocument/2006/relationships/image" Target="../media/image40.jpeg"/><Relationship Id="rId22" Type="http://schemas.openxmlformats.org/officeDocument/2006/relationships/image" Target="../media/image48.png"/><Relationship Id="rId27" Type="http://schemas.openxmlformats.org/officeDocument/2006/relationships/image" Target="../media/image53.png"/><Relationship Id="rId30" Type="http://schemas.openxmlformats.org/officeDocument/2006/relationships/image" Target="../media/image56.png"/><Relationship Id="rId35" Type="http://schemas.openxmlformats.org/officeDocument/2006/relationships/image" Target="../media/image60.png"/><Relationship Id="rId43" Type="http://schemas.openxmlformats.org/officeDocument/2006/relationships/image" Target="../media/image68.png"/><Relationship Id="rId8" Type="http://schemas.openxmlformats.org/officeDocument/2006/relationships/image" Target="../media/image34.png"/><Relationship Id="rId3" Type="http://schemas.openxmlformats.org/officeDocument/2006/relationships/image" Target="../media/image29.png"/><Relationship Id="rId12" Type="http://schemas.openxmlformats.org/officeDocument/2006/relationships/image" Target="../media/image38.png"/><Relationship Id="rId17" Type="http://schemas.openxmlformats.org/officeDocument/2006/relationships/image" Target="../media/image43.png"/><Relationship Id="rId25" Type="http://schemas.openxmlformats.org/officeDocument/2006/relationships/image" Target="../media/image51.png"/><Relationship Id="rId33" Type="http://schemas.microsoft.com/office/2007/relationships/hdphoto" Target="../media/hdphoto2.wdp"/><Relationship Id="rId38" Type="http://schemas.openxmlformats.org/officeDocument/2006/relationships/image" Target="../media/image63.png"/><Relationship Id="rId20" Type="http://schemas.openxmlformats.org/officeDocument/2006/relationships/image" Target="../media/image46.png"/><Relationship Id="rId41" Type="http://schemas.openxmlformats.org/officeDocument/2006/relationships/image" Target="../media/image66.png"/></Relationships>
</file>

<file path=ppt/slides/_rels/slide5.xml.rels><?xml version="1.0" encoding="UTF-8" standalone="yes"?>
<Relationships xmlns="http://schemas.openxmlformats.org/package/2006/relationships"><Relationship Id="rId3" Type="http://schemas.openxmlformats.org/officeDocument/2006/relationships/hyperlink" Target="https://solarstations.org/"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hyperlink" Target="https://assessingsolar.org/intro.html"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iea-pvps.org/key-topics/best-practices-handbook-for-the-collection-and-use-of-solar-resource-data-for-solar-energy-applications-fourth-editio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iea-pvps.org/key-topics/t16-firm-power-generation-2026/" TargetMode="Externa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1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Jan.remund@meteotest.ch" TargetMode="External"/><Relationship Id="rId1" Type="http://schemas.openxmlformats.org/officeDocument/2006/relationships/slideLayout" Target="../slideLayouts/slideLayout4.xml"/><Relationship Id="rId4" Type="http://schemas.openxmlformats.org/officeDocument/2006/relationships/image" Target="../media/image8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39918276-8203-417F-BCD4-DD500BC36BCA}"/>
              </a:ext>
            </a:extLst>
          </p:cNvPr>
          <p:cNvSpPr>
            <a:spLocks noGrp="1"/>
          </p:cNvSpPr>
          <p:nvPr>
            <p:ph type="body" sz="quarter" idx="12"/>
          </p:nvPr>
        </p:nvSpPr>
        <p:spPr/>
        <p:txBody>
          <a:bodyPr/>
          <a:lstStyle/>
          <a:p>
            <a:r>
              <a:rPr lang="en-US" sz="2000" dirty="0"/>
              <a:t>Task 16 – Phase IV – Introduction and work linked to storage</a:t>
            </a:r>
          </a:p>
        </p:txBody>
      </p:sp>
      <p:sp>
        <p:nvSpPr>
          <p:cNvPr id="16" name="Espace réservé du texte 15">
            <a:extLst>
              <a:ext uri="{FF2B5EF4-FFF2-40B4-BE49-F238E27FC236}">
                <a16:creationId xmlns:a16="http://schemas.microsoft.com/office/drawing/2014/main" id="{B65ED596-FC94-4B02-95FA-D554CB1D114E}"/>
              </a:ext>
            </a:extLst>
          </p:cNvPr>
          <p:cNvSpPr>
            <a:spLocks noGrp="1"/>
          </p:cNvSpPr>
          <p:nvPr>
            <p:ph type="body" sz="quarter" idx="13"/>
          </p:nvPr>
        </p:nvSpPr>
        <p:spPr/>
        <p:txBody>
          <a:bodyPr/>
          <a:lstStyle/>
          <a:p>
            <a:r>
              <a:rPr lang="en-US" sz="1800" dirty="0"/>
              <a:t>Jan Remund, Task Manager, Meteotest AG</a:t>
            </a:r>
          </a:p>
        </p:txBody>
      </p:sp>
      <p:sp>
        <p:nvSpPr>
          <p:cNvPr id="17" name="Espace réservé du texte 16">
            <a:extLst>
              <a:ext uri="{FF2B5EF4-FFF2-40B4-BE49-F238E27FC236}">
                <a16:creationId xmlns:a16="http://schemas.microsoft.com/office/drawing/2014/main" id="{08D567FD-ABEF-4093-94E5-6AB99A8C56A1}"/>
              </a:ext>
            </a:extLst>
          </p:cNvPr>
          <p:cNvSpPr>
            <a:spLocks noGrp="1"/>
          </p:cNvSpPr>
          <p:nvPr>
            <p:ph type="body" sz="quarter" idx="14"/>
          </p:nvPr>
        </p:nvSpPr>
        <p:spPr/>
        <p:txBody>
          <a:bodyPr/>
          <a:lstStyle/>
          <a:p>
            <a:r>
              <a:rPr lang="en-US" dirty="0"/>
              <a:t>68</a:t>
            </a:r>
            <a:r>
              <a:rPr lang="en-US" baseline="30000" dirty="0"/>
              <a:t>th</a:t>
            </a:r>
            <a:r>
              <a:rPr lang="en-US" dirty="0"/>
              <a:t> Exco – meeting</a:t>
            </a:r>
            <a:r>
              <a:rPr lang="en-US" sz="1800" dirty="0"/>
              <a:t>, </a:t>
            </a:r>
            <a:r>
              <a:rPr lang="en-US" dirty="0"/>
              <a:t>online, April 20-23 2026</a:t>
            </a:r>
            <a:endParaRPr lang="en-US" sz="1800"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4088" y="4667251"/>
            <a:ext cx="412016" cy="412016"/>
          </a:xfrm>
          <a:prstGeom prst="rect">
            <a:avLst/>
          </a:prstGeom>
        </p:spPr>
      </p:pic>
      <p:pic>
        <p:nvPicPr>
          <p:cNvPr id="2" name="Picture 2">
            <a:extLst>
              <a:ext uri="{FF2B5EF4-FFF2-40B4-BE49-F238E27FC236}">
                <a16:creationId xmlns:a16="http://schemas.microsoft.com/office/drawing/2014/main" id="{3A2F1F75-6506-AD26-2E72-E81F046E9A57}"/>
              </a:ext>
            </a:extLst>
          </p:cNvPr>
          <p:cNvPicPr>
            <a:picLocks noChangeAspect="1"/>
          </p:cNvPicPr>
          <p:nvPr/>
        </p:nvPicPr>
        <p:blipFill>
          <a:blip r:embed="rId4"/>
          <a:stretch>
            <a:fillRect/>
          </a:stretch>
        </p:blipFill>
        <p:spPr>
          <a:xfrm>
            <a:off x="4207905" y="222288"/>
            <a:ext cx="4727243" cy="2349462"/>
          </a:xfrm>
          <a:prstGeom prst="rect">
            <a:avLst/>
          </a:prstGeom>
          <a:effectLst>
            <a:softEdge rad="63500"/>
          </a:effectLst>
        </p:spPr>
      </p:pic>
    </p:spTree>
    <p:extLst>
      <p:ext uri="{BB962C8B-B14F-4D97-AF65-F5344CB8AC3E}">
        <p14:creationId xmlns:p14="http://schemas.microsoft.com/office/powerpoint/2010/main" val="147071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D32B899-DB09-408E-96A9-DE801C5D91EE}"/>
              </a:ext>
            </a:extLst>
          </p:cNvPr>
          <p:cNvSpPr>
            <a:spLocks noGrp="1"/>
          </p:cNvSpPr>
          <p:nvPr>
            <p:ph type="body" sz="quarter" idx="12"/>
          </p:nvPr>
        </p:nvSpPr>
        <p:spPr/>
        <p:txBody>
          <a:bodyPr/>
          <a:lstStyle/>
          <a:p>
            <a:r>
              <a:rPr lang="fr-BE"/>
              <a:t>Contents</a:t>
            </a:r>
          </a:p>
        </p:txBody>
      </p:sp>
      <p:sp>
        <p:nvSpPr>
          <p:cNvPr id="3" name="Espace réservé du texte 2">
            <a:extLst>
              <a:ext uri="{FF2B5EF4-FFF2-40B4-BE49-F238E27FC236}">
                <a16:creationId xmlns:a16="http://schemas.microsoft.com/office/drawing/2014/main" id="{D5C43002-AC8D-4A36-9EC7-815616578110}"/>
              </a:ext>
            </a:extLst>
          </p:cNvPr>
          <p:cNvSpPr>
            <a:spLocks noGrp="1"/>
          </p:cNvSpPr>
          <p:nvPr>
            <p:ph type="body" sz="quarter" idx="13"/>
          </p:nvPr>
        </p:nvSpPr>
        <p:spPr>
          <a:xfrm>
            <a:off x="520183" y="901531"/>
            <a:ext cx="8440119" cy="3682492"/>
          </a:xfrm>
        </p:spPr>
        <p:txBody>
          <a:bodyPr lIns="0" tIns="45720" rIns="91440" bIns="45720" anchor="t"/>
          <a:lstStyle/>
          <a:p>
            <a:pPr marL="269875" indent="-133985"/>
            <a:r>
              <a:rPr lang="fr-BE" dirty="0">
                <a:latin typeface="Arial"/>
                <a:cs typeface="Arial"/>
              </a:rPr>
              <a:t>IEA PVPS, State of </a:t>
            </a:r>
            <a:r>
              <a:rPr lang="fr-BE" dirty="0" err="1">
                <a:latin typeface="Arial"/>
                <a:cs typeface="Arial"/>
              </a:rPr>
              <a:t>work</a:t>
            </a:r>
            <a:r>
              <a:rPr lang="fr-BE" dirty="0">
                <a:latin typeface="Arial"/>
                <a:cs typeface="Arial"/>
              </a:rPr>
              <a:t> &amp; team</a:t>
            </a:r>
            <a:endParaRPr lang="en-US" dirty="0">
              <a:latin typeface="Arial"/>
              <a:cs typeface="Arial"/>
            </a:endParaRPr>
          </a:p>
          <a:p>
            <a:pPr marL="269875" indent="-133985"/>
            <a:r>
              <a:rPr lang="fr-BE" dirty="0">
                <a:latin typeface="Arial"/>
                <a:cs typeface="Arial"/>
              </a:rPr>
              <a:t>Past, </a:t>
            </a:r>
            <a:r>
              <a:rPr lang="fr-BE" dirty="0" err="1">
                <a:latin typeface="Arial"/>
                <a:cs typeface="Arial"/>
              </a:rPr>
              <a:t>Ongoing</a:t>
            </a:r>
            <a:r>
              <a:rPr lang="fr-BE" dirty="0">
                <a:latin typeface="Arial"/>
                <a:cs typeface="Arial"/>
              </a:rPr>
              <a:t> and Future </a:t>
            </a:r>
            <a:r>
              <a:rPr lang="fr-BE" dirty="0" err="1">
                <a:latin typeface="Arial"/>
                <a:cs typeface="Arial"/>
              </a:rPr>
              <a:t>work</a:t>
            </a:r>
            <a:endParaRPr lang="fr-BE" dirty="0">
              <a:latin typeface="Arial"/>
              <a:cs typeface="Arial"/>
            </a:endParaRPr>
          </a:p>
          <a:p>
            <a:pPr marL="269875" indent="-133985"/>
            <a:r>
              <a:rPr lang="fr-BE" dirty="0">
                <a:latin typeface="Arial"/>
                <a:cs typeface="Arial"/>
              </a:rPr>
              <a:t>New </a:t>
            </a:r>
            <a:r>
              <a:rPr lang="fr-BE" dirty="0" err="1">
                <a:latin typeface="Arial"/>
                <a:cs typeface="Arial"/>
              </a:rPr>
              <a:t>Task</a:t>
            </a:r>
            <a:r>
              <a:rPr lang="fr-BE" dirty="0">
                <a:latin typeface="Arial"/>
                <a:cs typeface="Arial"/>
              </a:rPr>
              <a:t> Phase (IV)</a:t>
            </a:r>
          </a:p>
          <a:p>
            <a:pPr marL="269875" indent="-133985"/>
            <a:r>
              <a:rPr lang="fr-BE" dirty="0">
                <a:latin typeface="Arial"/>
                <a:cs typeface="Arial"/>
              </a:rPr>
              <a:t>Work </a:t>
            </a:r>
            <a:r>
              <a:rPr lang="fr-BE" dirty="0" err="1">
                <a:latin typeface="Arial"/>
                <a:cs typeface="Arial"/>
              </a:rPr>
              <a:t>related</a:t>
            </a:r>
            <a:r>
              <a:rPr lang="fr-BE" dirty="0">
                <a:latin typeface="Arial"/>
                <a:cs typeface="Arial"/>
              </a:rPr>
              <a:t> to Battery Storage</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04088" y="4667251"/>
            <a:ext cx="412016" cy="412016"/>
          </a:xfrm>
          <a:prstGeom prst="rect">
            <a:avLst/>
          </a:prstGeom>
        </p:spPr>
      </p:pic>
    </p:spTree>
    <p:extLst>
      <p:ext uri="{BB962C8B-B14F-4D97-AF65-F5344CB8AC3E}">
        <p14:creationId xmlns:p14="http://schemas.microsoft.com/office/powerpoint/2010/main" val="3421628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B14FD9F-EAD5-3E91-888F-AB6159BED692}"/>
              </a:ext>
            </a:extLst>
          </p:cNvPr>
          <p:cNvPicPr>
            <a:picLocks noChangeAspect="1"/>
          </p:cNvPicPr>
          <p:nvPr/>
        </p:nvPicPr>
        <p:blipFill>
          <a:blip r:embed="rId3"/>
          <a:stretch>
            <a:fillRect/>
          </a:stretch>
        </p:blipFill>
        <p:spPr>
          <a:xfrm>
            <a:off x="1810611" y="1774622"/>
            <a:ext cx="5494753" cy="2815076"/>
          </a:xfrm>
          <a:prstGeom prst="rect">
            <a:avLst/>
          </a:prstGeom>
        </p:spPr>
      </p:pic>
      <p:sp>
        <p:nvSpPr>
          <p:cNvPr id="2" name="Espace réservé du texte 1">
            <a:extLst>
              <a:ext uri="{FF2B5EF4-FFF2-40B4-BE49-F238E27FC236}">
                <a16:creationId xmlns:a16="http://schemas.microsoft.com/office/drawing/2014/main" id="{DD32B899-DB09-408E-96A9-DE801C5D91EE}"/>
              </a:ext>
            </a:extLst>
          </p:cNvPr>
          <p:cNvSpPr>
            <a:spLocks noGrp="1"/>
          </p:cNvSpPr>
          <p:nvPr>
            <p:ph type="body" sz="quarter" idx="12"/>
          </p:nvPr>
        </p:nvSpPr>
        <p:spPr/>
        <p:txBody>
          <a:bodyPr/>
          <a:lstStyle/>
          <a:p>
            <a:r>
              <a:rPr lang="fr-BE" dirty="0"/>
              <a:t>Current </a:t>
            </a:r>
            <a:r>
              <a:rPr lang="fr-BE" dirty="0" err="1"/>
              <a:t>status</a:t>
            </a:r>
            <a:r>
              <a:rPr lang="fr-BE" dirty="0"/>
              <a:t> of team</a:t>
            </a:r>
          </a:p>
        </p:txBody>
      </p:sp>
      <p:sp>
        <p:nvSpPr>
          <p:cNvPr id="3" name="Espace réservé du texte 2">
            <a:extLst>
              <a:ext uri="{FF2B5EF4-FFF2-40B4-BE49-F238E27FC236}">
                <a16:creationId xmlns:a16="http://schemas.microsoft.com/office/drawing/2014/main" id="{D5C43002-AC8D-4A36-9EC7-815616578110}"/>
              </a:ext>
            </a:extLst>
          </p:cNvPr>
          <p:cNvSpPr>
            <a:spLocks noGrp="1"/>
          </p:cNvSpPr>
          <p:nvPr>
            <p:ph type="body" sz="quarter" idx="13"/>
          </p:nvPr>
        </p:nvSpPr>
        <p:spPr>
          <a:xfrm>
            <a:off x="295269" y="725558"/>
            <a:ext cx="8440119" cy="1175700"/>
          </a:xfrm>
        </p:spPr>
        <p:txBody>
          <a:bodyPr/>
          <a:lstStyle/>
          <a:p>
            <a:pPr marL="461963" lvl="1" indent="-285750"/>
            <a:r>
              <a:rPr lang="en-US" dirty="0"/>
              <a:t>Universities, research organizations, met services, and service providers</a:t>
            </a:r>
          </a:p>
          <a:p>
            <a:pPr marL="461963" lvl="1" indent="-285750"/>
            <a:r>
              <a:rPr lang="en-US" dirty="0"/>
              <a:t>New phase </a:t>
            </a:r>
            <a:r>
              <a:rPr lang="en-US" dirty="0">
                <a:sym typeface="Wingdings" panose="05000000000000000000" pitchFamily="2" charset="2"/>
              </a:rPr>
              <a:t> review of participation: </a:t>
            </a:r>
            <a:r>
              <a:rPr lang="en-US" dirty="0"/>
              <a:t>20 countries, 45 organizations, 83 experts</a:t>
            </a:r>
          </a:p>
        </p:txBody>
      </p:sp>
      <p:grpSp>
        <p:nvGrpSpPr>
          <p:cNvPr id="4" name="Gruppieren 3"/>
          <p:cNvGrpSpPr/>
          <p:nvPr/>
        </p:nvGrpSpPr>
        <p:grpSpPr>
          <a:xfrm>
            <a:off x="1712656" y="1962240"/>
            <a:ext cx="5115455" cy="2806154"/>
            <a:chOff x="872756" y="1228008"/>
            <a:chExt cx="5115455" cy="2806154"/>
          </a:xfrm>
        </p:grpSpPr>
        <p:pic>
          <p:nvPicPr>
            <p:cNvPr id="6" name="Picture 2" descr="http://www.errc.org/cms/upload/image/article/eu-logo%281%2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3062" y="1501395"/>
              <a:ext cx="383351" cy="252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6" descr="Flag of Australia.sv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56212" y="2709770"/>
              <a:ext cx="431999" cy="216000"/>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16" descr="Flag of Germany.sv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28210" y="1411395"/>
              <a:ext cx="300000" cy="180000"/>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20" descr="Flag of the United States.sv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06880" y="1762238"/>
              <a:ext cx="361247" cy="200698"/>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32" descr="Flag of Italy.sv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73847" y="1784500"/>
              <a:ext cx="270001" cy="180000"/>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6" descr="https://upload.wikimedia.org/wikipedia/en/thumb/c/c3/Flag_of_France.svg/125px-Flag_of_France.svg.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63056" y="1638386"/>
              <a:ext cx="271084" cy="1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https://upload.wikimedia.org/wikipedia/commons/thumb/0/08/Flag_of_Switzerland_%28Pantone%29.svg/95px-Flag_of_Switzerland_%28Pantone%29.svg.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28848" y="1617806"/>
              <a:ext cx="180000" cy="18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https://upload.wikimedia.org/wikipedia/en/thumb/9/9a/Flag_of_Spain.svg/125px-Flag_of_Spain.svg.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457468" y="1792583"/>
              <a:ext cx="271083" cy="18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2" descr="https://upload.wikimedia.org/wikipedia/commons/thumb/5/5c/Flag_of_Greece.svg/125px-Flag_of_Greece.svg.png"/>
            <p:cNvPicPr>
              <a:picLocks noChangeAspect="1" noChangeArrowheads="1"/>
            </p:cNvPicPr>
            <p:nvPr/>
          </p:nvPicPr>
          <p:blipFill>
            <a:blip r:embed="rId12" cstate="print">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280852" y="1773822"/>
              <a:ext cx="271084" cy="180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icture 20" descr="A flag featuring both cross and saltire in red, white and blue"/>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442837" y="1265054"/>
              <a:ext cx="285714" cy="144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24" descr="https://upload.wikimedia.org/wikipedia/commons/thumb/2/20/Flag_of_the_Netherlands.svg/125px-Flag_of_the_Netherlands.svg.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562310" y="1458386"/>
              <a:ext cx="271083" cy="180000"/>
            </a:xfrm>
            <a:prstGeom prst="rect">
              <a:avLst/>
            </a:prstGeom>
            <a:noFill/>
            <a:extLst>
              <a:ext uri="{909E8E84-426E-40DD-AFC4-6F175D3DCCD1}">
                <a14:hiddenFill xmlns:a14="http://schemas.microsoft.com/office/drawing/2010/main">
                  <a:solidFill>
                    <a:srgbClr val="FFFFFF"/>
                  </a:solidFill>
                </a14:hiddenFill>
              </a:ext>
            </a:extLst>
          </p:spPr>
        </p:pic>
        <p:sp>
          <p:nvSpPr>
            <p:cNvPr id="18" name="Rechteck 17"/>
            <p:cNvSpPr/>
            <p:nvPr/>
          </p:nvSpPr>
          <p:spPr>
            <a:xfrm>
              <a:off x="872756" y="3787941"/>
              <a:ext cx="4476027" cy="246221"/>
            </a:xfrm>
            <a:prstGeom prst="rect">
              <a:avLst/>
            </a:prstGeom>
          </p:spPr>
          <p:txBody>
            <a:bodyPr wrap="square" lIns="91440" tIns="45720" rIns="91440" bIns="45720" anchor="t">
              <a:spAutoFit/>
            </a:bodyPr>
            <a:lstStyle/>
            <a:p>
              <a:r>
                <a:rPr lang="de-CH" sz="1000">
                  <a:solidFill>
                    <a:srgbClr val="225F8E"/>
                  </a:solidFill>
                  <a:latin typeface="+mn-lt"/>
                  <a:ea typeface="+mn-ea"/>
                  <a:cs typeface="MS Gothic" pitchFamily="49" charset="-128"/>
                </a:rPr>
                <a:t>Global horizontal </a:t>
              </a:r>
              <a:r>
                <a:rPr lang="de-CH" sz="1000" err="1">
                  <a:solidFill>
                    <a:srgbClr val="225F8E"/>
                  </a:solidFill>
                  <a:latin typeface="+mn-lt"/>
                  <a:ea typeface="+mn-ea"/>
                  <a:cs typeface="MS Gothic" pitchFamily="49" charset="-128"/>
                </a:rPr>
                <a:t>irradiance</a:t>
              </a:r>
              <a:r>
                <a:rPr lang="de-CH" sz="1000">
                  <a:solidFill>
                    <a:srgbClr val="225F8E"/>
                  </a:solidFill>
                  <a:latin typeface="+mn-lt"/>
                  <a:ea typeface="+mn-ea"/>
                  <a:cs typeface="MS Gothic" pitchFamily="49" charset="-128"/>
                </a:rPr>
                <a:t>. Source: </a:t>
              </a:r>
              <a:r>
                <a:rPr lang="de-CH" sz="1000">
                  <a:solidFill>
                    <a:srgbClr val="225F8E"/>
                  </a:solidFill>
                  <a:latin typeface="+mn-lt"/>
                  <a:ea typeface="+mn-ea"/>
                  <a:cs typeface="MS Gothic" pitchFamily="49" charset="-128"/>
                  <a:hlinkClick r:id="rId16"/>
                </a:rPr>
                <a:t>www.meteonorm.com</a:t>
              </a:r>
              <a:r>
                <a:rPr lang="de-CH" sz="1000">
                  <a:solidFill>
                    <a:srgbClr val="225F8E"/>
                  </a:solidFill>
                  <a:cs typeface="MS Gothic" pitchFamily="49" charset="-128"/>
                </a:rPr>
                <a:t> (Version 9)</a:t>
              </a:r>
              <a:endParaRPr lang="de-CH" sz="1000">
                <a:solidFill>
                  <a:srgbClr val="225F8E"/>
                </a:solidFill>
                <a:latin typeface="+mn-lt"/>
                <a:cs typeface="MS Gothic" pitchFamily="49" charset="-128"/>
              </a:endParaRPr>
            </a:p>
          </p:txBody>
        </p:sp>
        <p:pic>
          <p:nvPicPr>
            <p:cNvPr id="19" name="Picture 2" descr="Flag of Morocco.sv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387782" y="2030140"/>
              <a:ext cx="270678" cy="18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882811" y="1228008"/>
              <a:ext cx="304024" cy="1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descr="CA Canada Flag icon"/>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10800000" flipV="1">
              <a:off x="1895058" y="1434405"/>
              <a:ext cx="396000" cy="396000"/>
            </a:xfrm>
            <a:prstGeom prst="rect">
              <a:avLst/>
            </a:prstGeom>
            <a:noFill/>
            <a:extLst>
              <a:ext uri="{909E8E84-426E-40DD-AFC4-6F175D3DCCD1}">
                <a14:hiddenFill xmlns:a14="http://schemas.microsoft.com/office/drawing/2010/main">
                  <a:solidFill>
                    <a:srgbClr val="FFFFFF"/>
                  </a:solidFill>
                </a14:hiddenFill>
              </a:ext>
            </a:extLst>
          </p:spPr>
        </p:pic>
      </p:grpSp>
      <p:pic>
        <p:nvPicPr>
          <p:cNvPr id="25" name="Εικόνα 18" descr="Εικόνα που περιέχει σχεδίαση&#10;&#10;Περιγραφή που δημιουργήθηκε αυτόματα">
            <a:extLst>
              <a:ext uri="{FF2B5EF4-FFF2-40B4-BE49-F238E27FC236}">
                <a16:creationId xmlns:a16="http://schemas.microsoft.com/office/drawing/2014/main" id="{8F8849F4-7572-404E-BD30-1777E0950202}"/>
              </a:ext>
            </a:extLst>
          </p:cNvPr>
          <p:cNvPicPr>
            <a:picLocks noChangeAspect="1"/>
          </p:cNvPicPr>
          <p:nvPr/>
        </p:nvPicPr>
        <p:blipFill rotWithShape="1">
          <a:blip r:embed="rId20"/>
          <a:srcRect l="268" r="5883" b="1"/>
          <a:stretch/>
        </p:blipFill>
        <p:spPr>
          <a:xfrm>
            <a:off x="552877" y="4358274"/>
            <a:ext cx="596854" cy="599395"/>
          </a:xfrm>
          <a:prstGeom prst="rect">
            <a:avLst/>
          </a:prstGeom>
        </p:spPr>
      </p:pic>
      <p:grpSp>
        <p:nvGrpSpPr>
          <p:cNvPr id="28" name="Gruppieren 27"/>
          <p:cNvGrpSpPr/>
          <p:nvPr/>
        </p:nvGrpSpPr>
        <p:grpSpPr>
          <a:xfrm>
            <a:off x="4515329" y="1841348"/>
            <a:ext cx="699876" cy="550939"/>
            <a:chOff x="4515329" y="1841348"/>
            <a:chExt cx="699876" cy="550939"/>
          </a:xfrm>
        </p:grpSpPr>
        <p:pic>
          <p:nvPicPr>
            <p:cNvPr id="24" name="Grafik 23"/>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515329" y="1981726"/>
              <a:ext cx="238411" cy="180000"/>
            </a:xfrm>
            <a:prstGeom prst="rect">
              <a:avLst/>
            </a:prstGeom>
          </p:spPr>
        </p:pic>
        <p:pic>
          <p:nvPicPr>
            <p:cNvPr id="26" name="Grafik 25"/>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944941" y="2212287"/>
              <a:ext cx="270264" cy="180000"/>
            </a:xfrm>
            <a:prstGeom prst="rect">
              <a:avLst/>
            </a:prstGeom>
          </p:spPr>
        </p:pic>
        <p:pic>
          <p:nvPicPr>
            <p:cNvPr id="27" name="Grafik 26"/>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564457" y="1841348"/>
              <a:ext cx="270169" cy="180000"/>
            </a:xfrm>
            <a:prstGeom prst="rect">
              <a:avLst/>
            </a:prstGeom>
          </p:spPr>
        </p:pic>
      </p:grpSp>
      <p:pic>
        <p:nvPicPr>
          <p:cNvPr id="23" name="Grafik 22"/>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000437" y="2540210"/>
            <a:ext cx="396000" cy="263897"/>
          </a:xfrm>
          <a:prstGeom prst="rect">
            <a:avLst/>
          </a:prstGeom>
        </p:spPr>
      </p:pic>
      <p:pic>
        <p:nvPicPr>
          <p:cNvPr id="1026" name="Picture 2">
            <a:extLst>
              <a:ext uri="{FF2B5EF4-FFF2-40B4-BE49-F238E27FC236}">
                <a16:creationId xmlns:a16="http://schemas.microsoft.com/office/drawing/2014/main" id="{0E2F1611-2ECB-F25A-804F-96F31D10324B}"/>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5565431" y="2871505"/>
            <a:ext cx="396000" cy="264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D319D372-0EFF-236C-3CE3-3F9E898140D0}"/>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3984346" y="2489589"/>
            <a:ext cx="270000" cy="1800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descr="Belgium - Free flags icons">
            <a:extLst>
              <a:ext uri="{FF2B5EF4-FFF2-40B4-BE49-F238E27FC236}">
                <a16:creationId xmlns:a16="http://schemas.microsoft.com/office/drawing/2014/main" id="{608DC609-63A9-4E29-CD26-4D9027677E72}"/>
              </a:ext>
            </a:extLst>
          </p:cNvPr>
          <p:cNvPicPr>
            <a:picLocks noChangeAspect="1"/>
          </p:cNvPicPr>
          <p:nvPr/>
        </p:nvPicPr>
        <p:blipFill>
          <a:blip r:embed="rId27"/>
          <a:srcRect l="9165" t="21935" r="9329" b="21832"/>
          <a:stretch>
            <a:fillRect/>
          </a:stretch>
        </p:blipFill>
        <p:spPr>
          <a:xfrm>
            <a:off x="4285812" y="2209282"/>
            <a:ext cx="246147" cy="182921"/>
          </a:xfrm>
          <a:prstGeom prst="rect">
            <a:avLst/>
          </a:prstGeom>
        </p:spPr>
      </p:pic>
    </p:spTree>
    <p:extLst>
      <p:ext uri="{BB962C8B-B14F-4D97-AF65-F5344CB8AC3E}">
        <p14:creationId xmlns:p14="http://schemas.microsoft.com/office/powerpoint/2010/main" val="2129174124"/>
      </p:ext>
    </p:extLst>
  </p:cSld>
  <p:clrMapOvr>
    <a:masterClrMapping/>
  </p:clrMapOvr>
  <mc:AlternateContent xmlns:mc="http://schemas.openxmlformats.org/markup-compatibility/2006" xmlns:p14="http://schemas.microsoft.com/office/powerpoint/2010/main">
    <mc:Choice Requires="p14">
      <p:transition spd="slow" p14:dur="2000" advTm="42291"/>
    </mc:Choice>
    <mc:Fallback xmlns="">
      <p:transition spd="slow" advTm="4229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D32B899-DB09-408E-96A9-DE801C5D91EE}"/>
              </a:ext>
            </a:extLst>
          </p:cNvPr>
          <p:cNvSpPr>
            <a:spLocks noGrp="1"/>
          </p:cNvSpPr>
          <p:nvPr>
            <p:ph type="body" sz="quarter" idx="12"/>
          </p:nvPr>
        </p:nvSpPr>
        <p:spPr/>
        <p:txBody>
          <a:bodyPr/>
          <a:lstStyle/>
          <a:p>
            <a:r>
              <a:rPr lang="fr-BE" err="1"/>
              <a:t>Current</a:t>
            </a:r>
            <a:r>
              <a:rPr lang="fr-BE"/>
              <a:t> </a:t>
            </a:r>
            <a:r>
              <a:rPr lang="fr-BE" err="1"/>
              <a:t>status</a:t>
            </a:r>
            <a:r>
              <a:rPr lang="fr-BE"/>
              <a:t> of team</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04088" y="4667251"/>
            <a:ext cx="412016" cy="412016"/>
          </a:xfrm>
          <a:prstGeom prst="rect">
            <a:avLst/>
          </a:prstGeom>
        </p:spPr>
      </p:pic>
      <p:sp>
        <p:nvSpPr>
          <p:cNvPr id="6" name="Rectangle 1"/>
          <p:cNvSpPr txBox="1">
            <a:spLocks noChangeArrowheads="1"/>
          </p:cNvSpPr>
          <p:nvPr/>
        </p:nvSpPr>
        <p:spPr>
          <a:xfrm>
            <a:off x="720000" y="720000"/>
            <a:ext cx="1551557" cy="791493"/>
          </a:xfrm>
          <a:prstGeom prst="rect">
            <a:avLst/>
          </a:prstGeom>
        </p:spPr>
        <p:txBody>
          <a:bodyPr/>
          <a:lstStyle>
            <a:lvl1pPr algn="l" defTabSz="685749" rtl="0" eaLnBrk="1" latinLnBrk="0" hangingPunct="1">
              <a:spcBef>
                <a:spcPct val="0"/>
              </a:spcBef>
              <a:buNone/>
              <a:defRPr sz="2700" b="1" kern="1200">
                <a:solidFill>
                  <a:schemeClr val="tx1"/>
                </a:solidFill>
                <a:latin typeface="+mj-lt"/>
                <a:ea typeface="+mj-ea"/>
                <a:cs typeface="+mj-cs"/>
              </a:defRPr>
            </a:lvl1p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de-DE" sz="2000" dirty="0"/>
              <a:t>45 institutions</a:t>
            </a:r>
          </a:p>
        </p:txBody>
      </p:sp>
      <p:sp>
        <p:nvSpPr>
          <p:cNvPr id="7" name="Rectangle 2"/>
          <p:cNvSpPr txBox="1">
            <a:spLocks noChangeArrowheads="1"/>
          </p:cNvSpPr>
          <p:nvPr/>
        </p:nvSpPr>
        <p:spPr bwMode="auto">
          <a:xfrm>
            <a:off x="720000" y="1930983"/>
            <a:ext cx="2069086" cy="1345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lvl1pPr marL="463550" indent="-463550" algn="l" defTabSz="449263" rtl="0" eaLnBrk="0" fontAlgn="base" hangingPunct="0">
              <a:spcBef>
                <a:spcPts val="800"/>
              </a:spcBef>
              <a:spcAft>
                <a:spcPct val="0"/>
              </a:spcAft>
              <a:buClr>
                <a:srgbClr val="225F8E"/>
              </a:buClr>
              <a:buSzPct val="100000"/>
              <a:buFont typeface="Arial" charset="0"/>
              <a:buChar char="•"/>
              <a:defRPr sz="3200">
                <a:solidFill>
                  <a:srgbClr val="225F8E"/>
                </a:solidFill>
                <a:latin typeface="+mn-lt"/>
                <a:ea typeface="+mn-ea"/>
                <a:cs typeface="MS Gothic" pitchFamily="49" charset="-128"/>
              </a:defRPr>
            </a:lvl1pPr>
            <a:lvl2pPr marL="1143000" indent="-484188" algn="l" defTabSz="449263" rtl="0" eaLnBrk="0" fontAlgn="base" hangingPunct="0">
              <a:spcBef>
                <a:spcPts val="700"/>
              </a:spcBef>
              <a:spcAft>
                <a:spcPct val="0"/>
              </a:spcAft>
              <a:buClr>
                <a:srgbClr val="225F8E"/>
              </a:buClr>
              <a:buSzPct val="100000"/>
              <a:buFont typeface="Arial" charset="0"/>
              <a:buChar char="–"/>
              <a:defRPr sz="2800">
                <a:solidFill>
                  <a:srgbClr val="225F8E"/>
                </a:solidFill>
                <a:latin typeface="+mn-lt"/>
                <a:ea typeface="+mn-ea"/>
                <a:cs typeface="MS Gothic" pitchFamily="49" charset="-128"/>
              </a:defRPr>
            </a:lvl2pPr>
            <a:lvl3pPr marL="1562100" indent="-228600" algn="l" defTabSz="449263" rtl="0" eaLnBrk="0" fontAlgn="base" hangingPunct="0">
              <a:spcBef>
                <a:spcPts val="600"/>
              </a:spcBef>
              <a:spcAft>
                <a:spcPct val="0"/>
              </a:spcAft>
              <a:buClr>
                <a:srgbClr val="225F8E"/>
              </a:buClr>
              <a:buSzPct val="100000"/>
              <a:buFont typeface="Arial" charset="0"/>
              <a:buChar char="•"/>
              <a:defRPr sz="2400">
                <a:solidFill>
                  <a:srgbClr val="225F8E"/>
                </a:solidFill>
                <a:latin typeface="+mn-lt"/>
                <a:ea typeface="+mn-ea"/>
                <a:cs typeface="MS Gothic" pitchFamily="49" charset="-128"/>
              </a:defRPr>
            </a:lvl3pPr>
            <a:lvl4pPr marL="1981200" indent="-228600" algn="l" defTabSz="449263" rtl="0" eaLnBrk="0" fontAlgn="base" hangingPunct="0">
              <a:spcBef>
                <a:spcPts val="500"/>
              </a:spcBef>
              <a:spcAft>
                <a:spcPct val="0"/>
              </a:spcAft>
              <a:buClr>
                <a:srgbClr val="225F8E"/>
              </a:buClr>
              <a:buSzPct val="100000"/>
              <a:buFont typeface="Arial" charset="0"/>
              <a:buChar char="–"/>
              <a:defRPr sz="2000">
                <a:solidFill>
                  <a:srgbClr val="225F8E"/>
                </a:solidFill>
                <a:latin typeface="+mn-lt"/>
                <a:ea typeface="+mn-ea"/>
                <a:cs typeface="MS Gothic" pitchFamily="49" charset="-128"/>
              </a:defRPr>
            </a:lvl4pPr>
            <a:lvl5pPr marL="2400300" indent="-228600" algn="l" defTabSz="449263" rtl="0" eaLnBrk="0" fontAlgn="base" hangingPunct="0">
              <a:spcBef>
                <a:spcPts val="500"/>
              </a:spcBef>
              <a:spcAft>
                <a:spcPct val="0"/>
              </a:spcAft>
              <a:buClr>
                <a:srgbClr val="225F8E"/>
              </a:buClr>
              <a:buSzPct val="100000"/>
              <a:buFont typeface="Arial" charset="0"/>
              <a:buChar char="»"/>
              <a:defRPr sz="2000">
                <a:solidFill>
                  <a:srgbClr val="225F8E"/>
                </a:solidFill>
                <a:latin typeface="+mn-lt"/>
                <a:ea typeface="+mn-ea"/>
                <a:cs typeface="MS Gothic" pitchFamily="49" charset="-128"/>
              </a:defRPr>
            </a:lvl5pPr>
            <a:lvl6pPr marL="28575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6pPr>
            <a:lvl7pPr marL="33147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7pPr>
            <a:lvl8pPr marL="37719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8pPr>
            <a:lvl9pPr marL="42291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9pPr>
          </a:lstStyle>
          <a:p>
            <a:pPr marL="0" indent="0">
              <a:buNone/>
            </a:pPr>
            <a:r>
              <a:rPr lang="de-CH" sz="1600" dirty="0"/>
              <a:t>Science</a:t>
            </a:r>
            <a:br>
              <a:rPr lang="de-CH" sz="1600" dirty="0"/>
            </a:br>
            <a:r>
              <a:rPr lang="de-CH" sz="1600" dirty="0"/>
              <a:t>(</a:t>
            </a:r>
            <a:r>
              <a:rPr lang="de-CH" sz="1600" dirty="0" err="1"/>
              <a:t>labs</a:t>
            </a:r>
            <a:r>
              <a:rPr lang="de-CH" sz="1600" dirty="0"/>
              <a:t> and</a:t>
            </a:r>
            <a:br>
              <a:rPr lang="de-CH" sz="1600" dirty="0"/>
            </a:br>
            <a:r>
              <a:rPr lang="de-CH" sz="1600" dirty="0" err="1"/>
              <a:t>universities</a:t>
            </a:r>
            <a:r>
              <a:rPr lang="de-CH" sz="1600" dirty="0"/>
              <a:t>)</a:t>
            </a:r>
          </a:p>
        </p:txBody>
      </p:sp>
      <p:sp>
        <p:nvSpPr>
          <p:cNvPr id="8" name="Rectangle 2"/>
          <p:cNvSpPr txBox="1">
            <a:spLocks noChangeArrowheads="1"/>
          </p:cNvSpPr>
          <p:nvPr/>
        </p:nvSpPr>
        <p:spPr bwMode="auto">
          <a:xfrm>
            <a:off x="720000" y="3749422"/>
            <a:ext cx="2367189" cy="39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lvl1pPr marL="463550" indent="-463550" algn="l" defTabSz="449263" rtl="0" eaLnBrk="0" fontAlgn="base" hangingPunct="0">
              <a:spcBef>
                <a:spcPts val="800"/>
              </a:spcBef>
              <a:spcAft>
                <a:spcPct val="0"/>
              </a:spcAft>
              <a:buClr>
                <a:srgbClr val="225F8E"/>
              </a:buClr>
              <a:buSzPct val="100000"/>
              <a:buFont typeface="Arial" charset="0"/>
              <a:buChar char="•"/>
              <a:defRPr sz="3200">
                <a:solidFill>
                  <a:srgbClr val="225F8E"/>
                </a:solidFill>
                <a:latin typeface="+mn-lt"/>
                <a:ea typeface="+mn-ea"/>
                <a:cs typeface="MS Gothic" pitchFamily="49" charset="-128"/>
              </a:defRPr>
            </a:lvl1pPr>
            <a:lvl2pPr marL="1143000" indent="-484188" algn="l" defTabSz="449263" rtl="0" eaLnBrk="0" fontAlgn="base" hangingPunct="0">
              <a:spcBef>
                <a:spcPts val="700"/>
              </a:spcBef>
              <a:spcAft>
                <a:spcPct val="0"/>
              </a:spcAft>
              <a:buClr>
                <a:srgbClr val="225F8E"/>
              </a:buClr>
              <a:buSzPct val="100000"/>
              <a:buFont typeface="Arial" charset="0"/>
              <a:buChar char="–"/>
              <a:defRPr sz="2800">
                <a:solidFill>
                  <a:srgbClr val="225F8E"/>
                </a:solidFill>
                <a:latin typeface="+mn-lt"/>
                <a:ea typeface="+mn-ea"/>
                <a:cs typeface="MS Gothic" pitchFamily="49" charset="-128"/>
              </a:defRPr>
            </a:lvl2pPr>
            <a:lvl3pPr marL="1562100" indent="-228600" algn="l" defTabSz="449263" rtl="0" eaLnBrk="0" fontAlgn="base" hangingPunct="0">
              <a:spcBef>
                <a:spcPts val="600"/>
              </a:spcBef>
              <a:spcAft>
                <a:spcPct val="0"/>
              </a:spcAft>
              <a:buClr>
                <a:srgbClr val="225F8E"/>
              </a:buClr>
              <a:buSzPct val="100000"/>
              <a:buFont typeface="Arial" charset="0"/>
              <a:buChar char="•"/>
              <a:defRPr sz="2400">
                <a:solidFill>
                  <a:srgbClr val="225F8E"/>
                </a:solidFill>
                <a:latin typeface="+mn-lt"/>
                <a:ea typeface="+mn-ea"/>
                <a:cs typeface="MS Gothic" pitchFamily="49" charset="-128"/>
              </a:defRPr>
            </a:lvl3pPr>
            <a:lvl4pPr marL="1981200" indent="-228600" algn="l" defTabSz="449263" rtl="0" eaLnBrk="0" fontAlgn="base" hangingPunct="0">
              <a:spcBef>
                <a:spcPts val="500"/>
              </a:spcBef>
              <a:spcAft>
                <a:spcPct val="0"/>
              </a:spcAft>
              <a:buClr>
                <a:srgbClr val="225F8E"/>
              </a:buClr>
              <a:buSzPct val="100000"/>
              <a:buFont typeface="Arial" charset="0"/>
              <a:buChar char="–"/>
              <a:defRPr sz="2000">
                <a:solidFill>
                  <a:srgbClr val="225F8E"/>
                </a:solidFill>
                <a:latin typeface="+mn-lt"/>
                <a:ea typeface="+mn-ea"/>
                <a:cs typeface="MS Gothic" pitchFamily="49" charset="-128"/>
              </a:defRPr>
            </a:lvl4pPr>
            <a:lvl5pPr marL="2400300" indent="-228600" algn="l" defTabSz="449263" rtl="0" eaLnBrk="0" fontAlgn="base" hangingPunct="0">
              <a:spcBef>
                <a:spcPts val="500"/>
              </a:spcBef>
              <a:spcAft>
                <a:spcPct val="0"/>
              </a:spcAft>
              <a:buClr>
                <a:srgbClr val="225F8E"/>
              </a:buClr>
              <a:buSzPct val="100000"/>
              <a:buFont typeface="Arial" charset="0"/>
              <a:buChar char="»"/>
              <a:defRPr sz="2000">
                <a:solidFill>
                  <a:srgbClr val="225F8E"/>
                </a:solidFill>
                <a:latin typeface="+mn-lt"/>
                <a:ea typeface="+mn-ea"/>
                <a:cs typeface="MS Gothic" pitchFamily="49" charset="-128"/>
              </a:defRPr>
            </a:lvl5pPr>
            <a:lvl6pPr marL="28575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6pPr>
            <a:lvl7pPr marL="33147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7pPr>
            <a:lvl8pPr marL="37719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8pPr>
            <a:lvl9pPr marL="42291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9pPr>
          </a:lstStyle>
          <a:p>
            <a:pPr marL="0" indent="0">
              <a:buNone/>
            </a:pPr>
            <a:r>
              <a:rPr lang="de-CH" sz="1600"/>
              <a:t>Met Services / utilities</a:t>
            </a:r>
          </a:p>
        </p:txBody>
      </p:sp>
      <p:sp>
        <p:nvSpPr>
          <p:cNvPr id="9" name="Rectangle 2"/>
          <p:cNvSpPr txBox="1">
            <a:spLocks noChangeArrowheads="1"/>
          </p:cNvSpPr>
          <p:nvPr/>
        </p:nvSpPr>
        <p:spPr bwMode="auto">
          <a:xfrm>
            <a:off x="720000" y="4409802"/>
            <a:ext cx="1634080" cy="466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lvl1pPr marL="463550" indent="-463550" algn="l" defTabSz="449263" rtl="0" eaLnBrk="0" fontAlgn="base" hangingPunct="0">
              <a:spcBef>
                <a:spcPts val="800"/>
              </a:spcBef>
              <a:spcAft>
                <a:spcPct val="0"/>
              </a:spcAft>
              <a:buClr>
                <a:srgbClr val="225F8E"/>
              </a:buClr>
              <a:buSzPct val="100000"/>
              <a:buFont typeface="Arial" charset="0"/>
              <a:buChar char="•"/>
              <a:defRPr sz="3200">
                <a:solidFill>
                  <a:srgbClr val="225F8E"/>
                </a:solidFill>
                <a:latin typeface="+mn-lt"/>
                <a:ea typeface="+mn-ea"/>
                <a:cs typeface="MS Gothic" pitchFamily="49" charset="-128"/>
              </a:defRPr>
            </a:lvl1pPr>
            <a:lvl2pPr marL="1143000" indent="-484188" algn="l" defTabSz="449263" rtl="0" eaLnBrk="0" fontAlgn="base" hangingPunct="0">
              <a:spcBef>
                <a:spcPts val="700"/>
              </a:spcBef>
              <a:spcAft>
                <a:spcPct val="0"/>
              </a:spcAft>
              <a:buClr>
                <a:srgbClr val="225F8E"/>
              </a:buClr>
              <a:buSzPct val="100000"/>
              <a:buFont typeface="Arial" charset="0"/>
              <a:buChar char="–"/>
              <a:defRPr sz="2800">
                <a:solidFill>
                  <a:srgbClr val="225F8E"/>
                </a:solidFill>
                <a:latin typeface="+mn-lt"/>
                <a:ea typeface="+mn-ea"/>
                <a:cs typeface="MS Gothic" pitchFamily="49" charset="-128"/>
              </a:defRPr>
            </a:lvl2pPr>
            <a:lvl3pPr marL="1562100" indent="-228600" algn="l" defTabSz="449263" rtl="0" eaLnBrk="0" fontAlgn="base" hangingPunct="0">
              <a:spcBef>
                <a:spcPts val="600"/>
              </a:spcBef>
              <a:spcAft>
                <a:spcPct val="0"/>
              </a:spcAft>
              <a:buClr>
                <a:srgbClr val="225F8E"/>
              </a:buClr>
              <a:buSzPct val="100000"/>
              <a:buFont typeface="Arial" charset="0"/>
              <a:buChar char="•"/>
              <a:defRPr sz="2400">
                <a:solidFill>
                  <a:srgbClr val="225F8E"/>
                </a:solidFill>
                <a:latin typeface="+mn-lt"/>
                <a:ea typeface="+mn-ea"/>
                <a:cs typeface="MS Gothic" pitchFamily="49" charset="-128"/>
              </a:defRPr>
            </a:lvl3pPr>
            <a:lvl4pPr marL="1981200" indent="-228600" algn="l" defTabSz="449263" rtl="0" eaLnBrk="0" fontAlgn="base" hangingPunct="0">
              <a:spcBef>
                <a:spcPts val="500"/>
              </a:spcBef>
              <a:spcAft>
                <a:spcPct val="0"/>
              </a:spcAft>
              <a:buClr>
                <a:srgbClr val="225F8E"/>
              </a:buClr>
              <a:buSzPct val="100000"/>
              <a:buFont typeface="Arial" charset="0"/>
              <a:buChar char="–"/>
              <a:defRPr sz="2000">
                <a:solidFill>
                  <a:srgbClr val="225F8E"/>
                </a:solidFill>
                <a:latin typeface="+mn-lt"/>
                <a:ea typeface="+mn-ea"/>
                <a:cs typeface="MS Gothic" pitchFamily="49" charset="-128"/>
              </a:defRPr>
            </a:lvl4pPr>
            <a:lvl5pPr marL="2400300" indent="-228600" algn="l" defTabSz="449263" rtl="0" eaLnBrk="0" fontAlgn="base" hangingPunct="0">
              <a:spcBef>
                <a:spcPts val="500"/>
              </a:spcBef>
              <a:spcAft>
                <a:spcPct val="0"/>
              </a:spcAft>
              <a:buClr>
                <a:srgbClr val="225F8E"/>
              </a:buClr>
              <a:buSzPct val="100000"/>
              <a:buFont typeface="Arial" charset="0"/>
              <a:buChar char="»"/>
              <a:defRPr sz="2000">
                <a:solidFill>
                  <a:srgbClr val="225F8E"/>
                </a:solidFill>
                <a:latin typeface="+mn-lt"/>
                <a:ea typeface="+mn-ea"/>
                <a:cs typeface="MS Gothic" pitchFamily="49" charset="-128"/>
              </a:defRPr>
            </a:lvl5pPr>
            <a:lvl6pPr marL="28575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6pPr>
            <a:lvl7pPr marL="33147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7pPr>
            <a:lvl8pPr marL="37719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8pPr>
            <a:lvl9pPr marL="4229100" indent="-228600" algn="l" defTabSz="449263" rtl="0" fontAlgn="base">
              <a:spcBef>
                <a:spcPts val="500"/>
              </a:spcBef>
              <a:spcAft>
                <a:spcPct val="0"/>
              </a:spcAft>
              <a:buClr>
                <a:srgbClr val="225F8E"/>
              </a:buClr>
              <a:buSzPct val="100000"/>
              <a:buFont typeface="Arial" charset="0"/>
              <a:defRPr sz="2000">
                <a:solidFill>
                  <a:srgbClr val="225F8E"/>
                </a:solidFill>
                <a:latin typeface="+mn-lt"/>
                <a:ea typeface="+mn-ea"/>
              </a:defRPr>
            </a:lvl9pPr>
          </a:lstStyle>
          <a:p>
            <a:pPr marL="0" indent="0">
              <a:buNone/>
            </a:pPr>
            <a:r>
              <a:rPr lang="de-CH" sz="1600"/>
              <a:t>Data &amp; Service </a:t>
            </a:r>
            <a:r>
              <a:rPr lang="de-CH" sz="1600" err="1"/>
              <a:t>providers</a:t>
            </a:r>
            <a:endParaRPr lang="de-CH" sz="1600"/>
          </a:p>
        </p:txBody>
      </p:sp>
      <p:sp>
        <p:nvSpPr>
          <p:cNvPr id="67" name="AutoShape 5" descr="University of Almería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
        <p:nvSpPr>
          <p:cNvPr id="68" name="AutoShape 10" descr="University of Las Palmas de Gran Canaria - Wikipedi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
        <p:nvSpPr>
          <p:cNvPr id="75" name="AutoShape 17" descr="Solcast Profil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grpSp>
        <p:nvGrpSpPr>
          <p:cNvPr id="15" name="Group 14">
            <a:extLst>
              <a:ext uri="{FF2B5EF4-FFF2-40B4-BE49-F238E27FC236}">
                <a16:creationId xmlns:a16="http://schemas.microsoft.com/office/drawing/2014/main" id="{95E9B669-2A9E-004A-BF93-E75EFF0B6B7F}"/>
              </a:ext>
            </a:extLst>
          </p:cNvPr>
          <p:cNvGrpSpPr/>
          <p:nvPr/>
        </p:nvGrpSpPr>
        <p:grpSpPr>
          <a:xfrm>
            <a:off x="2855917" y="766174"/>
            <a:ext cx="5169656" cy="4264802"/>
            <a:chOff x="2870874" y="749995"/>
            <a:chExt cx="5169656" cy="4264802"/>
          </a:xfrm>
        </p:grpSpPr>
        <p:pic>
          <p:nvPicPr>
            <p:cNvPr id="16" name="Picture 6" descr="China Meteorological Administration logo - Logok">
              <a:extLst>
                <a:ext uri="{FF2B5EF4-FFF2-40B4-BE49-F238E27FC236}">
                  <a16:creationId xmlns:a16="http://schemas.microsoft.com/office/drawing/2014/main" id="{601612CB-8190-16E5-FAD5-E9F2A2DA3F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327" y="3786528"/>
              <a:ext cx="899123" cy="720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jr\Downloads\Met_RGB_Horisontal_ENG.jpg">
              <a:extLst>
                <a:ext uri="{FF2B5EF4-FFF2-40B4-BE49-F238E27FC236}">
                  <a16:creationId xmlns:a16="http://schemas.microsoft.com/office/drawing/2014/main" id="{14A54B23-302F-A794-F14B-8705C0F9925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8812" y="3953717"/>
              <a:ext cx="1024758" cy="424810"/>
            </a:xfrm>
            <a:prstGeom prst="rect">
              <a:avLst/>
            </a:prstGeom>
            <a:noFill/>
            <a:extLst>
              <a:ext uri="{909E8E84-426E-40DD-AFC4-6F175D3DCCD1}">
                <a14:hiddenFill xmlns:a14="http://schemas.microsoft.com/office/drawing/2010/main">
                  <a:solidFill>
                    <a:srgbClr val="FFFFFF"/>
                  </a:solidFill>
                </a14:hiddenFill>
              </a:ext>
            </a:extLst>
          </p:spPr>
        </p:pic>
        <p:pic>
          <p:nvPicPr>
            <p:cNvPr id="18" name="Grafik 2">
              <a:extLst>
                <a:ext uri="{FF2B5EF4-FFF2-40B4-BE49-F238E27FC236}">
                  <a16:creationId xmlns:a16="http://schemas.microsoft.com/office/drawing/2014/main" id="{0E1968B2-EFDF-15CE-48DF-E29F3C300E41}"/>
                </a:ext>
              </a:extLst>
            </p:cNvPr>
            <p:cNvPicPr>
              <a:picLocks noChangeAspect="1"/>
            </p:cNvPicPr>
            <p:nvPr/>
          </p:nvPicPr>
          <p:blipFill>
            <a:blip r:embed="rId5"/>
            <a:stretch>
              <a:fillRect/>
            </a:stretch>
          </p:blipFill>
          <p:spPr>
            <a:xfrm>
              <a:off x="5407705" y="2075005"/>
              <a:ext cx="470178" cy="432000"/>
            </a:xfrm>
            <a:prstGeom prst="rect">
              <a:avLst/>
            </a:prstGeom>
          </p:spPr>
        </p:pic>
        <p:pic>
          <p:nvPicPr>
            <p:cNvPr id="19" name="Picture 12" descr="Réseau de Transport d'Electricité – Wikipedia">
              <a:extLst>
                <a:ext uri="{FF2B5EF4-FFF2-40B4-BE49-F238E27FC236}">
                  <a16:creationId xmlns:a16="http://schemas.microsoft.com/office/drawing/2014/main" id="{53783226-1D8B-2A3E-E832-6EE607547BB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32185" y="3971879"/>
              <a:ext cx="377491" cy="37749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20" name="Picture 16" descr="Partners">
              <a:extLst>
                <a:ext uri="{FF2B5EF4-FFF2-40B4-BE49-F238E27FC236}">
                  <a16:creationId xmlns:a16="http://schemas.microsoft.com/office/drawing/2014/main" id="{90B950EB-2BE8-C36A-EFC7-8929D9CFA60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95990" y="3378200"/>
              <a:ext cx="678326" cy="200377"/>
            </a:xfrm>
            <a:prstGeom prst="rect">
              <a:avLst/>
            </a:prstGeom>
            <a:noFill/>
            <a:extLst>
              <a:ext uri="{909E8E84-426E-40DD-AFC4-6F175D3DCCD1}">
                <a14:hiddenFill xmlns:a14="http://schemas.microsoft.com/office/drawing/2010/main">
                  <a:solidFill>
                    <a:srgbClr val="FFFFFF"/>
                  </a:solidFill>
                </a14:hiddenFill>
              </a:ext>
            </a:extLst>
          </p:spPr>
        </p:pic>
        <p:pic>
          <p:nvPicPr>
            <p:cNvPr id="21" name="Grafik 9">
              <a:extLst>
                <a:ext uri="{FF2B5EF4-FFF2-40B4-BE49-F238E27FC236}">
                  <a16:creationId xmlns:a16="http://schemas.microsoft.com/office/drawing/2014/main" id="{8A189913-B395-044F-13D0-88C234937C5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52324" y="1165068"/>
              <a:ext cx="1224000" cy="324204"/>
            </a:xfrm>
            <a:prstGeom prst="rect">
              <a:avLst/>
            </a:prstGeom>
          </p:spPr>
        </p:pic>
        <p:grpSp>
          <p:nvGrpSpPr>
            <p:cNvPr id="22" name="Gruppieren 11">
              <a:extLst>
                <a:ext uri="{FF2B5EF4-FFF2-40B4-BE49-F238E27FC236}">
                  <a16:creationId xmlns:a16="http://schemas.microsoft.com/office/drawing/2014/main" id="{01CA3297-95BB-CB4E-95E0-01806556C58C}"/>
                </a:ext>
              </a:extLst>
            </p:cNvPr>
            <p:cNvGrpSpPr/>
            <p:nvPr/>
          </p:nvGrpSpPr>
          <p:grpSpPr>
            <a:xfrm>
              <a:off x="3190248" y="2115305"/>
              <a:ext cx="4301079" cy="2825608"/>
              <a:chOff x="3190248" y="2115305"/>
              <a:chExt cx="4301079" cy="2825608"/>
            </a:xfrm>
          </p:grpSpPr>
          <p:grpSp>
            <p:nvGrpSpPr>
              <p:cNvPr id="58" name="Gruppieren 61">
                <a:extLst>
                  <a:ext uri="{FF2B5EF4-FFF2-40B4-BE49-F238E27FC236}">
                    <a16:creationId xmlns:a16="http://schemas.microsoft.com/office/drawing/2014/main" id="{5E50E4F8-AE03-D1C5-B58E-04B6CCA12594}"/>
                  </a:ext>
                </a:extLst>
              </p:cNvPr>
              <p:cNvGrpSpPr/>
              <p:nvPr/>
            </p:nvGrpSpPr>
            <p:grpSpPr>
              <a:xfrm>
                <a:off x="3190248" y="2115305"/>
                <a:ext cx="4301079" cy="2737625"/>
                <a:chOff x="3186271" y="2115305"/>
                <a:chExt cx="4301079" cy="2737625"/>
              </a:xfrm>
            </p:grpSpPr>
            <p:pic>
              <p:nvPicPr>
                <p:cNvPr id="63" name="Grafik 68">
                  <a:extLst>
                    <a:ext uri="{FF2B5EF4-FFF2-40B4-BE49-F238E27FC236}">
                      <a16:creationId xmlns:a16="http://schemas.microsoft.com/office/drawing/2014/main" id="{F4FD7AD8-6A5B-0B54-2FD4-DC4A69955AC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39652" y="2115305"/>
                  <a:ext cx="803053" cy="340689"/>
                </a:xfrm>
                <a:prstGeom prst="rect">
                  <a:avLst/>
                </a:prstGeom>
              </p:spPr>
            </p:pic>
            <p:pic>
              <p:nvPicPr>
                <p:cNvPr id="65" name="Picture 6">
                  <a:extLst>
                    <a:ext uri="{FF2B5EF4-FFF2-40B4-BE49-F238E27FC236}">
                      <a16:creationId xmlns:a16="http://schemas.microsoft.com/office/drawing/2014/main" id="{E5BA79E8-5EDD-E570-0C4E-1CD579965C5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186271" y="3176827"/>
                  <a:ext cx="446400" cy="44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6" name="Picture 11">
                  <a:extLst>
                    <a:ext uri="{FF2B5EF4-FFF2-40B4-BE49-F238E27FC236}">
                      <a16:creationId xmlns:a16="http://schemas.microsoft.com/office/drawing/2014/main" id="{678FA9DA-6920-7B07-863B-DC748B607E1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337681" y="2657039"/>
                  <a:ext cx="446400" cy="3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 name="Picture 12">
                  <a:extLst>
                    <a:ext uri="{FF2B5EF4-FFF2-40B4-BE49-F238E27FC236}">
                      <a16:creationId xmlns:a16="http://schemas.microsoft.com/office/drawing/2014/main" id="{CC97CB58-33F8-7518-4437-8E13BD1EA5D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687427" y="3166469"/>
                  <a:ext cx="468000" cy="465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 name="Grafik 77">
                  <a:extLst>
                    <a:ext uri="{FF2B5EF4-FFF2-40B4-BE49-F238E27FC236}">
                      <a16:creationId xmlns:a16="http://schemas.microsoft.com/office/drawing/2014/main" id="{3A851530-606E-A38E-A831-404A283D121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015821" y="2849771"/>
                  <a:ext cx="1471529" cy="258067"/>
                </a:xfrm>
                <a:prstGeom prst="rect">
                  <a:avLst/>
                </a:prstGeom>
              </p:spPr>
            </p:pic>
            <p:pic>
              <p:nvPicPr>
                <p:cNvPr id="76" name="Picture 19">
                  <a:extLst>
                    <a:ext uri="{FF2B5EF4-FFF2-40B4-BE49-F238E27FC236}">
                      <a16:creationId xmlns:a16="http://schemas.microsoft.com/office/drawing/2014/main" id="{FEEF66F7-B721-BB20-7CCC-294471ED84A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644721" y="4580191"/>
                  <a:ext cx="593362" cy="272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Picture 13">
                  <a:extLst>
                    <a:ext uri="{FF2B5EF4-FFF2-40B4-BE49-F238E27FC236}">
                      <a16:creationId xmlns:a16="http://schemas.microsoft.com/office/drawing/2014/main" id="{8C70C3C7-FA29-014A-B71D-C440810883AA}"/>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484112" y="2576576"/>
                  <a:ext cx="501934" cy="501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59" name="Picture 6" descr="EDF Logo Logo and symbol, meaning, history, PNG">
                <a:extLst>
                  <a:ext uri="{FF2B5EF4-FFF2-40B4-BE49-F238E27FC236}">
                    <a16:creationId xmlns:a16="http://schemas.microsoft.com/office/drawing/2014/main" id="{A54D9337-8997-F972-082E-4C5C85CB0ED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586759" y="3979993"/>
                <a:ext cx="609121" cy="383122"/>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60" name="Picture 4" descr="TotalEnergies Global Homepage - Renewables and Electricity ...">
                <a:extLst>
                  <a:ext uri="{FF2B5EF4-FFF2-40B4-BE49-F238E27FC236}">
                    <a16:creationId xmlns:a16="http://schemas.microsoft.com/office/drawing/2014/main" id="{F1DFBCD5-9BE9-4A6B-DA10-182FBC55692D}"/>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28054" t="25182" r="26972" b="27589"/>
              <a:stretch/>
            </p:blipFill>
            <p:spPr bwMode="auto">
              <a:xfrm>
                <a:off x="6048662" y="4489633"/>
                <a:ext cx="572983" cy="45128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grpSp>
        <p:grpSp>
          <p:nvGrpSpPr>
            <p:cNvPr id="23" name="Gruppieren 10">
              <a:extLst>
                <a:ext uri="{FF2B5EF4-FFF2-40B4-BE49-F238E27FC236}">
                  <a16:creationId xmlns:a16="http://schemas.microsoft.com/office/drawing/2014/main" id="{6D03A2C7-CDA7-B5FC-040C-D1480BABBE3A}"/>
                </a:ext>
              </a:extLst>
            </p:cNvPr>
            <p:cNvGrpSpPr/>
            <p:nvPr/>
          </p:nvGrpSpPr>
          <p:grpSpPr>
            <a:xfrm>
              <a:off x="2870874" y="749995"/>
              <a:ext cx="5169656" cy="4264802"/>
              <a:chOff x="2870874" y="749995"/>
              <a:chExt cx="5169656" cy="4264802"/>
            </a:xfrm>
          </p:grpSpPr>
          <p:grpSp>
            <p:nvGrpSpPr>
              <p:cNvPr id="26" name="Gruppieren 81">
                <a:extLst>
                  <a:ext uri="{FF2B5EF4-FFF2-40B4-BE49-F238E27FC236}">
                    <a16:creationId xmlns:a16="http://schemas.microsoft.com/office/drawing/2014/main" id="{63A9CBDF-9107-B1E9-AFC8-9BB4DEC47D6A}"/>
                  </a:ext>
                </a:extLst>
              </p:cNvPr>
              <p:cNvGrpSpPr/>
              <p:nvPr/>
            </p:nvGrpSpPr>
            <p:grpSpPr>
              <a:xfrm>
                <a:off x="2870874" y="749995"/>
                <a:ext cx="5169656" cy="4264802"/>
                <a:chOff x="2213152" y="816358"/>
                <a:chExt cx="6689045" cy="5518265"/>
              </a:xfrm>
            </p:grpSpPr>
            <p:pic>
              <p:nvPicPr>
                <p:cNvPr id="28" name="Grafik 83">
                  <a:extLst>
                    <a:ext uri="{FF2B5EF4-FFF2-40B4-BE49-F238E27FC236}">
                      <a16:creationId xmlns:a16="http://schemas.microsoft.com/office/drawing/2014/main" id="{9E4E4D37-8519-8CF6-DE97-AFC551A8171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443864" y="5752145"/>
                  <a:ext cx="756000" cy="432000"/>
                </a:xfrm>
                <a:prstGeom prst="rect">
                  <a:avLst/>
                </a:prstGeom>
              </p:spPr>
            </p:pic>
            <p:cxnSp>
              <p:nvCxnSpPr>
                <p:cNvPr id="29" name="Gerade Verbindung 84">
                  <a:extLst>
                    <a:ext uri="{FF2B5EF4-FFF2-40B4-BE49-F238E27FC236}">
                      <a16:creationId xmlns:a16="http://schemas.microsoft.com/office/drawing/2014/main" id="{01653477-2F2D-C475-6A60-0C2EA9AA4F9D}"/>
                    </a:ext>
                  </a:extLst>
                </p:cNvPr>
                <p:cNvCxnSpPr/>
                <p:nvPr/>
              </p:nvCxnSpPr>
              <p:spPr bwMode="auto">
                <a:xfrm>
                  <a:off x="2222678" y="4775398"/>
                  <a:ext cx="6679519" cy="0"/>
                </a:xfrm>
                <a:prstGeom prst="line">
                  <a:avLst/>
                </a:prstGeom>
                <a:solidFill>
                  <a:srgbClr val="00B8FF"/>
                </a:solidFill>
                <a:ln w="9525" cap="flat" cmpd="sng" algn="ctr">
                  <a:solidFill>
                    <a:schemeClr val="tx1"/>
                  </a:solidFill>
                  <a:prstDash val="solid"/>
                  <a:round/>
                  <a:headEnd type="none" w="med" len="med"/>
                  <a:tailEnd type="none" w="med" len="med"/>
                </a:ln>
                <a:effectLst/>
              </p:spPr>
            </p:cxnSp>
            <p:grpSp>
              <p:nvGrpSpPr>
                <p:cNvPr id="30" name="Gruppieren 85">
                  <a:extLst>
                    <a:ext uri="{FF2B5EF4-FFF2-40B4-BE49-F238E27FC236}">
                      <a16:creationId xmlns:a16="http://schemas.microsoft.com/office/drawing/2014/main" id="{A83A6C8C-7DDF-D0DC-BF3C-F56C54F4F5F6}"/>
                    </a:ext>
                  </a:extLst>
                </p:cNvPr>
                <p:cNvGrpSpPr/>
                <p:nvPr/>
              </p:nvGrpSpPr>
              <p:grpSpPr>
                <a:xfrm>
                  <a:off x="2213152" y="816358"/>
                  <a:ext cx="6689045" cy="5518265"/>
                  <a:chOff x="2275442" y="908720"/>
                  <a:chExt cx="6689045" cy="5518265"/>
                </a:xfrm>
              </p:grpSpPr>
              <p:pic>
                <p:nvPicPr>
                  <p:cNvPr id="35" name="Picture 2" descr="IRESEN">
                    <a:extLst>
                      <a:ext uri="{FF2B5EF4-FFF2-40B4-BE49-F238E27FC236}">
                        <a16:creationId xmlns:a16="http://schemas.microsoft.com/office/drawing/2014/main" id="{402381B6-63DD-BC51-FD6C-9B3B55CEEAC8}"/>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1" r="48646"/>
                  <a:stretch/>
                </p:blipFill>
                <p:spPr bwMode="auto">
                  <a:xfrm>
                    <a:off x="2387379" y="3277346"/>
                    <a:ext cx="649456" cy="50421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Deutsches Zentrum für Luft- und Raumfahrt (DLR)">
                    <a:extLst>
                      <a:ext uri="{FF2B5EF4-FFF2-40B4-BE49-F238E27FC236}">
                        <a16:creationId xmlns:a16="http://schemas.microsoft.com/office/drawing/2014/main" id="{E91F44B2-1FB3-F483-C9FD-35B001AB589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510221" y="1848890"/>
                    <a:ext cx="960045" cy="6254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8" name="Picture 7" descr="https://www.ise.fraunhofer.de/logo-fraunhofer.gif">
                    <a:extLst>
                      <a:ext uri="{FF2B5EF4-FFF2-40B4-BE49-F238E27FC236}">
                        <a16:creationId xmlns:a16="http://schemas.microsoft.com/office/drawing/2014/main" id="{8A94C934-4497-D5CC-4414-93B2844C6724}"/>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510221" y="1006461"/>
                    <a:ext cx="1583740" cy="43344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9" name="Picture 8">
                    <a:extLst>
                      <a:ext uri="{FF2B5EF4-FFF2-40B4-BE49-F238E27FC236}">
                        <a16:creationId xmlns:a16="http://schemas.microsoft.com/office/drawing/2014/main" id="{EA3E7C8A-0846-70D5-C2E7-FB8B8F1B01DC}"/>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305885" y="1831760"/>
                    <a:ext cx="694574" cy="61199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 name="Picture 10" descr="Logo CIEMAT">
                    <a:extLst>
                      <a:ext uri="{FF2B5EF4-FFF2-40B4-BE49-F238E27FC236}">
                        <a16:creationId xmlns:a16="http://schemas.microsoft.com/office/drawing/2014/main" id="{130B452B-835F-73DC-6E68-F1FA052BFCB5}"/>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687144" y="1089390"/>
                    <a:ext cx="2043382" cy="42911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4" descr="Solargis">
                    <a:extLst>
                      <a:ext uri="{FF2B5EF4-FFF2-40B4-BE49-F238E27FC236}">
                        <a16:creationId xmlns:a16="http://schemas.microsoft.com/office/drawing/2014/main" id="{39DAF252-3712-FD67-0233-23319A7DF6EE}"/>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2556793" y="6132842"/>
                    <a:ext cx="992904" cy="23290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0">
                    <a:extLst>
                      <a:ext uri="{FF2B5EF4-FFF2-40B4-BE49-F238E27FC236}">
                        <a16:creationId xmlns:a16="http://schemas.microsoft.com/office/drawing/2014/main" id="{C72F4851-8A4E-5B7E-CE5C-B1A774EFCED6}"/>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2523097" y="5085383"/>
                    <a:ext cx="1037687" cy="436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26">
                    <a:extLst>
                      <a:ext uri="{FF2B5EF4-FFF2-40B4-BE49-F238E27FC236}">
                        <a16:creationId xmlns:a16="http://schemas.microsoft.com/office/drawing/2014/main" id="{1C865CFD-B670-F1D3-E408-5923F68D7D82}"/>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344706" y="1843726"/>
                    <a:ext cx="688697" cy="57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30">
                    <a:extLst>
                      <a:ext uri="{FF2B5EF4-FFF2-40B4-BE49-F238E27FC236}">
                        <a16:creationId xmlns:a16="http://schemas.microsoft.com/office/drawing/2014/main" id="{B31B68DA-9B3A-C1FB-B32D-A55D45C97406}"/>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6177463" y="1842891"/>
                    <a:ext cx="971910" cy="433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36" descr="Danmarks Tekniske Universitet">
                    <a:extLst>
                      <a:ext uri="{FF2B5EF4-FFF2-40B4-BE49-F238E27FC236}">
                        <a16:creationId xmlns:a16="http://schemas.microsoft.com/office/drawing/2014/main" id="{AE32EEE4-68A2-C1C4-9732-7FEBF868A89A}"/>
                      </a:ext>
                    </a:extLst>
                  </p:cNvPr>
                  <p:cNvPicPr>
                    <a:picLocks noChangeAspect="1" noChangeArrowheads="1"/>
                  </p:cNvPicPr>
                  <p:nvPr/>
                </p:nvPicPr>
                <p:blipFill rotWithShape="1">
                  <a:blip r:embed="rId28">
                    <a:extLst>
                      <a:ext uri="{28A0092B-C50C-407E-A947-70E740481C1C}">
                        <a14:useLocalDpi xmlns:a14="http://schemas.microsoft.com/office/drawing/2010/main" val="0"/>
                      </a:ext>
                    </a:extLst>
                  </a:blip>
                  <a:srcRect r="81524"/>
                  <a:stretch/>
                </p:blipFill>
                <p:spPr bwMode="auto">
                  <a:xfrm>
                    <a:off x="6399326" y="2640612"/>
                    <a:ext cx="397461" cy="558969"/>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Clean Power Research">
                    <a:extLst>
                      <a:ext uri="{FF2B5EF4-FFF2-40B4-BE49-F238E27FC236}">
                        <a16:creationId xmlns:a16="http://schemas.microsoft.com/office/drawing/2014/main" id="{AC5F09FD-B6B7-8686-1EF9-1C2C9A37A9FD}"/>
                      </a:ext>
                    </a:extLst>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2537467" y="5792118"/>
                    <a:ext cx="1722641" cy="279484"/>
                  </a:xfrm>
                  <a:prstGeom prst="rect">
                    <a:avLst/>
                  </a:prstGeom>
                  <a:noFill/>
                  <a:extLst>
                    <a:ext uri="{909E8E84-426E-40DD-AFC4-6F175D3DCCD1}">
                      <a14:hiddenFill xmlns:a14="http://schemas.microsoft.com/office/drawing/2010/main">
                        <a:solidFill>
                          <a:srgbClr val="FFFFFF"/>
                        </a:solidFill>
                      </a14:hiddenFill>
                    </a:ext>
                  </a:extLst>
                </p:spPr>
              </p:pic>
              <p:pic>
                <p:nvPicPr>
                  <p:cNvPr id="49" name="Grafik 105">
                    <a:extLst>
                      <a:ext uri="{FF2B5EF4-FFF2-40B4-BE49-F238E27FC236}">
                        <a16:creationId xmlns:a16="http://schemas.microsoft.com/office/drawing/2014/main" id="{707B1646-FA02-B122-FBBE-7DA379DD9403}"/>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8082526" y="5686520"/>
                    <a:ext cx="647999" cy="648000"/>
                  </a:xfrm>
                  <a:prstGeom prst="rect">
                    <a:avLst/>
                  </a:prstGeom>
                </p:spPr>
              </p:pic>
              <p:pic>
                <p:nvPicPr>
                  <p:cNvPr id="51" name="Picture 7">
                    <a:extLst>
                      <a:ext uri="{FF2B5EF4-FFF2-40B4-BE49-F238E27FC236}">
                        <a16:creationId xmlns:a16="http://schemas.microsoft.com/office/drawing/2014/main" id="{03E43E42-36B7-FC12-E465-487BF1977743}"/>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443854" y="5995732"/>
                    <a:ext cx="711110" cy="28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Rechteck 109">
                    <a:extLst>
                      <a:ext uri="{FF2B5EF4-FFF2-40B4-BE49-F238E27FC236}">
                        <a16:creationId xmlns:a16="http://schemas.microsoft.com/office/drawing/2014/main" id="{F4CACA79-7D45-19C5-C16F-2ECCD772E900}"/>
                      </a:ext>
                    </a:extLst>
                  </p:cNvPr>
                  <p:cNvSpPr/>
                  <p:nvPr/>
                </p:nvSpPr>
                <p:spPr bwMode="auto">
                  <a:xfrm>
                    <a:off x="2284968" y="908720"/>
                    <a:ext cx="6679519" cy="5518265"/>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de-CH" sz="2400" b="0" i="0" u="none" strike="noStrike" cap="none" normalizeH="0" baseline="0">
                      <a:ln>
                        <a:noFill/>
                      </a:ln>
                      <a:solidFill>
                        <a:schemeClr val="bg1"/>
                      </a:solidFill>
                      <a:effectLst/>
                      <a:latin typeface="Times New Roman" pitchFamily="18" charset="0"/>
                      <a:ea typeface="MS Gothic" pitchFamily="49" charset="-128"/>
                    </a:endParaRPr>
                  </a:p>
                </p:txBody>
              </p:sp>
              <p:pic>
                <p:nvPicPr>
                  <p:cNvPr id="53" name="Picture 20" descr="University of South Australia">
                    <a:extLst>
                      <a:ext uri="{FF2B5EF4-FFF2-40B4-BE49-F238E27FC236}">
                        <a16:creationId xmlns:a16="http://schemas.microsoft.com/office/drawing/2014/main" id="{0E61EABB-ABD2-CE06-1AD4-89C012030742}"/>
                      </a:ext>
                    </a:extLst>
                  </p:cNvPr>
                  <p:cNvPicPr>
                    <a:picLocks noChangeAspect="1" noChangeArrowheads="1"/>
                  </p:cNvPicPr>
                  <p:nvPr/>
                </p:nvPicPr>
                <p:blipFill rotWithShape="1">
                  <a:blip r:embed="rId32">
                    <a:extLst>
                      <a:ext uri="{BEBA8EAE-BF5A-486C-A8C5-ECC9F3942E4B}">
                        <a14:imgProps xmlns:a14="http://schemas.microsoft.com/office/drawing/2010/main">
                          <a14:imgLayer r:embed="rId33">
                            <a14:imgEffect>
                              <a14:brightnessContrast bright="-40000" contrast="-40000"/>
                            </a14:imgEffect>
                          </a14:imgLayer>
                        </a14:imgProps>
                      </a:ext>
                      <a:ext uri="{28A0092B-C50C-407E-A947-70E740481C1C}">
                        <a14:useLocalDpi xmlns:a14="http://schemas.microsoft.com/office/drawing/2010/main" val="0"/>
                      </a:ext>
                    </a:extLst>
                  </a:blip>
                  <a:srcRect l="50000"/>
                  <a:stretch/>
                </p:blipFill>
                <p:spPr bwMode="auto">
                  <a:xfrm>
                    <a:off x="8182317" y="1789683"/>
                    <a:ext cx="671999" cy="503999"/>
                  </a:xfrm>
                  <a:prstGeom prst="rect">
                    <a:avLst/>
                  </a:prstGeom>
                  <a:noFill/>
                  <a:extLst>
                    <a:ext uri="{909E8E84-426E-40DD-AFC4-6F175D3DCCD1}">
                      <a14:hiddenFill xmlns:a14="http://schemas.microsoft.com/office/drawing/2010/main">
                        <a:solidFill>
                          <a:srgbClr val="FFFFFF"/>
                        </a:solidFill>
                      </a14:hiddenFill>
                    </a:ext>
                  </a:extLst>
                </p:spPr>
              </p:pic>
              <p:cxnSp>
                <p:nvCxnSpPr>
                  <p:cNvPr id="54" name="Gerade Verbindung 111">
                    <a:extLst>
                      <a:ext uri="{FF2B5EF4-FFF2-40B4-BE49-F238E27FC236}">
                        <a16:creationId xmlns:a16="http://schemas.microsoft.com/office/drawing/2014/main" id="{3F29ED9B-1C1D-FC00-C4E2-BE1EAC485644}"/>
                      </a:ext>
                    </a:extLst>
                  </p:cNvPr>
                  <p:cNvCxnSpPr/>
                  <p:nvPr/>
                </p:nvCxnSpPr>
                <p:spPr bwMode="auto">
                  <a:xfrm>
                    <a:off x="2275442" y="5686520"/>
                    <a:ext cx="6689045" cy="0"/>
                  </a:xfrm>
                  <a:prstGeom prst="line">
                    <a:avLst/>
                  </a:prstGeom>
                  <a:solidFill>
                    <a:srgbClr val="00B8FF"/>
                  </a:solidFill>
                  <a:ln w="9525" cap="flat" cmpd="sng" algn="ctr">
                    <a:solidFill>
                      <a:schemeClr val="tx1"/>
                    </a:solidFill>
                    <a:prstDash val="solid"/>
                    <a:round/>
                    <a:headEnd type="none" w="med" len="med"/>
                    <a:tailEnd type="none" w="med" len="med"/>
                  </a:ln>
                  <a:effectLst/>
                </p:spPr>
              </p:cxnSp>
              <p:pic>
                <p:nvPicPr>
                  <p:cNvPr id="55" name="Picture 23">
                    <a:extLst>
                      <a:ext uri="{FF2B5EF4-FFF2-40B4-BE49-F238E27FC236}">
                        <a16:creationId xmlns:a16="http://schemas.microsoft.com/office/drawing/2014/main" id="{85F7A9E1-BAAD-4314-1D7C-61EE1CA750B7}"/>
                      </a:ext>
                    </a:extLst>
                  </p:cNvP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7071854" y="2687085"/>
                    <a:ext cx="540000" cy="49045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6" name="Picture 27">
                    <a:extLst>
                      <a:ext uri="{FF2B5EF4-FFF2-40B4-BE49-F238E27FC236}">
                        <a16:creationId xmlns:a16="http://schemas.microsoft.com/office/drawing/2014/main" id="{B051B811-F175-7213-1CDD-7242ACD5CD23}"/>
                      </a:ext>
                    </a:extLst>
                  </p:cNvPr>
                  <p:cNvPicPr>
                    <a:picLocks noChangeAspect="1" noChangeArrowheads="1"/>
                  </p:cNvPicPr>
                  <p:nvPr/>
                </p:nvPicPr>
                <p:blipFill rotWithShape="1">
                  <a:blip r:embed="rId35">
                    <a:extLst>
                      <a:ext uri="{28A0092B-C50C-407E-A947-70E740481C1C}">
                        <a14:useLocalDpi xmlns:a14="http://schemas.microsoft.com/office/drawing/2010/main" val="0"/>
                      </a:ext>
                    </a:extLst>
                  </a:blip>
                  <a:srcRect r="74472"/>
                  <a:stretch/>
                </p:blipFill>
                <p:spPr bwMode="auto">
                  <a:xfrm>
                    <a:off x="5467518" y="4039648"/>
                    <a:ext cx="574377" cy="5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2" descr="http://www.albany.edu/asrc/assets/ASRC-Logo-340.png">
                    <a:extLst>
                      <a:ext uri="{FF2B5EF4-FFF2-40B4-BE49-F238E27FC236}">
                        <a16:creationId xmlns:a16="http://schemas.microsoft.com/office/drawing/2014/main" id="{692F1DA5-62E9-1F54-80E4-7AAD4BBECA7F}"/>
                      </a:ext>
                    </a:extLst>
                  </p:cNvPr>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3892565" y="4084073"/>
                    <a:ext cx="536843" cy="540000"/>
                  </a:xfrm>
                  <a:prstGeom prst="rect">
                    <a:avLst/>
                  </a:prstGeom>
                  <a:noFill/>
                  <a:extLst>
                    <a:ext uri="{909E8E84-426E-40DD-AFC4-6F175D3DCCD1}">
                      <a14:hiddenFill xmlns:a14="http://schemas.microsoft.com/office/drawing/2010/main">
                        <a:solidFill>
                          <a:srgbClr val="FFFFFF"/>
                        </a:solidFill>
                      </a14:hiddenFill>
                    </a:ext>
                  </a:extLst>
                </p:spPr>
              </p:pic>
            </p:grpSp>
            <p:pic>
              <p:nvPicPr>
                <p:cNvPr id="31" name="Picture 2" descr="European Commission logo">
                  <a:extLst>
                    <a:ext uri="{FF2B5EF4-FFF2-40B4-BE49-F238E27FC236}">
                      <a16:creationId xmlns:a16="http://schemas.microsoft.com/office/drawing/2014/main" id="{FBCCAD62-514A-CAA5-1C2C-1B688508CFF8}"/>
                    </a:ext>
                  </a:extLst>
                </p:cNvPr>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7795052" y="2478984"/>
                  <a:ext cx="807918" cy="558969"/>
                </a:xfrm>
                <a:prstGeom prst="rect">
                  <a:avLst/>
                </a:prstGeom>
                <a:noFill/>
                <a:extLst>
                  <a:ext uri="{909E8E84-426E-40DD-AFC4-6F175D3DCCD1}">
                    <a14:hiddenFill xmlns:a14="http://schemas.microsoft.com/office/drawing/2010/main">
                      <a:solidFill>
                        <a:srgbClr val="FFFFFF"/>
                      </a:solidFill>
                    </a14:hiddenFill>
                  </a:ext>
                </a:extLst>
              </p:spPr>
            </p:pic>
            <p:pic>
              <p:nvPicPr>
                <p:cNvPr id="32" name="Grafik 87">
                  <a:extLst>
                    <a:ext uri="{FF2B5EF4-FFF2-40B4-BE49-F238E27FC236}">
                      <a16:creationId xmlns:a16="http://schemas.microsoft.com/office/drawing/2014/main" id="{AD2B0009-C499-B759-7BBB-31E0CB83D457}"/>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3801207" y="3232433"/>
                  <a:ext cx="605548" cy="537059"/>
                </a:xfrm>
                <a:prstGeom prst="rect">
                  <a:avLst/>
                </a:prstGeom>
              </p:spPr>
            </p:pic>
            <p:pic>
              <p:nvPicPr>
                <p:cNvPr id="34" name="Grafik 89">
                  <a:extLst>
                    <a:ext uri="{FF2B5EF4-FFF2-40B4-BE49-F238E27FC236}">
                      <a16:creationId xmlns:a16="http://schemas.microsoft.com/office/drawing/2014/main" id="{D6D2F760-DCD3-26E5-8F1D-7B9B65352692}"/>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7279565" y="1653442"/>
                  <a:ext cx="540000" cy="540000"/>
                </a:xfrm>
                <a:prstGeom prst="rect">
                  <a:avLst/>
                </a:prstGeom>
              </p:spPr>
            </p:pic>
          </p:grpSp>
          <p:pic>
            <p:nvPicPr>
              <p:cNvPr id="27" name="Picture 2">
                <a:extLst>
                  <a:ext uri="{FF2B5EF4-FFF2-40B4-BE49-F238E27FC236}">
                    <a16:creationId xmlns:a16="http://schemas.microsoft.com/office/drawing/2014/main" id="{D0BD694E-9CA4-3258-6F8C-992F92214C04}"/>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019623" y="2062675"/>
                <a:ext cx="830446" cy="415223"/>
              </a:xfrm>
              <a:prstGeom prst="rect">
                <a:avLst/>
              </a:prstGeom>
              <a:noFill/>
              <a:extLst>
                <a:ext uri="{909E8E84-426E-40DD-AFC4-6F175D3DCCD1}">
                  <a14:hiddenFill xmlns:a14="http://schemas.microsoft.com/office/drawing/2010/main">
                    <a:solidFill>
                      <a:srgbClr val="FFFFFF"/>
                    </a:solidFill>
                  </a14:hiddenFill>
                </a:ext>
              </a:extLst>
            </p:spPr>
          </p:pic>
        </p:grpSp>
        <p:pic>
          <p:nvPicPr>
            <p:cNvPr id="25" name="Picture 24">
              <a:extLst>
                <a:ext uri="{FF2B5EF4-FFF2-40B4-BE49-F238E27FC236}">
                  <a16:creationId xmlns:a16="http://schemas.microsoft.com/office/drawing/2014/main" id="{98F8BA71-B9B7-7304-4FA6-90C6B39A0FC6}"/>
                </a:ext>
              </a:extLst>
            </p:cNvPr>
            <p:cNvPicPr>
              <a:picLocks noChangeAspect="1"/>
            </p:cNvPicPr>
            <p:nvPr/>
          </p:nvPicPr>
          <p:blipFill>
            <a:blip r:embed="rId41"/>
            <a:stretch>
              <a:fillRect/>
            </a:stretch>
          </p:blipFill>
          <p:spPr>
            <a:xfrm>
              <a:off x="6847065" y="3280863"/>
              <a:ext cx="911236" cy="332023"/>
            </a:xfrm>
            <a:prstGeom prst="rect">
              <a:avLst/>
            </a:prstGeom>
            <a:ln>
              <a:solidFill>
                <a:schemeClr val="bg1"/>
              </a:solidFill>
            </a:ln>
          </p:spPr>
        </p:pic>
      </p:grpSp>
      <p:pic>
        <p:nvPicPr>
          <p:cNvPr id="10" name="Grafik 9" descr="Ein Bild, das Text, Schrift, Kreis, gelb enthält.&#10;&#10;KI-generierte Inhalte können fehlerhaft sein.">
            <a:extLst>
              <a:ext uri="{FF2B5EF4-FFF2-40B4-BE49-F238E27FC236}">
                <a16:creationId xmlns:a16="http://schemas.microsoft.com/office/drawing/2014/main" id="{5F82B17E-0DC5-7D63-813D-7CE73AB93A45}"/>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4670628" y="2648603"/>
            <a:ext cx="576938" cy="432000"/>
          </a:xfrm>
          <a:prstGeom prst="rect">
            <a:avLst/>
          </a:prstGeom>
        </p:spPr>
      </p:pic>
      <p:pic>
        <p:nvPicPr>
          <p:cNvPr id="2050" name="Picture 2">
            <a:extLst>
              <a:ext uri="{FF2B5EF4-FFF2-40B4-BE49-F238E27FC236}">
                <a16:creationId xmlns:a16="http://schemas.microsoft.com/office/drawing/2014/main" id="{1F0328A9-854C-D8BC-FD20-64468BD644F0}"/>
              </a:ext>
            </a:extLst>
          </p:cNvPr>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7634639" y="2678341"/>
            <a:ext cx="280238" cy="56608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 11">
            <a:extLst>
              <a:ext uri="{FF2B5EF4-FFF2-40B4-BE49-F238E27FC236}">
                <a16:creationId xmlns:a16="http://schemas.microsoft.com/office/drawing/2014/main" id="{588BD9F5-EC83-C98C-AA5B-22946DF6E590}"/>
              </a:ext>
            </a:extLst>
          </p:cNvPr>
          <p:cNvPicPr>
            <a:picLocks noChangeAspect="1"/>
          </p:cNvPicPr>
          <p:nvPr/>
        </p:nvPicPr>
        <p:blipFill>
          <a:blip>
            <a:extLst>
              <a:ext uri="{96DAC541-7B7A-43D3-8B79-37D633B846F1}">
                <asvg:svgBlip xmlns:asvg="http://schemas.microsoft.com/office/drawing/2016/SVG/main" r:embed="rId44"/>
              </a:ext>
            </a:extLst>
          </a:blip>
          <a:stretch>
            <a:fillRect/>
          </a:stretch>
        </p:blipFill>
        <p:spPr>
          <a:xfrm>
            <a:off x="6038145" y="3981326"/>
            <a:ext cx="316800" cy="396000"/>
          </a:xfrm>
          <a:prstGeom prst="rect">
            <a:avLst/>
          </a:prstGeom>
        </p:spPr>
      </p:pic>
      <p:pic>
        <p:nvPicPr>
          <p:cNvPr id="13" name="Grafik 12">
            <a:extLst>
              <a:ext uri="{FF2B5EF4-FFF2-40B4-BE49-F238E27FC236}">
                <a16:creationId xmlns:a16="http://schemas.microsoft.com/office/drawing/2014/main" id="{AB86C69A-F110-803E-4460-9EFC32DF191E}"/>
              </a:ext>
            </a:extLst>
          </p:cNvPr>
          <p:cNvPicPr>
            <a:picLocks noChangeAspect="1"/>
          </p:cNvPicPr>
          <p:nvPr/>
        </p:nvPicPr>
        <p:blipFill>
          <a:blip>
            <a:extLst>
              <a:ext uri="{96DAC541-7B7A-43D3-8B79-37D633B846F1}">
                <asvg:svgBlip xmlns:asvg="http://schemas.microsoft.com/office/drawing/2016/SVG/main" r:embed="rId45"/>
              </a:ext>
            </a:extLst>
          </a:blip>
          <a:stretch>
            <a:fillRect/>
          </a:stretch>
        </p:blipFill>
        <p:spPr>
          <a:xfrm>
            <a:off x="4414956" y="902774"/>
            <a:ext cx="1707429" cy="288000"/>
          </a:xfrm>
          <a:prstGeom prst="rect">
            <a:avLst/>
          </a:prstGeom>
        </p:spPr>
      </p:pic>
    </p:spTree>
    <p:extLst>
      <p:ext uri="{BB962C8B-B14F-4D97-AF65-F5344CB8AC3E}">
        <p14:creationId xmlns:p14="http://schemas.microsoft.com/office/powerpoint/2010/main" val="3497210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1B5A7-C726-151E-51FF-BC50E1858763}"/>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8E3CFEE-70F1-34C0-91E4-E71D0F870923}"/>
              </a:ext>
            </a:extLst>
          </p:cNvPr>
          <p:cNvSpPr>
            <a:spLocks noGrp="1"/>
          </p:cNvSpPr>
          <p:nvPr>
            <p:ph type="body" sz="quarter" idx="12"/>
          </p:nvPr>
        </p:nvSpPr>
        <p:spPr/>
        <p:txBody>
          <a:bodyPr/>
          <a:lstStyle/>
          <a:p>
            <a:r>
              <a:rPr lang="fr-BE"/>
              <a:t>Issues </a:t>
            </a:r>
            <a:r>
              <a:rPr lang="fr-BE" err="1"/>
              <a:t>with</a:t>
            </a:r>
            <a:r>
              <a:rPr lang="fr-BE"/>
              <a:t> Exco: Work </a:t>
            </a:r>
            <a:r>
              <a:rPr lang="fr-BE" err="1"/>
              <a:t>done</a:t>
            </a:r>
            <a:r>
              <a:rPr lang="fr-BE"/>
              <a:t> in Phase III</a:t>
            </a:r>
          </a:p>
        </p:txBody>
      </p:sp>
      <p:pic>
        <p:nvPicPr>
          <p:cNvPr id="7" name="Grafik 6">
            <a:extLst>
              <a:ext uri="{FF2B5EF4-FFF2-40B4-BE49-F238E27FC236}">
                <a16:creationId xmlns:a16="http://schemas.microsoft.com/office/drawing/2014/main" id="{FBA53A68-A97D-495E-729E-A575A408E8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04088" y="4667251"/>
            <a:ext cx="412016" cy="412016"/>
          </a:xfrm>
          <a:prstGeom prst="rect">
            <a:avLst/>
          </a:prstGeom>
        </p:spPr>
      </p:pic>
      <p:sp>
        <p:nvSpPr>
          <p:cNvPr id="9" name="Espace réservé du texte 2">
            <a:extLst>
              <a:ext uri="{FF2B5EF4-FFF2-40B4-BE49-F238E27FC236}">
                <a16:creationId xmlns:a16="http://schemas.microsoft.com/office/drawing/2014/main" id="{23BB53CB-45B9-9F52-025D-BCE4F2F7223D}"/>
              </a:ext>
            </a:extLst>
          </p:cNvPr>
          <p:cNvSpPr>
            <a:spLocks noGrp="1"/>
          </p:cNvSpPr>
          <p:nvPr>
            <p:ph type="body" sz="quarter" idx="13"/>
          </p:nvPr>
        </p:nvSpPr>
        <p:spPr>
          <a:xfrm>
            <a:off x="532233" y="842706"/>
            <a:ext cx="8440119" cy="4002810"/>
          </a:xfrm>
        </p:spPr>
        <p:txBody>
          <a:bodyPr/>
          <a:lstStyle/>
          <a:p>
            <a:pPr marL="0" lvl="1" indent="0">
              <a:buNone/>
            </a:pPr>
            <a:r>
              <a:rPr lang="en-US" sz="1800">
                <a:sym typeface="Wingdings" panose="05000000000000000000" pitchFamily="2" charset="2"/>
              </a:rPr>
              <a:t>Reports:</a:t>
            </a:r>
          </a:p>
          <a:p>
            <a:pPr marL="0" lvl="1" indent="0">
              <a:buNone/>
            </a:pPr>
            <a:endParaRPr lang="en-US" sz="1800">
              <a:sym typeface="Wingdings" panose="05000000000000000000" pitchFamily="2" charset="2"/>
            </a:endParaRPr>
          </a:p>
          <a:p>
            <a:pPr marL="0" lvl="1" indent="0">
              <a:buNone/>
            </a:pPr>
            <a:endParaRPr lang="en-US" sz="1800">
              <a:sym typeface="Wingdings" panose="05000000000000000000" pitchFamily="2" charset="2"/>
            </a:endParaRPr>
          </a:p>
          <a:p>
            <a:pPr marL="0" lvl="1" indent="0">
              <a:buNone/>
            </a:pPr>
            <a:endParaRPr lang="en-US" sz="1800">
              <a:sym typeface="Wingdings" panose="05000000000000000000" pitchFamily="2" charset="2"/>
            </a:endParaRPr>
          </a:p>
          <a:p>
            <a:pPr marL="0" lvl="1" indent="0">
              <a:buNone/>
            </a:pPr>
            <a:endParaRPr lang="en-US" sz="1800">
              <a:sym typeface="Wingdings" panose="05000000000000000000" pitchFamily="2" charset="2"/>
            </a:endParaRPr>
          </a:p>
          <a:p>
            <a:pPr marL="0" lvl="1" indent="0">
              <a:buNone/>
            </a:pPr>
            <a:endParaRPr lang="en-US" sz="1800">
              <a:sym typeface="Wingdings" panose="05000000000000000000" pitchFamily="2" charset="2"/>
            </a:endParaRPr>
          </a:p>
          <a:p>
            <a:pPr marL="0" lvl="1" indent="0">
              <a:buNone/>
            </a:pPr>
            <a:endParaRPr lang="en-US" sz="1800">
              <a:sym typeface="Wingdings" panose="05000000000000000000" pitchFamily="2" charset="2"/>
            </a:endParaRPr>
          </a:p>
          <a:p>
            <a:pPr marL="0" lvl="1" indent="0">
              <a:buNone/>
            </a:pPr>
            <a:endParaRPr lang="en-US" sz="1800">
              <a:sym typeface="Wingdings" panose="05000000000000000000" pitchFamily="2" charset="2"/>
            </a:endParaRPr>
          </a:p>
          <a:p>
            <a:pPr marL="0" lvl="1" indent="0">
              <a:buNone/>
            </a:pPr>
            <a:r>
              <a:rPr lang="en-US" sz="1800">
                <a:sym typeface="Wingdings" panose="05000000000000000000" pitchFamily="2" charset="2"/>
              </a:rPr>
              <a:t>Websites: </a:t>
            </a:r>
            <a:r>
              <a:rPr lang="en-US" sz="1800">
                <a:sym typeface="Wingdings" panose="05000000000000000000" pitchFamily="2" charset="2"/>
                <a:hlinkClick r:id="rId3"/>
              </a:rPr>
              <a:t>https://solarstations.org</a:t>
            </a:r>
            <a:r>
              <a:rPr lang="en-US" sz="1800">
                <a:sym typeface="Wingdings" panose="05000000000000000000" pitchFamily="2" charset="2"/>
              </a:rPr>
              <a:t>, </a:t>
            </a:r>
            <a:r>
              <a:rPr lang="en-US" sz="1800">
                <a:sym typeface="Wingdings" panose="05000000000000000000" pitchFamily="2" charset="2"/>
                <a:hlinkClick r:id="rId4"/>
              </a:rPr>
              <a:t>https://assessingsolar.org/intro.html</a:t>
            </a:r>
            <a:r>
              <a:rPr lang="en-US" sz="1800">
                <a:sym typeface="Wingdings" panose="05000000000000000000" pitchFamily="2" charset="2"/>
              </a:rPr>
              <a:t> </a:t>
            </a:r>
          </a:p>
        </p:txBody>
      </p:sp>
      <p:pic>
        <p:nvPicPr>
          <p:cNvPr id="6" name="Grafik 5">
            <a:extLst>
              <a:ext uri="{FF2B5EF4-FFF2-40B4-BE49-F238E27FC236}">
                <a16:creationId xmlns:a16="http://schemas.microsoft.com/office/drawing/2014/main" id="{29D635DE-8546-25EA-9B58-C62F0BAB5C85}"/>
              </a:ext>
            </a:extLst>
          </p:cNvPr>
          <p:cNvPicPr>
            <a:picLocks noChangeAspect="1"/>
          </p:cNvPicPr>
          <p:nvPr/>
        </p:nvPicPr>
        <p:blipFill>
          <a:blip r:embed="rId5"/>
          <a:stretch>
            <a:fillRect/>
          </a:stretch>
        </p:blipFill>
        <p:spPr>
          <a:xfrm>
            <a:off x="1603435" y="842706"/>
            <a:ext cx="6297714" cy="3255546"/>
          </a:xfrm>
          <a:prstGeom prst="rect">
            <a:avLst/>
          </a:prstGeom>
        </p:spPr>
      </p:pic>
    </p:spTree>
    <p:extLst>
      <p:ext uri="{BB962C8B-B14F-4D97-AF65-F5344CB8AC3E}">
        <p14:creationId xmlns:p14="http://schemas.microsoft.com/office/powerpoint/2010/main" val="3128229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FBCDD4-191B-CC4D-B1F2-DE0178AB9E06}"/>
              </a:ext>
            </a:extLst>
          </p:cNvPr>
          <p:cNvSpPr>
            <a:spLocks noGrp="1"/>
          </p:cNvSpPr>
          <p:nvPr>
            <p:ph type="body" sz="quarter" idx="12"/>
          </p:nvPr>
        </p:nvSpPr>
        <p:spPr>
          <a:xfrm>
            <a:off x="223854" y="133807"/>
            <a:ext cx="7620963" cy="443352"/>
          </a:xfrm>
        </p:spPr>
        <p:txBody>
          <a:bodyPr/>
          <a:lstStyle/>
          <a:p>
            <a:r>
              <a:rPr lang="en-US" sz="1950" dirty="0"/>
              <a:t>Main reports: 5</a:t>
            </a:r>
            <a:r>
              <a:rPr lang="en-US" sz="1950" baseline="30000" dirty="0"/>
              <a:t>th</a:t>
            </a:r>
            <a:r>
              <a:rPr lang="en-US" sz="1950" dirty="0"/>
              <a:t> Edition Best Practices Handbook</a:t>
            </a:r>
          </a:p>
        </p:txBody>
      </p:sp>
      <p:graphicFrame>
        <p:nvGraphicFramePr>
          <p:cNvPr id="57" name="Table 56">
            <a:extLst>
              <a:ext uri="{FF2B5EF4-FFF2-40B4-BE49-F238E27FC236}">
                <a16:creationId xmlns:a16="http://schemas.microsoft.com/office/drawing/2014/main" id="{73D732BC-AC17-607E-48C9-D55C43A12467}"/>
              </a:ext>
            </a:extLst>
          </p:cNvPr>
          <p:cNvGraphicFramePr>
            <a:graphicFrameLocks noGrp="1"/>
          </p:cNvGraphicFramePr>
          <p:nvPr>
            <p:extLst>
              <p:ext uri="{D42A27DB-BD31-4B8C-83A1-F6EECF244321}">
                <p14:modId xmlns:p14="http://schemas.microsoft.com/office/powerpoint/2010/main" val="948622413"/>
              </p:ext>
            </p:extLst>
          </p:nvPr>
        </p:nvGraphicFramePr>
        <p:xfrm>
          <a:off x="252413" y="1001442"/>
          <a:ext cx="8414748" cy="3286734"/>
        </p:xfrm>
        <a:graphic>
          <a:graphicData uri="http://schemas.openxmlformats.org/drawingml/2006/table">
            <a:tbl>
              <a:tblPr>
                <a:tableStyleId>{8FD4443E-F989-4FC4-A0C8-D5A2AF1F390B}</a:tableStyleId>
              </a:tblPr>
              <a:tblGrid>
                <a:gridCol w="2804916">
                  <a:extLst>
                    <a:ext uri="{9D8B030D-6E8A-4147-A177-3AD203B41FA5}">
                      <a16:colId xmlns:a16="http://schemas.microsoft.com/office/drawing/2014/main" val="2806809111"/>
                    </a:ext>
                  </a:extLst>
                </a:gridCol>
                <a:gridCol w="2804916">
                  <a:extLst>
                    <a:ext uri="{9D8B030D-6E8A-4147-A177-3AD203B41FA5}">
                      <a16:colId xmlns:a16="http://schemas.microsoft.com/office/drawing/2014/main" val="2252322053"/>
                    </a:ext>
                  </a:extLst>
                </a:gridCol>
                <a:gridCol w="2804916">
                  <a:extLst>
                    <a:ext uri="{9D8B030D-6E8A-4147-A177-3AD203B41FA5}">
                      <a16:colId xmlns:a16="http://schemas.microsoft.com/office/drawing/2014/main" val="3114185779"/>
                    </a:ext>
                  </a:extLst>
                </a:gridCol>
              </a:tblGrid>
              <a:tr h="374432">
                <a:tc>
                  <a:txBody>
                    <a:bodyPr/>
                    <a:lstStyle/>
                    <a:p>
                      <a:pPr>
                        <a:buNone/>
                      </a:pPr>
                      <a:r>
                        <a:rPr lang="en-US" sz="1100" b="1">
                          <a:effectLst/>
                        </a:rPr>
                        <a:t>1. Why Solar Resource Data Are Important to Solar Power</a:t>
                      </a:r>
                      <a:endParaRPr lang="en-US" sz="1100">
                        <a:effectLst/>
                        <a:latin typeface="Google Sans Text"/>
                      </a:endParaRPr>
                    </a:p>
                  </a:txBody>
                  <a:tcPr marL="54392" marR="54392" marT="27196" marB="27196" anchor="ctr"/>
                </a:tc>
                <a:tc>
                  <a:txBody>
                    <a:bodyPr/>
                    <a:lstStyle/>
                    <a:p>
                      <a:pPr>
                        <a:buNone/>
                      </a:pPr>
                      <a:r>
                        <a:rPr lang="en-US" sz="1100" b="1">
                          <a:effectLst/>
                        </a:rPr>
                        <a:t>5. Further Relevant Meteorological Parameters</a:t>
                      </a:r>
                      <a:endParaRPr lang="en-US" sz="1100">
                        <a:effectLst/>
                        <a:latin typeface="Google Sans Text"/>
                      </a:endParaRPr>
                    </a:p>
                  </a:txBody>
                  <a:tcPr marL="54392" marR="54392" marT="27196" marB="27196" anchor="ctr"/>
                </a:tc>
                <a:tc>
                  <a:txBody>
                    <a:bodyPr/>
                    <a:lstStyle/>
                    <a:p>
                      <a:pPr>
                        <a:buNone/>
                      </a:pPr>
                      <a:r>
                        <a:rPr lang="en-US" sz="1100" b="1">
                          <a:effectLst/>
                        </a:rPr>
                        <a:t>9. Forecasting Solar Radiation and Photovoltaic Power</a:t>
                      </a:r>
                      <a:endParaRPr lang="en-US" sz="1100">
                        <a:effectLst/>
                        <a:latin typeface="Google Sans Text"/>
                      </a:endParaRPr>
                    </a:p>
                  </a:txBody>
                  <a:tcPr marL="54392" marR="54392" marT="27196" marB="27196" anchor="ctr"/>
                </a:tc>
                <a:extLst>
                  <a:ext uri="{0D108BD9-81ED-4DB2-BD59-A6C34878D82A}">
                    <a16:rowId xmlns:a16="http://schemas.microsoft.com/office/drawing/2014/main" val="1451445336"/>
                  </a:ext>
                </a:extLst>
              </a:tr>
              <a:tr h="374432">
                <a:tc>
                  <a:txBody>
                    <a:bodyPr/>
                    <a:lstStyle/>
                    <a:p>
                      <a:pPr>
                        <a:buNone/>
                      </a:pPr>
                      <a:r>
                        <a:rPr lang="en-US" sz="1100">
                          <a:solidFill>
                            <a:schemeClr val="tx1"/>
                          </a:solidFill>
                          <a:effectLst/>
                        </a:rPr>
                        <a:t>Role of data in power success.</a:t>
                      </a:r>
                      <a:endParaRPr lang="en-US" sz="1100">
                        <a:solidFill>
                          <a:schemeClr val="tx1"/>
                        </a:solidFill>
                        <a:effectLst/>
                        <a:latin typeface="Google Sans Text"/>
                      </a:endParaRPr>
                    </a:p>
                  </a:txBody>
                  <a:tcPr marL="54392" marR="54392" marT="27196" marB="27196" anchor="ctr">
                    <a:solidFill>
                      <a:schemeClr val="accent1">
                        <a:lumMod val="20000"/>
                        <a:lumOff val="80000"/>
                      </a:schemeClr>
                    </a:solidFill>
                  </a:tcPr>
                </a:tc>
                <a:tc>
                  <a:txBody>
                    <a:bodyPr/>
                    <a:lstStyle/>
                    <a:p>
                      <a:pPr>
                        <a:buNone/>
                      </a:pPr>
                      <a:r>
                        <a:rPr lang="en-US" sz="1100">
                          <a:solidFill>
                            <a:schemeClr val="tx1"/>
                          </a:solidFill>
                          <a:effectLst/>
                        </a:rPr>
                        <a:t>Plan: Soiling, Albedo, and FPV modeling.</a:t>
                      </a:r>
                      <a:endParaRPr lang="en-US" sz="1100">
                        <a:solidFill>
                          <a:schemeClr val="tx1"/>
                        </a:solidFill>
                        <a:effectLst/>
                        <a:latin typeface="Google Sans Text"/>
                      </a:endParaRPr>
                    </a:p>
                  </a:txBody>
                  <a:tcPr marL="54392" marR="54392" marT="27196" marB="27196" anchor="ctr">
                    <a:solidFill>
                      <a:schemeClr val="accent1">
                        <a:lumMod val="20000"/>
                        <a:lumOff val="80000"/>
                      </a:schemeClr>
                    </a:solidFill>
                  </a:tcPr>
                </a:tc>
                <a:tc>
                  <a:txBody>
                    <a:bodyPr/>
                    <a:lstStyle/>
                    <a:p>
                      <a:pPr>
                        <a:buNone/>
                      </a:pPr>
                      <a:r>
                        <a:rPr lang="en-US" sz="1100">
                          <a:solidFill>
                            <a:schemeClr val="tx1"/>
                          </a:solidFill>
                          <a:effectLst/>
                        </a:rPr>
                        <a:t>Plan: AI-based GHI &amp; probabilistic benchmarks.</a:t>
                      </a:r>
                      <a:endParaRPr lang="en-US" sz="1100">
                        <a:solidFill>
                          <a:schemeClr val="tx1"/>
                        </a:solidFill>
                        <a:effectLst/>
                        <a:latin typeface="Google Sans Text"/>
                      </a:endParaRPr>
                    </a:p>
                  </a:txBody>
                  <a:tcPr marL="54392" marR="54392" marT="27196" marB="27196" anchor="ctr">
                    <a:solidFill>
                      <a:schemeClr val="accent1">
                        <a:lumMod val="20000"/>
                        <a:lumOff val="80000"/>
                      </a:schemeClr>
                    </a:solidFill>
                  </a:tcPr>
                </a:tc>
                <a:extLst>
                  <a:ext uri="{0D108BD9-81ED-4DB2-BD59-A6C34878D82A}">
                    <a16:rowId xmlns:a16="http://schemas.microsoft.com/office/drawing/2014/main" val="3507405966"/>
                  </a:ext>
                </a:extLst>
              </a:tr>
              <a:tr h="584104">
                <a:tc>
                  <a:txBody>
                    <a:bodyPr/>
                    <a:lstStyle/>
                    <a:p>
                      <a:pPr>
                        <a:buNone/>
                      </a:pPr>
                      <a:r>
                        <a:rPr lang="en-US" sz="1100" b="1">
                          <a:effectLst/>
                        </a:rPr>
                        <a:t>2. Overview of Solar Radiation Resource Concepts</a:t>
                      </a:r>
                      <a:endParaRPr lang="en-US" sz="1100">
                        <a:effectLst/>
                        <a:latin typeface="Google Sans Text"/>
                      </a:endParaRPr>
                    </a:p>
                  </a:txBody>
                  <a:tcPr marL="54392" marR="54392" marT="27196" marB="27196" anchor="ctr"/>
                </a:tc>
                <a:tc>
                  <a:txBody>
                    <a:bodyPr/>
                    <a:lstStyle/>
                    <a:p>
                      <a:pPr>
                        <a:buNone/>
                      </a:pPr>
                      <a:r>
                        <a:rPr lang="en-US" sz="1100" b="1">
                          <a:effectLst/>
                        </a:rPr>
                        <a:t>6. Solar Resource Variability</a:t>
                      </a:r>
                      <a:endParaRPr lang="en-US" sz="1100">
                        <a:effectLst/>
                        <a:latin typeface="Google Sans Text"/>
                      </a:endParaRPr>
                    </a:p>
                  </a:txBody>
                  <a:tcPr marL="54392" marR="54392" marT="27196" marB="27196" anchor="ctr"/>
                </a:tc>
                <a:tc>
                  <a:txBody>
                    <a:bodyPr/>
                    <a:lstStyle/>
                    <a:p>
                      <a:pPr>
                        <a:buNone/>
                      </a:pPr>
                      <a:r>
                        <a:rPr lang="en-US" sz="1100" b="1">
                          <a:effectLst/>
                        </a:rPr>
                        <a:t>10. Principles and Practical Methods to Estimate Uncertainty</a:t>
                      </a:r>
                      <a:endParaRPr lang="en-US" sz="1100">
                        <a:effectLst/>
                        <a:latin typeface="Google Sans Text"/>
                      </a:endParaRPr>
                    </a:p>
                  </a:txBody>
                  <a:tcPr marL="54392" marR="54392" marT="27196" marB="27196" anchor="ctr"/>
                </a:tc>
                <a:extLst>
                  <a:ext uri="{0D108BD9-81ED-4DB2-BD59-A6C34878D82A}">
                    <a16:rowId xmlns:a16="http://schemas.microsoft.com/office/drawing/2014/main" val="3785588395"/>
                  </a:ext>
                </a:extLst>
              </a:tr>
              <a:tr h="374432">
                <a:tc>
                  <a:txBody>
                    <a:bodyPr/>
                    <a:lstStyle/>
                    <a:p>
                      <a:pPr>
                        <a:buNone/>
                      </a:pPr>
                      <a:r>
                        <a:rPr lang="en-US" sz="1100">
                          <a:solidFill>
                            <a:schemeClr val="tx1"/>
                          </a:solidFill>
                          <a:effectLst/>
                        </a:rPr>
                        <a:t>Plan: Restructuring and alignment with other chapters.</a:t>
                      </a:r>
                      <a:endParaRPr lang="en-US" sz="1100">
                        <a:solidFill>
                          <a:schemeClr val="tx1"/>
                        </a:solidFill>
                        <a:effectLst/>
                        <a:latin typeface="Google Sans Text"/>
                      </a:endParaRPr>
                    </a:p>
                  </a:txBody>
                  <a:tcPr marL="54392" marR="54392" marT="27196" marB="27196" anchor="ctr">
                    <a:solidFill>
                      <a:schemeClr val="accent1">
                        <a:lumMod val="20000"/>
                        <a:lumOff val="80000"/>
                      </a:schemeClr>
                    </a:solidFill>
                  </a:tcPr>
                </a:tc>
                <a:tc>
                  <a:txBody>
                    <a:bodyPr/>
                    <a:lstStyle/>
                    <a:p>
                      <a:pPr>
                        <a:buNone/>
                      </a:pPr>
                      <a:r>
                        <a:rPr lang="en-US" sz="1100">
                          <a:solidFill>
                            <a:schemeClr val="tx1"/>
                          </a:solidFill>
                          <a:effectLst/>
                        </a:rPr>
                        <a:t>Plan: Volcanic and aerosol effect updates.</a:t>
                      </a:r>
                      <a:endParaRPr lang="en-US" sz="1100">
                        <a:solidFill>
                          <a:schemeClr val="tx1"/>
                        </a:solidFill>
                        <a:effectLst/>
                        <a:latin typeface="Google Sans Text"/>
                      </a:endParaRPr>
                    </a:p>
                  </a:txBody>
                  <a:tcPr marL="54392" marR="54392" marT="27196" marB="27196" anchor="ctr">
                    <a:solidFill>
                      <a:schemeClr val="accent1">
                        <a:lumMod val="20000"/>
                        <a:lumOff val="80000"/>
                      </a:schemeClr>
                    </a:solidFill>
                  </a:tcPr>
                </a:tc>
                <a:tc>
                  <a:txBody>
                    <a:bodyPr/>
                    <a:lstStyle/>
                    <a:p>
                      <a:pPr>
                        <a:buNone/>
                      </a:pPr>
                      <a:r>
                        <a:rPr lang="en-US" sz="1100">
                          <a:solidFill>
                            <a:schemeClr val="tx1"/>
                          </a:solidFill>
                          <a:effectLst/>
                        </a:rPr>
                        <a:t>Plan: New measurement uncertainty methods.</a:t>
                      </a:r>
                      <a:endParaRPr lang="en-US" sz="1100">
                        <a:solidFill>
                          <a:schemeClr val="tx1"/>
                        </a:solidFill>
                        <a:effectLst/>
                        <a:latin typeface="Google Sans Text"/>
                      </a:endParaRPr>
                    </a:p>
                  </a:txBody>
                  <a:tcPr marL="54392" marR="54392" marT="27196" marB="27196" anchor="ctr">
                    <a:solidFill>
                      <a:schemeClr val="accent1">
                        <a:lumMod val="20000"/>
                        <a:lumOff val="80000"/>
                      </a:schemeClr>
                    </a:solidFill>
                  </a:tcPr>
                </a:tc>
                <a:extLst>
                  <a:ext uri="{0D108BD9-81ED-4DB2-BD59-A6C34878D82A}">
                    <a16:rowId xmlns:a16="http://schemas.microsoft.com/office/drawing/2014/main" val="2066777825"/>
                  </a:ext>
                </a:extLst>
              </a:tr>
              <a:tr h="374432">
                <a:tc>
                  <a:txBody>
                    <a:bodyPr/>
                    <a:lstStyle/>
                    <a:p>
                      <a:pPr>
                        <a:buNone/>
                      </a:pPr>
                      <a:r>
                        <a:rPr lang="en-US" sz="1100" b="1">
                          <a:effectLst/>
                        </a:rPr>
                        <a:t>3. Measuring Solar Radiation</a:t>
                      </a:r>
                      <a:endParaRPr lang="en-US" sz="1100">
                        <a:effectLst/>
                        <a:latin typeface="Google Sans Text"/>
                      </a:endParaRPr>
                    </a:p>
                  </a:txBody>
                  <a:tcPr marL="54392" marR="54392" marT="27196" marB="27196" anchor="ctr"/>
                </a:tc>
                <a:tc>
                  <a:txBody>
                    <a:bodyPr/>
                    <a:lstStyle/>
                    <a:p>
                      <a:pPr>
                        <a:buNone/>
                      </a:pPr>
                      <a:r>
                        <a:rPr lang="en-US" sz="1100" b="1">
                          <a:effectLst/>
                        </a:rPr>
                        <a:t>7. Modeling Solar Radiation: Current Practices</a:t>
                      </a:r>
                      <a:endParaRPr lang="en-US" sz="1100">
                        <a:effectLst/>
                        <a:latin typeface="Google Sans Text"/>
                      </a:endParaRPr>
                    </a:p>
                  </a:txBody>
                  <a:tcPr marL="54392" marR="54392" marT="27196" marB="27196" anchor="ctr"/>
                </a:tc>
                <a:tc>
                  <a:txBody>
                    <a:bodyPr/>
                    <a:lstStyle/>
                    <a:p>
                      <a:pPr>
                        <a:buNone/>
                      </a:pPr>
                      <a:r>
                        <a:rPr lang="en-US" sz="1100" b="1">
                          <a:effectLst/>
                        </a:rPr>
                        <a:t>11. Applying Solar Resource Data to Solar Energy Projects</a:t>
                      </a:r>
                      <a:endParaRPr lang="en-US" sz="1100">
                        <a:effectLst/>
                        <a:latin typeface="Google Sans Text"/>
                      </a:endParaRPr>
                    </a:p>
                  </a:txBody>
                  <a:tcPr marL="54392" marR="54392" marT="27196" marB="27196" anchor="ctr"/>
                </a:tc>
                <a:extLst>
                  <a:ext uri="{0D108BD9-81ED-4DB2-BD59-A6C34878D82A}">
                    <a16:rowId xmlns:a16="http://schemas.microsoft.com/office/drawing/2014/main" val="2522129533"/>
                  </a:ext>
                </a:extLst>
              </a:tr>
              <a:tr h="364598">
                <a:tc>
                  <a:txBody>
                    <a:bodyPr/>
                    <a:lstStyle/>
                    <a:p>
                      <a:pPr>
                        <a:buNone/>
                      </a:pPr>
                      <a:r>
                        <a:rPr lang="en-US" sz="1100" dirty="0">
                          <a:solidFill>
                            <a:schemeClr val="tx1"/>
                          </a:solidFill>
                          <a:effectLst/>
                        </a:rPr>
                        <a:t>Plan: Forecasting &amp; BPV monitoring ,e.g.</a:t>
                      </a:r>
                      <a:endParaRPr lang="en-US" sz="1100" dirty="0">
                        <a:solidFill>
                          <a:schemeClr val="tx1"/>
                        </a:solidFill>
                        <a:effectLst/>
                        <a:latin typeface="Google Sans Text"/>
                      </a:endParaRPr>
                    </a:p>
                  </a:txBody>
                  <a:tcPr marL="54392" marR="54392" marT="27196" marB="27196" anchor="ctr">
                    <a:solidFill>
                      <a:schemeClr val="accent1">
                        <a:lumMod val="20000"/>
                        <a:lumOff val="80000"/>
                      </a:schemeClr>
                    </a:solidFill>
                  </a:tcPr>
                </a:tc>
                <a:tc>
                  <a:txBody>
                    <a:bodyPr/>
                    <a:lstStyle/>
                    <a:p>
                      <a:pPr>
                        <a:buNone/>
                      </a:pPr>
                      <a:r>
                        <a:rPr lang="en-US" sz="1100">
                          <a:solidFill>
                            <a:schemeClr val="tx1"/>
                          </a:solidFill>
                          <a:effectLst/>
                        </a:rPr>
                        <a:t>Plan: New models and Arctic region data.</a:t>
                      </a:r>
                      <a:endParaRPr lang="en-US" sz="1100">
                        <a:solidFill>
                          <a:schemeClr val="tx1"/>
                        </a:solidFill>
                        <a:effectLst/>
                        <a:latin typeface="Google Sans Text"/>
                      </a:endParaRPr>
                    </a:p>
                  </a:txBody>
                  <a:tcPr marL="54392" marR="54392" marT="27196" marB="27196" anchor="ctr">
                    <a:solidFill>
                      <a:schemeClr val="accent1">
                        <a:lumMod val="20000"/>
                        <a:lumOff val="80000"/>
                      </a:schemeClr>
                    </a:solidFill>
                  </a:tcPr>
                </a:tc>
                <a:tc>
                  <a:txBody>
                    <a:bodyPr/>
                    <a:lstStyle/>
                    <a:p>
                      <a:pPr>
                        <a:buNone/>
                      </a:pPr>
                      <a:r>
                        <a:rPr lang="en-US" sz="1100">
                          <a:solidFill>
                            <a:schemeClr val="tx1"/>
                          </a:solidFill>
                          <a:effectLst/>
                        </a:rPr>
                        <a:t>Plan: Expanded practical application section.</a:t>
                      </a:r>
                      <a:endParaRPr lang="en-US" sz="1100">
                        <a:solidFill>
                          <a:schemeClr val="tx1"/>
                        </a:solidFill>
                        <a:effectLst/>
                        <a:latin typeface="Google Sans Text"/>
                      </a:endParaRPr>
                    </a:p>
                  </a:txBody>
                  <a:tcPr marL="54392" marR="54392" marT="27196" marB="27196" anchor="ctr">
                    <a:solidFill>
                      <a:schemeClr val="accent1">
                        <a:lumMod val="20000"/>
                        <a:lumOff val="80000"/>
                      </a:schemeClr>
                    </a:solidFill>
                  </a:tcPr>
                </a:tc>
                <a:extLst>
                  <a:ext uri="{0D108BD9-81ED-4DB2-BD59-A6C34878D82A}">
                    <a16:rowId xmlns:a16="http://schemas.microsoft.com/office/drawing/2014/main" val="2602790853"/>
                  </a:ext>
                </a:extLst>
              </a:tr>
              <a:tr h="364598">
                <a:tc>
                  <a:txBody>
                    <a:bodyPr/>
                    <a:lstStyle/>
                    <a:p>
                      <a:pPr>
                        <a:buNone/>
                      </a:pPr>
                      <a:r>
                        <a:rPr lang="en-US" sz="1100" b="1">
                          <a:effectLst/>
                        </a:rPr>
                        <a:t>4. Data Quality Assessment and Control</a:t>
                      </a:r>
                      <a:endParaRPr lang="en-US" sz="1100">
                        <a:effectLst/>
                        <a:latin typeface="Google Sans Text"/>
                      </a:endParaRPr>
                    </a:p>
                  </a:txBody>
                  <a:tcPr marL="54392" marR="54392" marT="27196" marB="27196" anchor="ctr"/>
                </a:tc>
                <a:tc>
                  <a:txBody>
                    <a:bodyPr/>
                    <a:lstStyle/>
                    <a:p>
                      <a:pPr>
                        <a:buNone/>
                      </a:pPr>
                      <a:r>
                        <a:rPr lang="en-US" sz="1100" b="1">
                          <a:effectLst/>
                        </a:rPr>
                        <a:t>8. Solar Resource Data</a:t>
                      </a:r>
                      <a:endParaRPr lang="en-US" sz="1100">
                        <a:effectLst/>
                        <a:latin typeface="Google Sans Text"/>
                      </a:endParaRPr>
                    </a:p>
                  </a:txBody>
                  <a:tcPr marL="54392" marR="54392" marT="27196" marB="27196" anchor="ctr"/>
                </a:tc>
                <a:tc>
                  <a:txBody>
                    <a:bodyPr/>
                    <a:lstStyle/>
                    <a:p>
                      <a:pPr>
                        <a:buNone/>
                      </a:pPr>
                      <a:r>
                        <a:rPr lang="en-US" sz="1100" b="1">
                          <a:effectLst/>
                        </a:rPr>
                        <a:t>12. Future Work</a:t>
                      </a:r>
                      <a:endParaRPr lang="en-US" sz="1100">
                        <a:effectLst/>
                        <a:latin typeface="Google Sans Text"/>
                      </a:endParaRPr>
                    </a:p>
                  </a:txBody>
                  <a:tcPr marL="54392" marR="54392" marT="27196" marB="27196" anchor="ctr"/>
                </a:tc>
                <a:extLst>
                  <a:ext uri="{0D108BD9-81ED-4DB2-BD59-A6C34878D82A}">
                    <a16:rowId xmlns:a16="http://schemas.microsoft.com/office/drawing/2014/main" val="1504117824"/>
                  </a:ext>
                </a:extLst>
              </a:tr>
              <a:tr h="374432">
                <a:tc>
                  <a:txBody>
                    <a:bodyPr/>
                    <a:lstStyle/>
                    <a:p>
                      <a:pPr>
                        <a:buNone/>
                      </a:pPr>
                      <a:r>
                        <a:rPr lang="en-US" sz="1100">
                          <a:solidFill>
                            <a:schemeClr val="tx1"/>
                          </a:solidFill>
                          <a:effectLst/>
                        </a:rPr>
                        <a:t>Plan: Minor improvements/clarifications.</a:t>
                      </a:r>
                      <a:endParaRPr lang="en-US" sz="1100">
                        <a:solidFill>
                          <a:schemeClr val="tx1"/>
                        </a:solidFill>
                        <a:effectLst/>
                        <a:latin typeface="Google Sans Text"/>
                      </a:endParaRPr>
                    </a:p>
                  </a:txBody>
                  <a:tcPr marL="54392" marR="54392" marT="27196" marB="27196" anchor="ctr">
                    <a:solidFill>
                      <a:schemeClr val="accent1">
                        <a:lumMod val="20000"/>
                        <a:lumOff val="80000"/>
                      </a:schemeClr>
                    </a:solidFill>
                  </a:tcPr>
                </a:tc>
                <a:tc>
                  <a:txBody>
                    <a:bodyPr/>
                    <a:lstStyle/>
                    <a:p>
                      <a:pPr>
                        <a:buNone/>
                      </a:pPr>
                      <a:r>
                        <a:rPr lang="en-US" sz="1100">
                          <a:solidFill>
                            <a:schemeClr val="tx1"/>
                          </a:solidFill>
                          <a:effectLst/>
                        </a:rPr>
                        <a:t>Plan: Integration of new data sources &amp; models.</a:t>
                      </a:r>
                      <a:endParaRPr lang="en-US" sz="1100">
                        <a:solidFill>
                          <a:schemeClr val="tx1"/>
                        </a:solidFill>
                        <a:effectLst/>
                        <a:latin typeface="Google Sans Text"/>
                      </a:endParaRPr>
                    </a:p>
                  </a:txBody>
                  <a:tcPr marL="54392" marR="54392" marT="27196" marB="27196" anchor="ctr">
                    <a:solidFill>
                      <a:schemeClr val="accent1">
                        <a:lumMod val="20000"/>
                        <a:lumOff val="80000"/>
                      </a:schemeClr>
                    </a:solidFill>
                  </a:tcPr>
                </a:tc>
                <a:tc>
                  <a:txBody>
                    <a:bodyPr/>
                    <a:lstStyle/>
                    <a:p>
                      <a:pPr>
                        <a:buNone/>
                      </a:pPr>
                      <a:r>
                        <a:rPr lang="en-US" sz="1100" dirty="0">
                          <a:solidFill>
                            <a:schemeClr val="tx1"/>
                          </a:solidFill>
                          <a:effectLst/>
                        </a:rPr>
                        <a:t>Ongoing research and development.</a:t>
                      </a:r>
                      <a:endParaRPr lang="en-US" sz="1100" dirty="0">
                        <a:solidFill>
                          <a:schemeClr val="tx1"/>
                        </a:solidFill>
                        <a:effectLst/>
                        <a:latin typeface="Google Sans Text"/>
                      </a:endParaRPr>
                    </a:p>
                  </a:txBody>
                  <a:tcPr marL="54392" marR="54392" marT="27196" marB="27196" anchor="ctr">
                    <a:solidFill>
                      <a:schemeClr val="accent1">
                        <a:lumMod val="20000"/>
                        <a:lumOff val="80000"/>
                      </a:schemeClr>
                    </a:solidFill>
                  </a:tcPr>
                </a:tc>
                <a:extLst>
                  <a:ext uri="{0D108BD9-81ED-4DB2-BD59-A6C34878D82A}">
                    <a16:rowId xmlns:a16="http://schemas.microsoft.com/office/drawing/2014/main" val="1774330507"/>
                  </a:ext>
                </a:extLst>
              </a:tr>
            </a:tbl>
          </a:graphicData>
        </a:graphic>
      </p:graphicFrame>
      <p:sp>
        <p:nvSpPr>
          <p:cNvPr id="58" name="TextBox 57">
            <a:extLst>
              <a:ext uri="{FF2B5EF4-FFF2-40B4-BE49-F238E27FC236}">
                <a16:creationId xmlns:a16="http://schemas.microsoft.com/office/drawing/2014/main" id="{A89DA241-503C-B6A9-6ABB-D24849DC9469}"/>
              </a:ext>
            </a:extLst>
          </p:cNvPr>
          <p:cNvSpPr txBox="1"/>
          <p:nvPr/>
        </p:nvSpPr>
        <p:spPr>
          <a:xfrm>
            <a:off x="149383" y="679609"/>
            <a:ext cx="6382693" cy="507831"/>
          </a:xfrm>
          <a:prstGeom prst="rect">
            <a:avLst/>
          </a:prstGeom>
          <a:noFill/>
        </p:spPr>
        <p:txBody>
          <a:bodyPr wrap="square" rtlCol="0">
            <a:spAutoFit/>
          </a:bodyPr>
          <a:lstStyle/>
          <a:p>
            <a:r>
              <a:rPr lang="en-US" sz="1350"/>
              <a:t>The chapters of the handbook will be revised that includes better restructuring:</a:t>
            </a:r>
          </a:p>
          <a:p>
            <a:endParaRPr lang="en-US" sz="1350"/>
          </a:p>
        </p:txBody>
      </p:sp>
      <p:sp>
        <p:nvSpPr>
          <p:cNvPr id="4" name="Textfeld 3">
            <a:extLst>
              <a:ext uri="{FF2B5EF4-FFF2-40B4-BE49-F238E27FC236}">
                <a16:creationId xmlns:a16="http://schemas.microsoft.com/office/drawing/2014/main" id="{88B56FE2-2FD8-D50C-7CEF-3C099D8F1D50}"/>
              </a:ext>
            </a:extLst>
          </p:cNvPr>
          <p:cNvSpPr txBox="1"/>
          <p:nvPr/>
        </p:nvSpPr>
        <p:spPr>
          <a:xfrm>
            <a:off x="676319" y="4338419"/>
            <a:ext cx="7990842" cy="584775"/>
          </a:xfrm>
          <a:prstGeom prst="rect">
            <a:avLst/>
          </a:prstGeom>
          <a:noFill/>
        </p:spPr>
        <p:txBody>
          <a:bodyPr wrap="square">
            <a:spAutoFit/>
          </a:bodyPr>
          <a:lstStyle/>
          <a:p>
            <a:r>
              <a:rPr lang="de-CH" sz="1600" dirty="0">
                <a:hlinkClick r:id="rId2"/>
              </a:rPr>
              <a:t>https://iea-pvps.org/key-topics/best-practices-handbook-for-the-collection-and-use-of-solar-resource-data-for-solar-energy-applications-fourth-edition/</a:t>
            </a:r>
            <a:r>
              <a:rPr lang="de-CH" sz="1600" dirty="0"/>
              <a:t> </a:t>
            </a:r>
          </a:p>
        </p:txBody>
      </p:sp>
    </p:spTree>
    <p:extLst>
      <p:ext uri="{BB962C8B-B14F-4D97-AF65-F5344CB8AC3E}">
        <p14:creationId xmlns:p14="http://schemas.microsoft.com/office/powerpoint/2010/main" val="3738560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D32B899-DB09-408E-96A9-DE801C5D91EE}"/>
              </a:ext>
            </a:extLst>
          </p:cNvPr>
          <p:cNvSpPr>
            <a:spLocks noGrp="1"/>
          </p:cNvSpPr>
          <p:nvPr>
            <p:ph type="body" sz="quarter" idx="12"/>
          </p:nvPr>
        </p:nvSpPr>
        <p:spPr/>
        <p:txBody>
          <a:bodyPr/>
          <a:lstStyle/>
          <a:p>
            <a:r>
              <a:rPr lang="fr-BE" dirty="0" err="1"/>
              <a:t>Task</a:t>
            </a:r>
            <a:r>
              <a:rPr lang="fr-BE" dirty="0"/>
              <a:t> Organisation: Phase IV</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04088" y="4667251"/>
            <a:ext cx="412016" cy="412016"/>
          </a:xfrm>
          <a:prstGeom prst="rect">
            <a:avLst/>
          </a:prstGeom>
        </p:spPr>
      </p:pic>
      <p:sp>
        <p:nvSpPr>
          <p:cNvPr id="5" name="Espace réservé du texte 2">
            <a:extLst>
              <a:ext uri="{FF2B5EF4-FFF2-40B4-BE49-F238E27FC236}">
                <a16:creationId xmlns:a16="http://schemas.microsoft.com/office/drawing/2014/main" id="{D5C43002-AC8D-4A36-9EC7-815616578110}"/>
              </a:ext>
            </a:extLst>
          </p:cNvPr>
          <p:cNvSpPr>
            <a:spLocks noGrp="1"/>
          </p:cNvSpPr>
          <p:nvPr>
            <p:ph type="body" sz="quarter" idx="13"/>
          </p:nvPr>
        </p:nvSpPr>
        <p:spPr>
          <a:xfrm>
            <a:off x="526446" y="889005"/>
            <a:ext cx="8440119" cy="3682492"/>
          </a:xfrm>
        </p:spPr>
        <p:txBody>
          <a:bodyPr lIns="0" tIns="45720" rIns="91440" bIns="45720" anchor="t"/>
          <a:lstStyle/>
          <a:p>
            <a:pPr marL="269875" indent="-133985"/>
            <a:r>
              <a:rPr lang="de-CH" dirty="0"/>
              <a:t>Starts </a:t>
            </a:r>
            <a:r>
              <a:rPr lang="de-CH" dirty="0" err="1"/>
              <a:t>July</a:t>
            </a:r>
            <a:r>
              <a:rPr lang="de-CH" dirty="0"/>
              <a:t> 2026</a:t>
            </a:r>
            <a:endParaRPr lang="en-US" dirty="0"/>
          </a:p>
          <a:p>
            <a:r>
              <a:rPr lang="de-DE" dirty="0"/>
              <a:t>Ends June 2029</a:t>
            </a:r>
            <a:endParaRPr lang="de-CH" dirty="0"/>
          </a:p>
          <a:p>
            <a:pPr marL="269875" indent="-133985"/>
            <a:r>
              <a:rPr lang="de-CH" dirty="0">
                <a:latin typeface="Arial"/>
                <a:cs typeface="Arial"/>
              </a:rPr>
              <a:t>Task Manager: Jan Remund, Meteotest – Deputy: Manajit Sengupta, NLR</a:t>
            </a:r>
            <a:endParaRPr lang="de-CH" dirty="0"/>
          </a:p>
          <a:p>
            <a:pPr marL="269875" indent="-133985"/>
            <a:r>
              <a:rPr lang="de-CH" dirty="0">
                <a:latin typeface="Arial"/>
                <a:cs typeface="Arial"/>
              </a:rPr>
              <a:t>ST1: Solar Resources</a:t>
            </a:r>
            <a:br>
              <a:rPr lang="de-CH" dirty="0">
                <a:latin typeface="Arial"/>
                <a:cs typeface="Arial"/>
              </a:rPr>
            </a:br>
            <a:r>
              <a:rPr lang="de-CH" dirty="0">
                <a:latin typeface="Arial"/>
                <a:cs typeface="Arial"/>
              </a:rPr>
              <a:t>Manajit Sengupta, NLR and Stefan Wilbert, DLR</a:t>
            </a:r>
          </a:p>
          <a:p>
            <a:pPr marL="269875" indent="-133985"/>
            <a:r>
              <a:rPr lang="de-CH" dirty="0"/>
              <a:t>ST2: </a:t>
            </a:r>
            <a:r>
              <a:rPr lang="de-CH" dirty="0" err="1"/>
              <a:t>Irradiance</a:t>
            </a:r>
            <a:r>
              <a:rPr lang="de-CH" dirty="0"/>
              <a:t> and PV Power </a:t>
            </a:r>
            <a:r>
              <a:rPr lang="de-CH" dirty="0" err="1"/>
              <a:t>Forecasting</a:t>
            </a:r>
            <a:br>
              <a:rPr lang="de-CH" dirty="0"/>
            </a:br>
            <a:r>
              <a:rPr lang="de-CH" dirty="0"/>
              <a:t>Elke Lorenz, Fraunhofer ISE and Rodrigo Amaro e Silva, Univ. Lisbon</a:t>
            </a:r>
          </a:p>
          <a:p>
            <a:pPr marL="269875" indent="-133985"/>
            <a:r>
              <a:rPr lang="de-CH" dirty="0"/>
              <a:t>ST3: Focus Topics:</a:t>
            </a:r>
            <a:br>
              <a:rPr lang="de-CH" dirty="0"/>
            </a:br>
            <a:r>
              <a:rPr lang="de-CH" dirty="0"/>
              <a:t>Yehia Eissa, Mines Paris PSL, FRA</a:t>
            </a:r>
          </a:p>
          <a:p>
            <a:pPr marL="269875" indent="-133985"/>
            <a:r>
              <a:rPr lang="de-CH" dirty="0">
                <a:latin typeface="Arial"/>
                <a:cs typeface="Arial"/>
              </a:rPr>
              <a:t>ST4: Dissemination</a:t>
            </a:r>
            <a:br>
              <a:rPr lang="de-CH" dirty="0">
                <a:latin typeface="Arial"/>
                <a:cs typeface="Arial"/>
              </a:rPr>
            </a:br>
            <a:r>
              <a:rPr lang="de-CH" dirty="0">
                <a:latin typeface="Arial"/>
                <a:cs typeface="Arial"/>
              </a:rPr>
              <a:t>Jan Remund, Meteotest and Adam Jensen, DTU</a:t>
            </a:r>
          </a:p>
          <a:p>
            <a:endParaRPr lang="fr-BE" dirty="0"/>
          </a:p>
        </p:txBody>
      </p:sp>
    </p:spTree>
    <p:extLst>
      <p:ext uri="{BB962C8B-B14F-4D97-AF65-F5344CB8AC3E}">
        <p14:creationId xmlns:p14="http://schemas.microsoft.com/office/powerpoint/2010/main" val="1104124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FC8F9-E791-B089-03D5-5C0F47D06D4D}"/>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639EC33-C74A-3968-B680-943B8291DC9C}"/>
              </a:ext>
            </a:extLst>
          </p:cNvPr>
          <p:cNvSpPr>
            <a:spLocks noGrp="1"/>
          </p:cNvSpPr>
          <p:nvPr>
            <p:ph type="body" sz="quarter" idx="12"/>
          </p:nvPr>
        </p:nvSpPr>
        <p:spPr/>
        <p:txBody>
          <a:bodyPr/>
          <a:lstStyle/>
          <a:p>
            <a:r>
              <a:rPr lang="fr-BE" err="1"/>
              <a:t>Task</a:t>
            </a:r>
            <a:r>
              <a:rPr lang="fr-BE"/>
              <a:t> 16 - Phase IV – 14 </a:t>
            </a:r>
            <a:r>
              <a:rPr lang="fr-BE" err="1"/>
              <a:t>activities</a:t>
            </a:r>
            <a:r>
              <a:rPr lang="fr-BE"/>
              <a:t> – 3 new</a:t>
            </a:r>
          </a:p>
        </p:txBody>
      </p:sp>
      <p:pic>
        <p:nvPicPr>
          <p:cNvPr id="7" name="Grafik 6">
            <a:extLst>
              <a:ext uri="{FF2B5EF4-FFF2-40B4-BE49-F238E27FC236}">
                <a16:creationId xmlns:a16="http://schemas.microsoft.com/office/drawing/2014/main" id="{2B5A1149-5878-3257-3662-23D402757D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8789" y="4633468"/>
            <a:ext cx="412016" cy="412016"/>
          </a:xfrm>
          <a:prstGeom prst="rect">
            <a:avLst/>
          </a:prstGeom>
        </p:spPr>
      </p:pic>
      <p:graphicFrame>
        <p:nvGraphicFramePr>
          <p:cNvPr id="5" name="Tabelle 4">
            <a:extLst>
              <a:ext uri="{FF2B5EF4-FFF2-40B4-BE49-F238E27FC236}">
                <a16:creationId xmlns:a16="http://schemas.microsoft.com/office/drawing/2014/main" id="{083CAC14-3CBC-AEA0-C070-A90E284138BB}"/>
              </a:ext>
            </a:extLst>
          </p:cNvPr>
          <p:cNvGraphicFramePr>
            <a:graphicFrameLocks noGrp="1"/>
          </p:cNvGraphicFramePr>
          <p:nvPr>
            <p:extLst>
              <p:ext uri="{D42A27DB-BD31-4B8C-83A1-F6EECF244321}">
                <p14:modId xmlns:p14="http://schemas.microsoft.com/office/powerpoint/2010/main" val="4076279049"/>
              </p:ext>
            </p:extLst>
          </p:nvPr>
        </p:nvGraphicFramePr>
        <p:xfrm>
          <a:off x="815213" y="942340"/>
          <a:ext cx="6968159" cy="4044265"/>
        </p:xfrm>
        <a:graphic>
          <a:graphicData uri="http://schemas.openxmlformats.org/drawingml/2006/table">
            <a:tbl>
              <a:tblPr>
                <a:tableStyleId>{5C22544A-7EE6-4342-B048-85BDC9FD1C3A}</a:tableStyleId>
              </a:tblPr>
              <a:tblGrid>
                <a:gridCol w="1397679">
                  <a:extLst>
                    <a:ext uri="{9D8B030D-6E8A-4147-A177-3AD203B41FA5}">
                      <a16:colId xmlns:a16="http://schemas.microsoft.com/office/drawing/2014/main" val="3183932380"/>
                    </a:ext>
                  </a:extLst>
                </a:gridCol>
                <a:gridCol w="1480865">
                  <a:extLst>
                    <a:ext uri="{9D8B030D-6E8A-4147-A177-3AD203B41FA5}">
                      <a16:colId xmlns:a16="http://schemas.microsoft.com/office/drawing/2014/main" val="3407104780"/>
                    </a:ext>
                  </a:extLst>
                </a:gridCol>
                <a:gridCol w="1390934">
                  <a:extLst>
                    <a:ext uri="{9D8B030D-6E8A-4147-A177-3AD203B41FA5}">
                      <a16:colId xmlns:a16="http://schemas.microsoft.com/office/drawing/2014/main" val="4013297864"/>
                    </a:ext>
                  </a:extLst>
                </a:gridCol>
                <a:gridCol w="1326483">
                  <a:extLst>
                    <a:ext uri="{9D8B030D-6E8A-4147-A177-3AD203B41FA5}">
                      <a16:colId xmlns:a16="http://schemas.microsoft.com/office/drawing/2014/main" val="3570327766"/>
                    </a:ext>
                  </a:extLst>
                </a:gridCol>
                <a:gridCol w="1372198">
                  <a:extLst>
                    <a:ext uri="{9D8B030D-6E8A-4147-A177-3AD203B41FA5}">
                      <a16:colId xmlns:a16="http://schemas.microsoft.com/office/drawing/2014/main" val="6464634"/>
                    </a:ext>
                  </a:extLst>
                </a:gridCol>
              </a:tblGrid>
              <a:tr h="605763">
                <a:tc>
                  <a:txBody>
                    <a:bodyPr/>
                    <a:lstStyle/>
                    <a:p>
                      <a:pPr algn="l">
                        <a:buNone/>
                      </a:pPr>
                      <a:r>
                        <a:rPr lang="en-GB" sz="1400" kern="100">
                          <a:solidFill>
                            <a:schemeClr val="accent1"/>
                          </a:solidFill>
                          <a:effectLst/>
                        </a:rPr>
                        <a:t>Subtasks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Activities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Activities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Activities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Activities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202630417"/>
                  </a:ext>
                </a:extLst>
              </a:tr>
              <a:tr h="1017312">
                <a:tc>
                  <a:txBody>
                    <a:bodyPr/>
                    <a:lstStyle/>
                    <a:p>
                      <a:pPr algn="l">
                        <a:buNone/>
                      </a:pPr>
                      <a:r>
                        <a:rPr lang="en-GB" sz="1400" kern="100">
                          <a:solidFill>
                            <a:schemeClr val="accent1"/>
                          </a:solidFill>
                          <a:effectLst/>
                        </a:rPr>
                        <a:t>1:</a:t>
                      </a:r>
                      <a:br>
                        <a:rPr lang="en-GB" sz="1400" kern="100">
                          <a:solidFill>
                            <a:schemeClr val="accent1"/>
                          </a:solidFill>
                          <a:effectLst/>
                        </a:rPr>
                      </a:br>
                      <a:r>
                        <a:rPr lang="en-GB" sz="1400" kern="100">
                          <a:solidFill>
                            <a:schemeClr val="accent1"/>
                          </a:solidFill>
                          <a:effectLst/>
                        </a:rPr>
                        <a:t>Solar Resource</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1.1 Measurements and non-radiation parameters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1.2 Radiation models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1.3 Data for Integrated systems (e.g. Agri-PV)</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 </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879681256"/>
                  </a:ext>
                </a:extLst>
              </a:tr>
              <a:tr h="813850">
                <a:tc>
                  <a:txBody>
                    <a:bodyPr/>
                    <a:lstStyle/>
                    <a:p>
                      <a:pPr algn="l">
                        <a:buNone/>
                      </a:pPr>
                      <a:r>
                        <a:rPr lang="en-GB" sz="1400" kern="100">
                          <a:solidFill>
                            <a:schemeClr val="accent1"/>
                          </a:solidFill>
                          <a:effectLst/>
                        </a:rPr>
                        <a:t>2: </a:t>
                      </a:r>
                      <a:endParaRPr lang="de-CH" sz="1400" kern="100">
                        <a:solidFill>
                          <a:schemeClr val="accent1"/>
                        </a:solidFill>
                        <a:effectLst/>
                      </a:endParaRPr>
                    </a:p>
                    <a:p>
                      <a:pPr algn="l">
                        <a:buNone/>
                      </a:pPr>
                      <a:r>
                        <a:rPr lang="en-GB" sz="1400" kern="100">
                          <a:solidFill>
                            <a:schemeClr val="accent1"/>
                          </a:solidFill>
                          <a:effectLst/>
                        </a:rPr>
                        <a:t>Irradiance and PV Power Forecasting</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2.1 Nowcasting </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2.2 Day ahead forecasting </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2.3 Long term forecasting </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solidFill>
                      <a:srgbClr val="92D050"/>
                    </a:solidFill>
                  </a:tcPr>
                </a:tc>
                <a:tc>
                  <a:txBody>
                    <a:bodyPr/>
                    <a:lstStyle/>
                    <a:p>
                      <a:pPr algn="l">
                        <a:buNone/>
                      </a:pPr>
                      <a:r>
                        <a:rPr lang="en-GB" sz="1400" kern="100">
                          <a:solidFill>
                            <a:schemeClr val="accent1"/>
                          </a:solidFill>
                          <a:effectLst/>
                        </a:rPr>
                        <a:t> </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308358618"/>
                  </a:ext>
                </a:extLst>
              </a:tr>
              <a:tr h="751424">
                <a:tc>
                  <a:txBody>
                    <a:bodyPr/>
                    <a:lstStyle/>
                    <a:p>
                      <a:pPr algn="l">
                        <a:buNone/>
                      </a:pPr>
                      <a:r>
                        <a:rPr lang="en-GB" sz="1400" kern="100">
                          <a:solidFill>
                            <a:schemeClr val="accent1"/>
                          </a:solidFill>
                          <a:effectLst/>
                        </a:rPr>
                        <a:t>3: </a:t>
                      </a:r>
                      <a:endParaRPr lang="de-CH" sz="1400" kern="100">
                        <a:solidFill>
                          <a:schemeClr val="accent1"/>
                        </a:solidFill>
                        <a:effectLst/>
                      </a:endParaRPr>
                    </a:p>
                    <a:p>
                      <a:pPr algn="l">
                        <a:buNone/>
                      </a:pPr>
                      <a:r>
                        <a:rPr lang="en-GB" sz="1400" kern="100">
                          <a:solidFill>
                            <a:schemeClr val="accent1"/>
                          </a:solidFill>
                          <a:effectLst/>
                        </a:rPr>
                        <a:t>Focus topics </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3.1 Benchmarks and data practices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3.2 Climate change and </a:t>
                      </a:r>
                      <a:r>
                        <a:rPr lang="en-GB" sz="1400" kern="100">
                          <a:solidFill>
                            <a:schemeClr val="accent1"/>
                          </a:solidFill>
                          <a:effectLst/>
                          <a:highlight>
                            <a:srgbClr val="FFFF00"/>
                          </a:highlight>
                        </a:rPr>
                        <a:t>extreme events</a:t>
                      </a:r>
                      <a:endParaRPr lang="de-CH" sz="1400" kern="100">
                        <a:solidFill>
                          <a:schemeClr val="accent1"/>
                        </a:solidFill>
                        <a:effectLst/>
                        <a:highlight>
                          <a:srgbClr val="FFFF00"/>
                        </a:highligh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3.3 Firm power studies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3.4 Best practices of AI</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val="1530078749"/>
                  </a:ext>
                </a:extLst>
              </a:tr>
              <a:tr h="766838">
                <a:tc>
                  <a:txBody>
                    <a:bodyPr/>
                    <a:lstStyle/>
                    <a:p>
                      <a:pPr algn="l">
                        <a:buNone/>
                      </a:pPr>
                      <a:r>
                        <a:rPr lang="en-GB" sz="1400" kern="100">
                          <a:solidFill>
                            <a:schemeClr val="accent1"/>
                          </a:solidFill>
                          <a:effectLst/>
                        </a:rPr>
                        <a:t>4: </a:t>
                      </a:r>
                      <a:endParaRPr lang="de-CH" sz="1400" kern="100">
                        <a:solidFill>
                          <a:schemeClr val="accent1"/>
                        </a:solidFill>
                        <a:effectLst/>
                      </a:endParaRPr>
                    </a:p>
                    <a:p>
                      <a:pPr algn="l">
                        <a:buNone/>
                      </a:pPr>
                      <a:r>
                        <a:rPr lang="en-GB" sz="1400" kern="100">
                          <a:solidFill>
                            <a:schemeClr val="accent1"/>
                          </a:solidFill>
                          <a:effectLst/>
                        </a:rPr>
                        <a:t>Dissemination</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4.1 Webinars, workshops, publications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4.2 Open-source tools and data access</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4.3 Solar resource Handbook</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gn="l">
                        <a:buNone/>
                      </a:pPr>
                      <a:r>
                        <a:rPr lang="en-GB" sz="1400" kern="100">
                          <a:solidFill>
                            <a:schemeClr val="accent1"/>
                          </a:solidFill>
                          <a:effectLst/>
                        </a:rPr>
                        <a:t>4.4 Standardisation</a:t>
                      </a:r>
                      <a:endParaRPr lang="de-CH" sz="1400" kern="100">
                        <a:solidFill>
                          <a:schemeClr val="accent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solidFill>
                      <a:srgbClr val="92D050"/>
                    </a:solidFill>
                  </a:tcPr>
                </a:tc>
                <a:extLst>
                  <a:ext uri="{0D108BD9-81ED-4DB2-BD59-A6C34878D82A}">
                    <a16:rowId xmlns:a16="http://schemas.microsoft.com/office/drawing/2014/main" val="2409963604"/>
                  </a:ext>
                </a:extLst>
              </a:tr>
            </a:tbl>
          </a:graphicData>
        </a:graphic>
      </p:graphicFrame>
    </p:spTree>
    <p:extLst>
      <p:ext uri="{BB962C8B-B14F-4D97-AF65-F5344CB8AC3E}">
        <p14:creationId xmlns:p14="http://schemas.microsoft.com/office/powerpoint/2010/main" val="258137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EA4BC0-4615-BFD3-5E66-F35E1420C5FB}"/>
              </a:ext>
            </a:extLst>
          </p:cNvPr>
          <p:cNvSpPr>
            <a:spLocks noGrp="1"/>
          </p:cNvSpPr>
          <p:nvPr>
            <p:ph type="body" sz="quarter" idx="12"/>
          </p:nvPr>
        </p:nvSpPr>
        <p:spPr/>
        <p:txBody>
          <a:bodyPr lIns="0" tIns="45720" rIns="91440" bIns="45720" anchor="t">
            <a:noAutofit/>
          </a:bodyPr>
          <a:lstStyle/>
          <a:p>
            <a:r>
              <a:rPr lang="en-US">
                <a:uFill>
                  <a:solidFill>
                    <a:srgbClr val="10307D"/>
                  </a:solidFill>
                </a:uFill>
                <a:latin typeface="Arial"/>
                <a:cs typeface="Arial"/>
              </a:rPr>
              <a:t>Sub-Seasonal and Seasonal Forecasts</a:t>
            </a:r>
            <a:endParaRPr lang="en-US"/>
          </a:p>
        </p:txBody>
      </p:sp>
      <p:sp>
        <p:nvSpPr>
          <p:cNvPr id="3" name="Text Placeholder 2">
            <a:extLst>
              <a:ext uri="{FF2B5EF4-FFF2-40B4-BE49-F238E27FC236}">
                <a16:creationId xmlns:a16="http://schemas.microsoft.com/office/drawing/2014/main" id="{30A92834-767A-9CB3-34DA-121CF5356EF3}"/>
              </a:ext>
            </a:extLst>
          </p:cNvPr>
          <p:cNvSpPr>
            <a:spLocks noGrp="1"/>
          </p:cNvSpPr>
          <p:nvPr>
            <p:ph type="body" sz="quarter" idx="13"/>
          </p:nvPr>
        </p:nvSpPr>
        <p:spPr>
          <a:xfrm>
            <a:off x="395036" y="884341"/>
            <a:ext cx="5089051" cy="3978632"/>
          </a:xfrm>
        </p:spPr>
        <p:txBody>
          <a:bodyPr lIns="0" tIns="45720" rIns="91440" bIns="45720" anchor="t"/>
          <a:lstStyle/>
          <a:p>
            <a:pPr marL="269875" indent="-133985"/>
            <a:r>
              <a:rPr lang="de-CH" sz="1900" dirty="0">
                <a:latin typeface="Arial"/>
                <a:cs typeface="Arial"/>
              </a:rPr>
              <a:t>Industry </a:t>
            </a:r>
            <a:r>
              <a:rPr lang="de-CH" sz="1900" dirty="0" err="1">
                <a:latin typeface="Arial"/>
                <a:cs typeface="Arial"/>
              </a:rPr>
              <a:t>is</a:t>
            </a:r>
            <a:r>
              <a:rPr lang="de-CH" sz="1900" dirty="0">
                <a:latin typeface="Arial"/>
                <a:cs typeface="Arial"/>
              </a:rPr>
              <a:t> </a:t>
            </a:r>
            <a:r>
              <a:rPr lang="de-CH" sz="1900" dirty="0" err="1">
                <a:latin typeface="Arial"/>
                <a:cs typeface="Arial"/>
              </a:rPr>
              <a:t>asking</a:t>
            </a:r>
            <a:r>
              <a:rPr lang="de-CH" sz="1900" dirty="0">
                <a:latin typeface="Arial"/>
                <a:cs typeface="Arial"/>
              </a:rPr>
              <a:t> </a:t>
            </a:r>
            <a:r>
              <a:rPr lang="de-CH" sz="1900" dirty="0" err="1">
                <a:latin typeface="Arial"/>
                <a:cs typeface="Arial"/>
              </a:rPr>
              <a:t>for</a:t>
            </a:r>
            <a:r>
              <a:rPr lang="de-CH" sz="1900" dirty="0">
                <a:latin typeface="Arial"/>
                <a:cs typeface="Arial"/>
              </a:rPr>
              <a:t> </a:t>
            </a:r>
            <a:r>
              <a:rPr lang="de-CH" sz="1900" dirty="0" err="1">
                <a:latin typeface="Arial"/>
                <a:cs typeface="Arial"/>
              </a:rPr>
              <a:t>forecasts</a:t>
            </a:r>
            <a:r>
              <a:rPr lang="de-CH" sz="1900" dirty="0">
                <a:latin typeface="Arial"/>
                <a:cs typeface="Arial"/>
              </a:rPr>
              <a:t> </a:t>
            </a:r>
            <a:r>
              <a:rPr lang="de-CH" sz="1900" dirty="0" err="1">
                <a:latin typeface="Arial"/>
                <a:cs typeface="Arial"/>
              </a:rPr>
              <a:t>of</a:t>
            </a:r>
            <a:r>
              <a:rPr lang="de-CH" sz="1900" dirty="0">
                <a:latin typeface="Arial"/>
                <a:cs typeface="Arial"/>
              </a:rPr>
              <a:t> </a:t>
            </a:r>
            <a:r>
              <a:rPr lang="de-CH" sz="1900" dirty="0" err="1">
                <a:latin typeface="Arial"/>
                <a:cs typeface="Arial"/>
              </a:rPr>
              <a:t>upcoming</a:t>
            </a:r>
            <a:r>
              <a:rPr lang="de-CH" sz="1900" dirty="0">
                <a:latin typeface="Arial"/>
                <a:cs typeface="Arial"/>
              </a:rPr>
              <a:t> </a:t>
            </a:r>
            <a:r>
              <a:rPr lang="de-CH" sz="1900" dirty="0" err="1">
                <a:latin typeface="Arial"/>
                <a:cs typeface="Arial"/>
              </a:rPr>
              <a:t>months</a:t>
            </a:r>
            <a:r>
              <a:rPr lang="de-CH" sz="1900" dirty="0">
                <a:latin typeface="Arial"/>
                <a:cs typeface="Arial"/>
              </a:rPr>
              <a:t> / </a:t>
            </a:r>
            <a:r>
              <a:rPr lang="de-CH" sz="1900" dirty="0" err="1">
                <a:latin typeface="Arial"/>
                <a:cs typeface="Arial"/>
              </a:rPr>
              <a:t>seasons</a:t>
            </a:r>
            <a:endParaRPr lang="de-CH" sz="1900" dirty="0">
              <a:latin typeface="Arial"/>
              <a:cs typeface="Arial"/>
            </a:endParaRPr>
          </a:p>
          <a:p>
            <a:pPr marL="269875" indent="-133985"/>
            <a:r>
              <a:rPr lang="de-CH" sz="1900" dirty="0" err="1">
                <a:latin typeface="Arial"/>
                <a:cs typeface="Arial"/>
              </a:rPr>
              <a:t>Numerical</a:t>
            </a:r>
            <a:r>
              <a:rPr lang="de-CH" sz="1900" dirty="0">
                <a:latin typeface="Arial"/>
                <a:cs typeface="Arial"/>
              </a:rPr>
              <a:t> </a:t>
            </a:r>
            <a:r>
              <a:rPr lang="de-CH" sz="1900" dirty="0" err="1">
                <a:latin typeface="Arial"/>
                <a:cs typeface="Arial"/>
              </a:rPr>
              <a:t>models</a:t>
            </a:r>
            <a:r>
              <a:rPr lang="de-CH" sz="1900" dirty="0">
                <a:latin typeface="Arial"/>
                <a:cs typeface="Arial"/>
              </a:rPr>
              <a:t> </a:t>
            </a:r>
            <a:r>
              <a:rPr lang="de-CH" sz="1900" dirty="0" err="1">
                <a:latin typeface="Arial"/>
                <a:cs typeface="Arial"/>
              </a:rPr>
              <a:t>deliver</a:t>
            </a:r>
            <a:r>
              <a:rPr lang="de-CH" sz="1900" dirty="0">
                <a:latin typeface="Arial"/>
                <a:cs typeface="Arial"/>
              </a:rPr>
              <a:t> </a:t>
            </a:r>
            <a:r>
              <a:rPr lang="de-CH" sz="1900" dirty="0" err="1">
                <a:latin typeface="Arial"/>
                <a:cs typeface="Arial"/>
              </a:rPr>
              <a:t>results</a:t>
            </a:r>
            <a:r>
              <a:rPr lang="de-CH" sz="1900" dirty="0">
                <a:latin typeface="Arial"/>
                <a:cs typeface="Arial"/>
              </a:rPr>
              <a:t> </a:t>
            </a:r>
            <a:r>
              <a:rPr lang="de-CH" sz="1900" dirty="0" err="1">
                <a:latin typeface="Arial"/>
                <a:cs typeface="Arial"/>
              </a:rPr>
              <a:t>for</a:t>
            </a:r>
            <a:r>
              <a:rPr lang="de-CH" sz="1900" dirty="0">
                <a:latin typeface="Arial"/>
                <a:cs typeface="Arial"/>
              </a:rPr>
              <a:t> such</a:t>
            </a:r>
            <a:br>
              <a:rPr lang="de-CH" sz="1900" dirty="0">
                <a:latin typeface="Arial"/>
                <a:cs typeface="Arial"/>
              </a:rPr>
            </a:br>
            <a:r>
              <a:rPr lang="de-CH" sz="1900" dirty="0">
                <a:latin typeface="Arial"/>
                <a:cs typeface="Arial"/>
              </a:rPr>
              <a:t>time </a:t>
            </a:r>
            <a:r>
              <a:rPr lang="de-CH" sz="1900" dirty="0" err="1">
                <a:latin typeface="Arial"/>
                <a:cs typeface="Arial"/>
              </a:rPr>
              <a:t>horizons</a:t>
            </a:r>
            <a:endParaRPr lang="de-CH" sz="1900" dirty="0">
              <a:latin typeface="Arial"/>
              <a:cs typeface="Arial"/>
            </a:endParaRPr>
          </a:p>
          <a:p>
            <a:pPr marL="269875" indent="-133985"/>
            <a:r>
              <a:rPr lang="de-CH" sz="1900" dirty="0" err="1">
                <a:latin typeface="Arial"/>
                <a:cs typeface="Arial"/>
              </a:rPr>
              <a:t>What</a:t>
            </a:r>
            <a:r>
              <a:rPr lang="de-CH" sz="1900" dirty="0">
                <a:latin typeface="Arial"/>
                <a:cs typeface="Arial"/>
              </a:rPr>
              <a:t> </a:t>
            </a:r>
            <a:r>
              <a:rPr lang="de-CH" sz="1900" dirty="0" err="1">
                <a:latin typeface="Arial"/>
                <a:cs typeface="Arial"/>
              </a:rPr>
              <a:t>is</a:t>
            </a:r>
            <a:r>
              <a:rPr lang="de-CH" sz="1900" dirty="0">
                <a:latin typeface="Arial"/>
                <a:cs typeface="Arial"/>
              </a:rPr>
              <a:t> </a:t>
            </a:r>
            <a:r>
              <a:rPr lang="de-CH" sz="1900" dirty="0" err="1">
                <a:latin typeface="Arial"/>
                <a:cs typeface="Arial"/>
              </a:rPr>
              <a:t>the</a:t>
            </a:r>
            <a:r>
              <a:rPr lang="de-CH" sz="1900" dirty="0">
                <a:latin typeface="Arial"/>
                <a:cs typeface="Arial"/>
              </a:rPr>
              <a:t> </a:t>
            </a:r>
            <a:r>
              <a:rPr lang="de-CH" sz="1900" dirty="0" err="1">
                <a:latin typeface="Arial"/>
                <a:cs typeface="Arial"/>
              </a:rPr>
              <a:t>quality</a:t>
            </a:r>
            <a:r>
              <a:rPr lang="de-CH" sz="1900" dirty="0">
                <a:latin typeface="Arial"/>
                <a:cs typeface="Arial"/>
              </a:rPr>
              <a:t> </a:t>
            </a:r>
            <a:r>
              <a:rPr lang="de-CH" sz="1900" dirty="0" err="1">
                <a:latin typeface="Arial"/>
                <a:cs typeface="Arial"/>
              </a:rPr>
              <a:t>of</a:t>
            </a:r>
            <a:r>
              <a:rPr lang="de-CH" sz="1900" dirty="0">
                <a:latin typeface="Arial"/>
                <a:cs typeface="Arial"/>
              </a:rPr>
              <a:t> </a:t>
            </a:r>
            <a:r>
              <a:rPr lang="de-CH" sz="1900" dirty="0" err="1">
                <a:latin typeface="Arial"/>
                <a:cs typeface="Arial"/>
              </a:rPr>
              <a:t>those</a:t>
            </a:r>
            <a:r>
              <a:rPr lang="de-CH" sz="1900" dirty="0">
                <a:latin typeface="Arial"/>
                <a:cs typeface="Arial"/>
              </a:rPr>
              <a:t> </a:t>
            </a:r>
            <a:r>
              <a:rPr lang="de-CH" sz="1900" dirty="0" err="1">
                <a:latin typeface="Arial"/>
                <a:cs typeface="Arial"/>
              </a:rPr>
              <a:t>forecasts</a:t>
            </a:r>
            <a:r>
              <a:rPr lang="de-CH" sz="1900" dirty="0">
                <a:latin typeface="Arial"/>
                <a:cs typeface="Arial"/>
              </a:rPr>
              <a:t>?</a:t>
            </a:r>
            <a:endParaRPr lang="en-US" sz="1900" dirty="0">
              <a:latin typeface="Arial"/>
              <a:cs typeface="Arial"/>
            </a:endParaRPr>
          </a:p>
          <a:p>
            <a:pPr marL="404495" lvl="1" indent="-134620"/>
            <a:r>
              <a:rPr lang="de-CH" sz="1600" dirty="0" err="1">
                <a:latin typeface="Arial"/>
                <a:cs typeface="Arial"/>
              </a:rPr>
              <a:t>Is</a:t>
            </a:r>
            <a:r>
              <a:rPr lang="de-CH" sz="1600" dirty="0">
                <a:latin typeface="Arial"/>
                <a:cs typeface="Arial"/>
              </a:rPr>
              <a:t> </a:t>
            </a:r>
            <a:r>
              <a:rPr lang="de-CH" sz="1600" dirty="0" err="1">
                <a:latin typeface="Arial"/>
                <a:cs typeface="Arial"/>
              </a:rPr>
              <a:t>the</a:t>
            </a:r>
            <a:r>
              <a:rPr lang="de-CH" sz="1600" dirty="0">
                <a:latin typeface="Arial"/>
                <a:cs typeface="Arial"/>
              </a:rPr>
              <a:t> </a:t>
            </a:r>
            <a:r>
              <a:rPr lang="de-CH" sz="1600" dirty="0" err="1">
                <a:latin typeface="Arial"/>
                <a:cs typeface="Arial"/>
              </a:rPr>
              <a:t>uncertainty</a:t>
            </a:r>
            <a:r>
              <a:rPr lang="de-CH" sz="1600" dirty="0">
                <a:latin typeface="Arial"/>
                <a:cs typeface="Arial"/>
              </a:rPr>
              <a:t> </a:t>
            </a:r>
            <a:r>
              <a:rPr lang="de-CH" sz="1600" dirty="0" err="1">
                <a:latin typeface="Arial"/>
                <a:cs typeface="Arial"/>
              </a:rPr>
              <a:t>lower</a:t>
            </a:r>
            <a:r>
              <a:rPr lang="de-CH" sz="1600" dirty="0">
                <a:latin typeface="Arial"/>
                <a:cs typeface="Arial"/>
              </a:rPr>
              <a:t> </a:t>
            </a:r>
            <a:r>
              <a:rPr lang="de-CH" sz="1600" dirty="0" err="1">
                <a:latin typeface="Arial"/>
                <a:cs typeface="Arial"/>
              </a:rPr>
              <a:t>than</a:t>
            </a:r>
            <a:r>
              <a:rPr lang="de-CH" sz="1600" dirty="0">
                <a:latin typeface="Arial"/>
                <a:cs typeface="Arial"/>
              </a:rPr>
              <a:t> </a:t>
            </a:r>
            <a:r>
              <a:rPr lang="de-CH" sz="1600" dirty="0" err="1">
                <a:latin typeface="Arial"/>
                <a:cs typeface="Arial"/>
              </a:rPr>
              <a:t>the</a:t>
            </a:r>
            <a:r>
              <a:rPr lang="de-CH" sz="1600" dirty="0">
                <a:latin typeface="Arial"/>
                <a:cs typeface="Arial"/>
              </a:rPr>
              <a:t> </a:t>
            </a:r>
            <a:r>
              <a:rPr lang="de-CH" sz="1600" dirty="0" err="1">
                <a:latin typeface="Arial"/>
                <a:cs typeface="Arial"/>
              </a:rPr>
              <a:t>anomaly</a:t>
            </a:r>
            <a:r>
              <a:rPr lang="de-CH" sz="1600" dirty="0">
                <a:latin typeface="Arial"/>
                <a:cs typeface="Arial"/>
              </a:rPr>
              <a:t>?</a:t>
            </a:r>
          </a:p>
          <a:p>
            <a:pPr marL="404495" lvl="1" indent="-134620"/>
            <a:r>
              <a:rPr lang="de-CH" sz="1600" dirty="0">
                <a:latin typeface="Arial"/>
                <a:cs typeface="Arial"/>
              </a:rPr>
              <a:t>In </a:t>
            </a:r>
            <a:r>
              <a:rPr lang="de-CH" sz="1600" dirty="0" err="1">
                <a:latin typeface="Arial"/>
                <a:cs typeface="Arial"/>
              </a:rPr>
              <a:t>which</a:t>
            </a:r>
            <a:r>
              <a:rPr lang="de-CH" sz="1600" dirty="0">
                <a:latin typeface="Arial"/>
                <a:cs typeface="Arial"/>
              </a:rPr>
              <a:t> </a:t>
            </a:r>
            <a:r>
              <a:rPr lang="de-CH" sz="1600" dirty="0" err="1">
                <a:latin typeface="Arial"/>
                <a:cs typeface="Arial"/>
              </a:rPr>
              <a:t>region</a:t>
            </a:r>
            <a:r>
              <a:rPr lang="de-CH" sz="1600" dirty="0">
                <a:latin typeface="Arial"/>
                <a:cs typeface="Arial"/>
              </a:rPr>
              <a:t> </a:t>
            </a:r>
            <a:r>
              <a:rPr lang="de-CH" sz="1600" dirty="0" err="1">
                <a:latin typeface="Arial"/>
                <a:cs typeface="Arial"/>
              </a:rPr>
              <a:t>gives</a:t>
            </a:r>
            <a:r>
              <a:rPr lang="de-CH" sz="1600" dirty="0">
                <a:latin typeface="Arial"/>
                <a:cs typeface="Arial"/>
              </a:rPr>
              <a:t> </a:t>
            </a:r>
            <a:r>
              <a:rPr lang="de-CH" sz="1600" dirty="0" err="1">
                <a:latin typeface="Arial"/>
                <a:cs typeface="Arial"/>
              </a:rPr>
              <a:t>long</a:t>
            </a:r>
            <a:r>
              <a:rPr lang="de-CH" sz="1600" dirty="0">
                <a:latin typeface="Arial"/>
                <a:cs typeface="Arial"/>
              </a:rPr>
              <a:t>-term </a:t>
            </a:r>
            <a:r>
              <a:rPr lang="de-CH" sz="1600" dirty="0" err="1">
                <a:latin typeface="Arial"/>
                <a:cs typeface="Arial"/>
              </a:rPr>
              <a:t>forecasts</a:t>
            </a:r>
            <a:r>
              <a:rPr lang="de-CH" sz="1600" dirty="0">
                <a:latin typeface="Arial"/>
                <a:cs typeface="Arial"/>
              </a:rPr>
              <a:t> </a:t>
            </a:r>
            <a:r>
              <a:rPr lang="de-CH" sz="1600" dirty="0" err="1">
                <a:latin typeface="Arial"/>
                <a:cs typeface="Arial"/>
              </a:rPr>
              <a:t>valuable</a:t>
            </a:r>
            <a:r>
              <a:rPr lang="de-CH" sz="1600" dirty="0">
                <a:latin typeface="Arial"/>
                <a:cs typeface="Arial"/>
              </a:rPr>
              <a:t> </a:t>
            </a:r>
            <a:r>
              <a:rPr lang="de-CH" sz="1600" dirty="0" err="1">
                <a:latin typeface="Arial"/>
                <a:cs typeface="Arial"/>
              </a:rPr>
              <a:t>results</a:t>
            </a:r>
            <a:r>
              <a:rPr lang="de-CH" sz="1600" dirty="0">
                <a:latin typeface="Arial"/>
                <a:cs typeface="Arial"/>
              </a:rPr>
              <a:t>?</a:t>
            </a:r>
          </a:p>
          <a:p>
            <a:pPr marL="404495" lvl="1" indent="-134620"/>
            <a:r>
              <a:rPr lang="de-CH" sz="1600" dirty="0">
                <a:latin typeface="Arial"/>
                <a:cs typeface="Arial"/>
              </a:rPr>
              <a:t>In </a:t>
            </a:r>
            <a:r>
              <a:rPr lang="de-CH" sz="1600" dirty="0" err="1">
                <a:latin typeface="Arial"/>
                <a:cs typeface="Arial"/>
              </a:rPr>
              <a:t>which</a:t>
            </a:r>
            <a:r>
              <a:rPr lang="de-CH" sz="1600" dirty="0">
                <a:latin typeface="Arial"/>
                <a:cs typeface="Arial"/>
              </a:rPr>
              <a:t> time </a:t>
            </a:r>
            <a:r>
              <a:rPr lang="de-CH" sz="1600" dirty="0" err="1">
                <a:latin typeface="Arial"/>
                <a:cs typeface="Arial"/>
              </a:rPr>
              <a:t>horizons</a:t>
            </a:r>
            <a:r>
              <a:rPr lang="de-CH" sz="1600" dirty="0">
                <a:latin typeface="Arial"/>
                <a:cs typeface="Arial"/>
              </a:rPr>
              <a:t> </a:t>
            </a:r>
            <a:r>
              <a:rPr lang="de-CH" sz="1600" dirty="0" err="1">
                <a:latin typeface="Arial"/>
                <a:cs typeface="Arial"/>
              </a:rPr>
              <a:t>gives</a:t>
            </a:r>
            <a:r>
              <a:rPr lang="de-CH" sz="1600" dirty="0">
                <a:latin typeface="Arial"/>
                <a:cs typeface="Arial"/>
              </a:rPr>
              <a:t> </a:t>
            </a:r>
            <a:r>
              <a:rPr lang="de-CH" sz="1600" dirty="0" err="1">
                <a:latin typeface="Arial"/>
                <a:cs typeface="Arial"/>
              </a:rPr>
              <a:t>long</a:t>
            </a:r>
            <a:r>
              <a:rPr lang="de-CH" sz="1600" dirty="0">
                <a:latin typeface="Arial"/>
                <a:cs typeface="Arial"/>
              </a:rPr>
              <a:t>-term </a:t>
            </a:r>
            <a:r>
              <a:rPr lang="de-CH" sz="1600" dirty="0" err="1">
                <a:latin typeface="Arial"/>
                <a:cs typeface="Arial"/>
              </a:rPr>
              <a:t>forecasts</a:t>
            </a:r>
            <a:r>
              <a:rPr lang="de-CH" sz="1600" dirty="0">
                <a:latin typeface="Arial"/>
                <a:cs typeface="Arial"/>
              </a:rPr>
              <a:t> </a:t>
            </a:r>
            <a:r>
              <a:rPr lang="de-CH" sz="1600" dirty="0" err="1">
                <a:latin typeface="Arial"/>
                <a:cs typeface="Arial"/>
              </a:rPr>
              <a:t>valuable</a:t>
            </a:r>
            <a:r>
              <a:rPr lang="de-CH" sz="1600" dirty="0">
                <a:latin typeface="Arial"/>
                <a:cs typeface="Arial"/>
              </a:rPr>
              <a:t> </a:t>
            </a:r>
            <a:r>
              <a:rPr lang="de-CH" sz="1600" dirty="0" err="1">
                <a:latin typeface="Arial"/>
                <a:cs typeface="Arial"/>
              </a:rPr>
              <a:t>results</a:t>
            </a:r>
            <a:r>
              <a:rPr lang="de-CH" sz="1600" dirty="0">
                <a:latin typeface="Arial"/>
                <a:cs typeface="Arial"/>
              </a:rPr>
              <a:t>?</a:t>
            </a:r>
          </a:p>
          <a:p>
            <a:pPr marL="269875" indent="-133985"/>
            <a:endParaRPr lang="de-CH" dirty="0">
              <a:latin typeface="Arial"/>
              <a:cs typeface="Arial"/>
            </a:endParaRPr>
          </a:p>
        </p:txBody>
      </p:sp>
      <p:pic>
        <p:nvPicPr>
          <p:cNvPr id="4" name="Picture 3">
            <a:extLst>
              <a:ext uri="{FF2B5EF4-FFF2-40B4-BE49-F238E27FC236}">
                <a16:creationId xmlns:a16="http://schemas.microsoft.com/office/drawing/2014/main" id="{EA52B009-76E9-8F6C-206E-49177AAA74BB}"/>
              </a:ext>
            </a:extLst>
          </p:cNvPr>
          <p:cNvPicPr>
            <a:picLocks noChangeAspect="1"/>
          </p:cNvPicPr>
          <p:nvPr/>
        </p:nvPicPr>
        <p:blipFill>
          <a:blip r:embed="rId2"/>
          <a:stretch>
            <a:fillRect/>
          </a:stretch>
        </p:blipFill>
        <p:spPr>
          <a:xfrm>
            <a:off x="6437086" y="836928"/>
            <a:ext cx="2400300" cy="1684211"/>
          </a:xfrm>
          <a:prstGeom prst="rect">
            <a:avLst/>
          </a:prstGeom>
        </p:spPr>
      </p:pic>
      <p:sp>
        <p:nvSpPr>
          <p:cNvPr id="6" name="Textfeld 5">
            <a:extLst>
              <a:ext uri="{FF2B5EF4-FFF2-40B4-BE49-F238E27FC236}">
                <a16:creationId xmlns:a16="http://schemas.microsoft.com/office/drawing/2014/main" id="{551C0D05-B6E7-7548-FA85-9B4C364A2172}"/>
              </a:ext>
            </a:extLst>
          </p:cNvPr>
          <p:cNvSpPr txBox="1"/>
          <p:nvPr/>
        </p:nvSpPr>
        <p:spPr>
          <a:xfrm>
            <a:off x="5529942" y="2707050"/>
            <a:ext cx="3554185" cy="1908215"/>
          </a:xfrm>
          <a:prstGeom prst="rect">
            <a:avLst/>
          </a:prstGeom>
          <a:noFill/>
        </p:spPr>
        <p:txBody>
          <a:bodyPr wrap="square" lIns="91440" tIns="45720" rIns="91440" bIns="45720" anchor="t">
            <a:spAutoFit/>
          </a:bodyPr>
          <a:lstStyle/>
          <a:p>
            <a:pPr>
              <a:lnSpc>
                <a:spcPct val="100000"/>
              </a:lnSpc>
              <a:spcAft>
                <a:spcPts val="600"/>
              </a:spcAft>
            </a:pPr>
            <a:r>
              <a:rPr lang="en-US" sz="1400">
                <a:solidFill>
                  <a:schemeClr val="accent2"/>
                </a:solidFill>
                <a:latin typeface="Arial"/>
                <a:cs typeface="Arial"/>
              </a:rPr>
              <a:t>Activities:</a:t>
            </a:r>
          </a:p>
          <a:p>
            <a:pPr>
              <a:lnSpc>
                <a:spcPct val="100000"/>
              </a:lnSpc>
              <a:spcAft>
                <a:spcPts val="600"/>
              </a:spcAft>
            </a:pPr>
            <a:r>
              <a:rPr lang="en-US" sz="1400">
                <a:solidFill>
                  <a:schemeClr val="accent2"/>
                </a:solidFill>
                <a:latin typeface="Arial"/>
                <a:cs typeface="Arial"/>
              </a:rPr>
              <a:t>1. State-of-the-art mapping and validation design</a:t>
            </a:r>
          </a:p>
          <a:p>
            <a:pPr>
              <a:lnSpc>
                <a:spcPct val="100000"/>
              </a:lnSpc>
              <a:spcAft>
                <a:spcPts val="600"/>
              </a:spcAft>
            </a:pPr>
            <a:r>
              <a:rPr lang="en-US" sz="1400">
                <a:solidFill>
                  <a:schemeClr val="accent2"/>
                </a:solidFill>
                <a:latin typeface="Arial"/>
                <a:cs typeface="Arial"/>
              </a:rPr>
              <a:t>2. </a:t>
            </a:r>
            <a:r>
              <a:rPr lang="en-US" sz="1400" err="1">
                <a:solidFill>
                  <a:schemeClr val="accent2"/>
                </a:solidFill>
                <a:latin typeface="Arial"/>
                <a:cs typeface="Arial"/>
              </a:rPr>
              <a:t>Harmonised</a:t>
            </a:r>
            <a:r>
              <a:rPr lang="en-US" sz="1400">
                <a:solidFill>
                  <a:schemeClr val="accent2"/>
                </a:solidFill>
                <a:latin typeface="Arial"/>
                <a:cs typeface="Arial"/>
              </a:rPr>
              <a:t> verification framework </a:t>
            </a:r>
          </a:p>
          <a:p>
            <a:pPr>
              <a:lnSpc>
                <a:spcPct val="100000"/>
              </a:lnSpc>
              <a:spcAft>
                <a:spcPts val="600"/>
              </a:spcAft>
            </a:pPr>
            <a:r>
              <a:rPr lang="en-US" sz="1400">
                <a:solidFill>
                  <a:schemeClr val="accent2"/>
                </a:solidFill>
                <a:latin typeface="Arial"/>
                <a:cs typeface="Arial"/>
              </a:rPr>
              <a:t>3. Simple, targeted post-processing / downscaling experiment</a:t>
            </a:r>
          </a:p>
          <a:p>
            <a:pPr>
              <a:lnSpc>
                <a:spcPct val="100000"/>
              </a:lnSpc>
              <a:spcAft>
                <a:spcPts val="600"/>
              </a:spcAft>
            </a:pPr>
            <a:r>
              <a:rPr lang="en-US" sz="1400">
                <a:solidFill>
                  <a:schemeClr val="accent2"/>
                </a:solidFill>
                <a:latin typeface="Arial"/>
                <a:cs typeface="Arial"/>
              </a:rPr>
              <a:t>5. Synthesis and guidelines for operations</a:t>
            </a:r>
          </a:p>
        </p:txBody>
      </p:sp>
    </p:spTree>
    <p:extLst>
      <p:ext uri="{BB962C8B-B14F-4D97-AF65-F5344CB8AC3E}">
        <p14:creationId xmlns:p14="http://schemas.microsoft.com/office/powerpoint/2010/main" val="4148670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61696-74AF-12A8-D049-6E69A13213F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3889BC2-9851-DF0C-045F-D525B1AC5100}"/>
              </a:ext>
            </a:extLst>
          </p:cNvPr>
          <p:cNvSpPr>
            <a:spLocks noGrp="1"/>
          </p:cNvSpPr>
          <p:nvPr>
            <p:ph type="body" sz="quarter" idx="12"/>
          </p:nvPr>
        </p:nvSpPr>
        <p:spPr/>
        <p:txBody>
          <a:bodyPr lIns="0" tIns="45720" rIns="91440" bIns="45720" anchor="t">
            <a:noAutofit/>
          </a:bodyPr>
          <a:lstStyle/>
          <a:p>
            <a:r>
              <a:rPr lang="en-US">
                <a:uFill>
                  <a:solidFill>
                    <a:srgbClr val="10307D"/>
                  </a:solidFill>
                </a:uFill>
                <a:latin typeface="Arial"/>
                <a:cs typeface="Arial"/>
              </a:rPr>
              <a:t>Climate Change and Extreme Events</a:t>
            </a:r>
            <a:endParaRPr lang="en-US">
              <a:uFill>
                <a:solidFill>
                  <a:srgbClr val="10307D"/>
                </a:solidFill>
              </a:uFill>
            </a:endParaRPr>
          </a:p>
        </p:txBody>
      </p:sp>
      <p:sp>
        <p:nvSpPr>
          <p:cNvPr id="3" name="Text Placeholder 2">
            <a:extLst>
              <a:ext uri="{FF2B5EF4-FFF2-40B4-BE49-F238E27FC236}">
                <a16:creationId xmlns:a16="http://schemas.microsoft.com/office/drawing/2014/main" id="{07CA564C-8A84-7925-F301-E71101158BCF}"/>
              </a:ext>
            </a:extLst>
          </p:cNvPr>
          <p:cNvSpPr>
            <a:spLocks noGrp="1"/>
          </p:cNvSpPr>
          <p:nvPr>
            <p:ph type="body" sz="quarter" idx="13"/>
          </p:nvPr>
        </p:nvSpPr>
        <p:spPr>
          <a:xfrm>
            <a:off x="420228" y="889004"/>
            <a:ext cx="4671483" cy="3853869"/>
          </a:xfrm>
        </p:spPr>
        <p:txBody>
          <a:bodyPr lIns="0" tIns="45720" rIns="91440" bIns="45720" anchor="t"/>
          <a:lstStyle/>
          <a:p>
            <a:pPr marL="269875" indent="-133985"/>
            <a:r>
              <a:rPr lang="de-CH" sz="1700" dirty="0" err="1">
                <a:latin typeface="Arial"/>
                <a:cs typeface="Arial"/>
              </a:rPr>
              <a:t>Ongoing</a:t>
            </a:r>
            <a:r>
              <a:rPr lang="de-CH" sz="1700" dirty="0">
                <a:latin typeface="Arial"/>
                <a:cs typeface="Arial"/>
              </a:rPr>
              <a:t> </a:t>
            </a:r>
            <a:r>
              <a:rPr lang="de-CH" sz="1700" dirty="0" err="1">
                <a:latin typeface="Arial"/>
                <a:cs typeface="Arial"/>
              </a:rPr>
              <a:t>work</a:t>
            </a:r>
            <a:r>
              <a:rPr lang="de-CH" sz="1700" dirty="0">
                <a:latin typeface="Arial"/>
                <a:cs typeface="Arial"/>
              </a:rPr>
              <a:t> on </a:t>
            </a:r>
            <a:r>
              <a:rPr lang="de-CH" sz="1700" dirty="0" err="1">
                <a:latin typeface="Arial"/>
                <a:cs typeface="Arial"/>
              </a:rPr>
              <a:t>the</a:t>
            </a:r>
            <a:r>
              <a:rPr lang="de-CH" sz="1700" dirty="0">
                <a:latin typeface="Arial"/>
                <a:cs typeface="Arial"/>
              </a:rPr>
              <a:t> </a:t>
            </a:r>
            <a:r>
              <a:rPr lang="de-CH" sz="1700" dirty="0" err="1">
                <a:latin typeface="Arial"/>
                <a:cs typeface="Arial"/>
              </a:rPr>
              <a:t>analysis</a:t>
            </a:r>
            <a:r>
              <a:rPr lang="de-CH" sz="1700" dirty="0">
                <a:latin typeface="Arial"/>
                <a:cs typeface="Arial"/>
              </a:rPr>
              <a:t> </a:t>
            </a:r>
            <a:r>
              <a:rPr lang="de-CH" sz="1700" dirty="0" err="1">
                <a:latin typeface="Arial"/>
                <a:cs typeface="Arial"/>
              </a:rPr>
              <a:t>of</a:t>
            </a:r>
            <a:r>
              <a:rPr lang="de-CH" sz="1700" dirty="0">
                <a:latin typeface="Arial"/>
                <a:cs typeface="Arial"/>
              </a:rPr>
              <a:t> </a:t>
            </a:r>
            <a:r>
              <a:rPr lang="de-CH" sz="1700" dirty="0" err="1">
                <a:latin typeface="Arial"/>
                <a:cs typeface="Arial"/>
              </a:rPr>
              <a:t>long</a:t>
            </a:r>
            <a:r>
              <a:rPr lang="de-CH" sz="1700" dirty="0">
                <a:latin typeface="Arial"/>
                <a:cs typeface="Arial"/>
              </a:rPr>
              <a:t> </a:t>
            </a:r>
            <a:r>
              <a:rPr lang="de-CH" sz="1700" dirty="0" err="1">
                <a:latin typeface="Arial"/>
                <a:cs typeface="Arial"/>
              </a:rPr>
              <a:t>term</a:t>
            </a:r>
            <a:r>
              <a:rPr lang="de-CH" sz="1700" dirty="0">
                <a:latin typeface="Arial"/>
                <a:cs typeface="Arial"/>
              </a:rPr>
              <a:t> </a:t>
            </a:r>
            <a:r>
              <a:rPr lang="de-CH" sz="1700" dirty="0" err="1">
                <a:latin typeface="Arial"/>
                <a:cs typeface="Arial"/>
              </a:rPr>
              <a:t>trends</a:t>
            </a:r>
            <a:r>
              <a:rPr lang="de-CH" sz="1700" dirty="0">
                <a:latin typeface="Arial"/>
                <a:cs typeface="Arial"/>
              </a:rPr>
              <a:t> and </a:t>
            </a:r>
            <a:r>
              <a:rPr lang="de-CH" sz="1700" dirty="0" err="1">
                <a:latin typeface="Arial"/>
                <a:cs typeface="Arial"/>
              </a:rPr>
              <a:t>model</a:t>
            </a:r>
            <a:r>
              <a:rPr lang="de-CH" sz="1700" dirty="0">
                <a:latin typeface="Arial"/>
                <a:cs typeface="Arial"/>
              </a:rPr>
              <a:t> </a:t>
            </a:r>
            <a:r>
              <a:rPr lang="de-CH" sz="1700" dirty="0" err="1">
                <a:latin typeface="Arial"/>
                <a:cs typeface="Arial"/>
              </a:rPr>
              <a:t>quality</a:t>
            </a:r>
            <a:endParaRPr lang="de-CH" sz="1700" dirty="0">
              <a:latin typeface="Arial"/>
              <a:cs typeface="Arial"/>
            </a:endParaRPr>
          </a:p>
          <a:p>
            <a:pPr marL="269875" indent="-133985"/>
            <a:r>
              <a:rPr lang="en-US" sz="1700" dirty="0">
                <a:latin typeface="Arial"/>
                <a:cs typeface="Arial"/>
              </a:rPr>
              <a:t>A new focus on climate SSP scenarios with respect to long term solar resource assessment will be set. </a:t>
            </a:r>
          </a:p>
          <a:p>
            <a:pPr marL="269875" indent="-133985"/>
            <a:r>
              <a:rPr lang="en-US" sz="1700" dirty="0">
                <a:latin typeface="Arial"/>
                <a:cs typeface="Arial"/>
              </a:rPr>
              <a:t>Analysis of quality of results of global and regional climate models. </a:t>
            </a:r>
          </a:p>
          <a:p>
            <a:pPr marL="269875" indent="-133985"/>
            <a:r>
              <a:rPr lang="en-US" sz="1700" dirty="0">
                <a:latin typeface="Arial"/>
                <a:cs typeface="Arial"/>
              </a:rPr>
              <a:t>This includes:</a:t>
            </a:r>
          </a:p>
          <a:p>
            <a:pPr marL="404495" lvl="1" indent="-134620"/>
            <a:r>
              <a:rPr lang="en-US" dirty="0">
                <a:latin typeface="Arial"/>
                <a:cs typeface="Arial"/>
              </a:rPr>
              <a:t>Extreme Events (Definition, types, trends)</a:t>
            </a:r>
          </a:p>
          <a:p>
            <a:pPr marL="404495" lvl="1" indent="-134620"/>
            <a:r>
              <a:rPr lang="en-US" dirty="0">
                <a:latin typeface="Arial"/>
                <a:cs typeface="Arial"/>
              </a:rPr>
              <a:t>Dark Doldrums (</a:t>
            </a:r>
            <a:r>
              <a:rPr lang="en-US" dirty="0" err="1">
                <a:latin typeface="Arial"/>
                <a:cs typeface="Arial"/>
              </a:rPr>
              <a:t>Dunkelflauten</a:t>
            </a:r>
            <a:r>
              <a:rPr lang="en-US" dirty="0">
                <a:latin typeface="Arial"/>
                <a:cs typeface="Arial"/>
              </a:rPr>
              <a:t>) and Sunny Storms (</a:t>
            </a:r>
            <a:r>
              <a:rPr lang="en-US" dirty="0" err="1">
                <a:latin typeface="Arial"/>
                <a:cs typeface="Arial"/>
              </a:rPr>
              <a:t>Hellbrisen</a:t>
            </a:r>
            <a:r>
              <a:rPr lang="en-US" dirty="0">
                <a:latin typeface="Arial"/>
                <a:cs typeface="Arial"/>
              </a:rPr>
              <a:t>)</a:t>
            </a:r>
            <a:endParaRPr lang="de-CH" dirty="0">
              <a:latin typeface="Arial"/>
              <a:cs typeface="Arial"/>
            </a:endParaRPr>
          </a:p>
        </p:txBody>
      </p:sp>
      <p:pic>
        <p:nvPicPr>
          <p:cNvPr id="5" name="Picture 4">
            <a:extLst>
              <a:ext uri="{FF2B5EF4-FFF2-40B4-BE49-F238E27FC236}">
                <a16:creationId xmlns:a16="http://schemas.microsoft.com/office/drawing/2014/main" id="{AC36327A-4455-BCB7-EAB2-067C9F9FBBC8}"/>
              </a:ext>
            </a:extLst>
          </p:cNvPr>
          <p:cNvPicPr>
            <a:picLocks noChangeAspect="1"/>
          </p:cNvPicPr>
          <p:nvPr/>
        </p:nvPicPr>
        <p:blipFill>
          <a:blip r:embed="rId2"/>
          <a:stretch>
            <a:fillRect/>
          </a:stretch>
        </p:blipFill>
        <p:spPr>
          <a:xfrm>
            <a:off x="5502086" y="890587"/>
            <a:ext cx="3326091" cy="1553509"/>
          </a:xfrm>
          <a:prstGeom prst="rect">
            <a:avLst/>
          </a:prstGeom>
        </p:spPr>
      </p:pic>
      <p:sp>
        <p:nvSpPr>
          <p:cNvPr id="7" name="TextBox 6">
            <a:extLst>
              <a:ext uri="{FF2B5EF4-FFF2-40B4-BE49-F238E27FC236}">
                <a16:creationId xmlns:a16="http://schemas.microsoft.com/office/drawing/2014/main" id="{67C820F7-75A2-8E53-D7D1-2306441523DF}"/>
              </a:ext>
            </a:extLst>
          </p:cNvPr>
          <p:cNvSpPr txBox="1"/>
          <p:nvPr/>
        </p:nvSpPr>
        <p:spPr>
          <a:xfrm>
            <a:off x="5295367" y="2511803"/>
            <a:ext cx="384863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accent1"/>
                </a:solidFill>
              </a:rPr>
              <a:t>Figure 3: Tracks of tropical cyclones ex-</a:t>
            </a:r>
            <a:r>
              <a:rPr lang="en-US" sz="1200" err="1">
                <a:solidFill>
                  <a:schemeClr val="accent1"/>
                </a:solidFill>
              </a:rPr>
              <a:t>tracted</a:t>
            </a:r>
            <a:r>
              <a:rPr lang="en-US" sz="1200">
                <a:solidFill>
                  <a:schemeClr val="accent1"/>
                </a:solidFill>
              </a:rPr>
              <a:t> from </a:t>
            </a:r>
            <a:r>
              <a:rPr lang="en-US" sz="1200" err="1">
                <a:solidFill>
                  <a:schemeClr val="accent1"/>
                </a:solidFill>
              </a:rPr>
              <a:t>IBTrACS</a:t>
            </a:r>
            <a:r>
              <a:rPr lang="en-US" sz="1200">
                <a:solidFill>
                  <a:schemeClr val="accent1"/>
                </a:solidFill>
              </a:rPr>
              <a:t> [4]. Creative Com-mons License CC BY 4.0. </a:t>
            </a:r>
            <a:endParaRPr lang="en-US" sz="1200">
              <a:solidFill>
                <a:schemeClr val="accent1"/>
              </a:solidFill>
              <a:cs typeface="Segoe UI"/>
            </a:endParaRPr>
          </a:p>
        </p:txBody>
      </p:sp>
      <p:sp>
        <p:nvSpPr>
          <p:cNvPr id="9" name="Textfeld 8">
            <a:extLst>
              <a:ext uri="{FF2B5EF4-FFF2-40B4-BE49-F238E27FC236}">
                <a16:creationId xmlns:a16="http://schemas.microsoft.com/office/drawing/2014/main" id="{8F4513A8-A2EA-81D0-9233-F35739A49ECA}"/>
              </a:ext>
            </a:extLst>
          </p:cNvPr>
          <p:cNvSpPr txBox="1"/>
          <p:nvPr/>
        </p:nvSpPr>
        <p:spPr>
          <a:xfrm>
            <a:off x="5007946" y="3438135"/>
            <a:ext cx="4136426" cy="1554272"/>
          </a:xfrm>
          <a:prstGeom prst="rect">
            <a:avLst/>
          </a:prstGeom>
          <a:noFill/>
        </p:spPr>
        <p:txBody>
          <a:bodyPr wrap="square" lIns="91440" tIns="45720" rIns="91440" bIns="45720" anchor="t">
            <a:spAutoFit/>
          </a:bodyPr>
          <a:lstStyle/>
          <a:p>
            <a:pPr marL="404495" lvl="1" indent="-134620" defTabSz="685749">
              <a:spcBef>
                <a:spcPts val="600"/>
              </a:spcBef>
              <a:spcAft>
                <a:spcPts val="600"/>
              </a:spcAft>
              <a:buClr>
                <a:srgbClr val="003C7D"/>
              </a:buClr>
              <a:buSzPct val="100000"/>
              <a:buFont typeface="Arial" panose="020B0604020202020204" pitchFamily="34" charset="0"/>
              <a:buChar char="•"/>
            </a:pPr>
            <a:r>
              <a:rPr lang="en-US" sz="1700" dirty="0">
                <a:solidFill>
                  <a:srgbClr val="003C7D"/>
                </a:solidFill>
                <a:latin typeface="Arial"/>
                <a:cs typeface="Arial"/>
              </a:rPr>
              <a:t>Adequacy studies for resilience of infrastructures</a:t>
            </a:r>
          </a:p>
          <a:p>
            <a:pPr marL="404495" lvl="1" indent="-134620" defTabSz="685749">
              <a:spcBef>
                <a:spcPts val="600"/>
              </a:spcBef>
              <a:spcAft>
                <a:spcPts val="600"/>
              </a:spcAft>
              <a:buClr>
                <a:srgbClr val="003C7D"/>
              </a:buClr>
              <a:buSzPct val="100000"/>
              <a:buFont typeface="Arial" panose="020B0604020202020204" pitchFamily="34" charset="0"/>
              <a:buChar char="•"/>
            </a:pPr>
            <a:r>
              <a:rPr lang="en-US" sz="1700" dirty="0">
                <a:solidFill>
                  <a:srgbClr val="003C7D"/>
                </a:solidFill>
                <a:latin typeface="Arial"/>
                <a:cs typeface="Arial"/>
              </a:rPr>
              <a:t>Climate and extreme weather data for PV degradation and durability (in collaboration with Task 13)</a:t>
            </a:r>
          </a:p>
        </p:txBody>
      </p:sp>
    </p:spTree>
    <p:extLst>
      <p:ext uri="{BB962C8B-B14F-4D97-AF65-F5344CB8AC3E}">
        <p14:creationId xmlns:p14="http://schemas.microsoft.com/office/powerpoint/2010/main" val="1503311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11A49-FCA9-A88E-24B6-C761613CE106}"/>
              </a:ext>
            </a:extLst>
          </p:cNvPr>
          <p:cNvSpPr>
            <a:spLocks noGrp="1"/>
          </p:cNvSpPr>
          <p:nvPr>
            <p:ph type="body" sz="quarter" idx="12"/>
          </p:nvPr>
        </p:nvSpPr>
        <p:spPr/>
        <p:txBody>
          <a:bodyPr lIns="0" tIns="45720" rIns="91440" bIns="45720" anchor="t">
            <a:noAutofit/>
          </a:bodyPr>
          <a:lstStyle/>
          <a:p>
            <a:r>
              <a:rPr lang="en-US">
                <a:uFill>
                  <a:solidFill>
                    <a:srgbClr val="10307D"/>
                  </a:solidFill>
                </a:uFill>
              </a:rPr>
              <a:t>Best practices of AI</a:t>
            </a:r>
          </a:p>
          <a:p>
            <a:endParaRPr lang="en-US">
              <a:uFill>
                <a:solidFill>
                  <a:srgbClr val="10307D"/>
                </a:solidFill>
              </a:uFill>
            </a:endParaRPr>
          </a:p>
        </p:txBody>
      </p:sp>
      <p:sp>
        <p:nvSpPr>
          <p:cNvPr id="3" name="Text Placeholder 2">
            <a:extLst>
              <a:ext uri="{FF2B5EF4-FFF2-40B4-BE49-F238E27FC236}">
                <a16:creationId xmlns:a16="http://schemas.microsoft.com/office/drawing/2014/main" id="{723F690E-8DE6-DE7E-5681-08A6C3145394}"/>
              </a:ext>
            </a:extLst>
          </p:cNvPr>
          <p:cNvSpPr>
            <a:spLocks noGrp="1"/>
          </p:cNvSpPr>
          <p:nvPr>
            <p:ph type="body" sz="quarter" idx="13"/>
          </p:nvPr>
        </p:nvSpPr>
        <p:spPr>
          <a:xfrm>
            <a:off x="526446" y="889005"/>
            <a:ext cx="4525845" cy="4133675"/>
          </a:xfrm>
        </p:spPr>
        <p:txBody>
          <a:bodyPr lIns="0" tIns="45720" rIns="91440" bIns="45720" anchor="t"/>
          <a:lstStyle/>
          <a:p>
            <a:pPr marL="269875" indent="-133985"/>
            <a:r>
              <a:rPr lang="en-US" sz="1700">
                <a:latin typeface="Arial"/>
                <a:cs typeface="Arial"/>
              </a:rPr>
              <a:t>AI is widely used also in the field of solar resources and forecasts</a:t>
            </a:r>
          </a:p>
          <a:p>
            <a:pPr marL="269875" indent="-133985"/>
            <a:r>
              <a:rPr lang="en-US" sz="1700">
                <a:latin typeface="Arial"/>
                <a:cs typeface="Arial"/>
              </a:rPr>
              <a:t>ECMWFS AIFS gives better results for temperature or precipitation as physical </a:t>
            </a:r>
            <a:br>
              <a:rPr lang="en-US" sz="1700">
                <a:latin typeface="Arial"/>
                <a:cs typeface="Arial"/>
              </a:rPr>
            </a:br>
            <a:r>
              <a:rPr lang="en-US" sz="1700">
                <a:latin typeface="Arial"/>
                <a:cs typeface="Arial"/>
              </a:rPr>
              <a:t>model (IFS) but not yet for irradiance</a:t>
            </a:r>
            <a:endParaRPr lang="en-US" sz="1700"/>
          </a:p>
          <a:p>
            <a:pPr marL="269875" indent="-133985"/>
            <a:r>
              <a:rPr lang="en-US" sz="1700">
                <a:latin typeface="Arial"/>
                <a:cs typeface="Arial"/>
              </a:rPr>
              <a:t>Combination of physical and AI methods </a:t>
            </a:r>
            <a:br>
              <a:rPr lang="en-US" sz="1700">
                <a:latin typeface="Arial"/>
                <a:cs typeface="Arial"/>
              </a:rPr>
            </a:br>
            <a:r>
              <a:rPr lang="en-US" sz="1700">
                <a:latin typeface="Arial"/>
                <a:cs typeface="Arial"/>
              </a:rPr>
              <a:t>deliver often best results (on all temporal</a:t>
            </a:r>
            <a:br>
              <a:rPr lang="en-US" sz="1700">
                <a:latin typeface="Arial"/>
                <a:cs typeface="Arial"/>
              </a:rPr>
            </a:br>
            <a:r>
              <a:rPr lang="en-US" sz="1700">
                <a:latin typeface="Arial"/>
                <a:cs typeface="Arial"/>
              </a:rPr>
              <a:t>and spatial scales)</a:t>
            </a:r>
          </a:p>
          <a:p>
            <a:pPr marL="269875" indent="-133985"/>
            <a:r>
              <a:rPr lang="en-US" sz="1700">
                <a:latin typeface="Arial"/>
                <a:cs typeface="Arial"/>
              </a:rPr>
              <a:t>AI is often applied not optimally applied</a:t>
            </a:r>
            <a:endParaRPr lang="en-US" sz="1700"/>
          </a:p>
          <a:p>
            <a:pPr marL="269875" indent="-133985"/>
            <a:r>
              <a:rPr lang="en-US" sz="1700">
                <a:latin typeface="Arial"/>
                <a:cs typeface="Arial"/>
              </a:rPr>
              <a:t>Guidelines and best practices will be given in the 6th Ed. Of the Solar Res. Handbook</a:t>
            </a:r>
          </a:p>
          <a:p>
            <a:pPr marL="269875" indent="-133985"/>
            <a:endParaRPr lang="en-US" sz="1700"/>
          </a:p>
        </p:txBody>
      </p:sp>
      <p:pic>
        <p:nvPicPr>
          <p:cNvPr id="4" name="Picture 3" descr="Artificial Intelligence Forecasting System (AIFS) @ECMWF 2025">
            <a:extLst>
              <a:ext uri="{FF2B5EF4-FFF2-40B4-BE49-F238E27FC236}">
                <a16:creationId xmlns:a16="http://schemas.microsoft.com/office/drawing/2014/main" id="{14DD7DE4-A629-5ADB-810B-0E65E34B25B2}"/>
              </a:ext>
            </a:extLst>
          </p:cNvPr>
          <p:cNvPicPr>
            <a:picLocks noChangeAspect="1"/>
          </p:cNvPicPr>
          <p:nvPr/>
        </p:nvPicPr>
        <p:blipFill>
          <a:blip r:embed="rId2"/>
          <a:stretch>
            <a:fillRect/>
          </a:stretch>
        </p:blipFill>
        <p:spPr>
          <a:xfrm>
            <a:off x="5561516" y="953488"/>
            <a:ext cx="3371993" cy="1616896"/>
          </a:xfrm>
          <a:prstGeom prst="rect">
            <a:avLst/>
          </a:prstGeom>
        </p:spPr>
      </p:pic>
      <p:sp>
        <p:nvSpPr>
          <p:cNvPr id="6" name="Textfeld 5">
            <a:extLst>
              <a:ext uri="{FF2B5EF4-FFF2-40B4-BE49-F238E27FC236}">
                <a16:creationId xmlns:a16="http://schemas.microsoft.com/office/drawing/2014/main" id="{970F4999-2F53-5F83-59FE-043DB5233CB5}"/>
              </a:ext>
            </a:extLst>
          </p:cNvPr>
          <p:cNvSpPr txBox="1"/>
          <p:nvPr/>
        </p:nvSpPr>
        <p:spPr>
          <a:xfrm>
            <a:off x="5264746" y="2743760"/>
            <a:ext cx="3671656" cy="2400657"/>
          </a:xfrm>
          <a:prstGeom prst="rect">
            <a:avLst/>
          </a:prstGeom>
          <a:noFill/>
        </p:spPr>
        <p:txBody>
          <a:bodyPr wrap="square" lIns="91440" tIns="45720" rIns="91440" bIns="45720" anchor="t">
            <a:spAutoFit/>
          </a:bodyPr>
          <a:lstStyle/>
          <a:p>
            <a:pPr marL="285750" indent="-285750">
              <a:spcAft>
                <a:spcPts val="600"/>
              </a:spcAft>
              <a:buFont typeface="Arial" panose="020B0604020202020204" pitchFamily="34" charset="0"/>
              <a:buChar char="•"/>
            </a:pPr>
            <a:r>
              <a:rPr lang="en-US" sz="1400">
                <a:solidFill>
                  <a:schemeClr val="accent2"/>
                </a:solidFill>
                <a:latin typeface="Arial"/>
                <a:cs typeface="Arial"/>
              </a:rPr>
              <a:t>Best practices for ensuring robust and </a:t>
            </a:r>
            <a:r>
              <a:rPr lang="en-US" sz="1400" err="1">
                <a:solidFill>
                  <a:schemeClr val="accent2"/>
                </a:solidFill>
                <a:latin typeface="Arial"/>
                <a:cs typeface="Arial"/>
              </a:rPr>
              <a:t>generalisable</a:t>
            </a:r>
            <a:r>
              <a:rPr lang="en-US" sz="1400">
                <a:solidFill>
                  <a:schemeClr val="accent2"/>
                </a:solidFill>
                <a:latin typeface="Arial"/>
                <a:cs typeface="Arial"/>
              </a:rPr>
              <a:t> machine learning model development and testing for forecasting and resource assessment</a:t>
            </a:r>
          </a:p>
          <a:p>
            <a:pPr marL="285750" indent="-285750">
              <a:spcAft>
                <a:spcPts val="600"/>
              </a:spcAft>
              <a:buFont typeface="Arial" panose="020B0604020202020204" pitchFamily="34" charset="0"/>
              <a:buChar char="•"/>
            </a:pPr>
            <a:r>
              <a:rPr lang="en-US" sz="1400">
                <a:solidFill>
                  <a:schemeClr val="accent2"/>
                </a:solidFill>
                <a:latin typeface="Arial"/>
                <a:cs typeface="Arial"/>
              </a:rPr>
              <a:t>Potential of AI for emulating physics-inspired GHI retrievals and forecast model</a:t>
            </a:r>
          </a:p>
          <a:p>
            <a:pPr marL="285750" indent="-285750">
              <a:spcAft>
                <a:spcPts val="600"/>
              </a:spcAft>
              <a:buFont typeface="Arial" panose="020B0604020202020204" pitchFamily="34" charset="0"/>
              <a:buChar char="•"/>
            </a:pPr>
            <a:r>
              <a:rPr lang="en-US" sz="1400">
                <a:solidFill>
                  <a:schemeClr val="accent2"/>
                </a:solidFill>
                <a:latin typeface="Arial"/>
                <a:cs typeface="Arial"/>
              </a:rPr>
              <a:t>Potential of AI for improving physics-inspired GHI retrievals and forecast models</a:t>
            </a:r>
          </a:p>
        </p:txBody>
      </p:sp>
    </p:spTree>
    <p:extLst>
      <p:ext uri="{BB962C8B-B14F-4D97-AF65-F5344CB8AC3E}">
        <p14:creationId xmlns:p14="http://schemas.microsoft.com/office/powerpoint/2010/main" val="324965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3526A-155A-66EA-7D53-ED9E7A30ACCC}"/>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6B58BF3-9697-1949-0385-C2DAC806EA8A}"/>
              </a:ext>
            </a:extLst>
          </p:cNvPr>
          <p:cNvSpPr>
            <a:spLocks noGrp="1"/>
          </p:cNvSpPr>
          <p:nvPr>
            <p:ph type="body" sz="quarter" idx="12"/>
          </p:nvPr>
        </p:nvSpPr>
        <p:spPr/>
        <p:txBody>
          <a:bodyPr lIns="0" tIns="45720" rIns="91440" bIns="45720" anchor="t">
            <a:noAutofit/>
          </a:bodyPr>
          <a:lstStyle/>
          <a:p>
            <a:r>
              <a:rPr lang="fr-BE" dirty="0" err="1">
                <a:latin typeface="Arial"/>
                <a:cs typeface="Arial"/>
              </a:rPr>
              <a:t>Activities</a:t>
            </a:r>
            <a:endParaRPr lang="fr-BE" dirty="0">
              <a:latin typeface="Arial"/>
              <a:cs typeface="Arial"/>
            </a:endParaRPr>
          </a:p>
          <a:p>
            <a:r>
              <a:rPr lang="fr-BE" dirty="0">
                <a:latin typeface="Arial"/>
                <a:cs typeface="Arial"/>
              </a:rPr>
              <a:t>&amp; </a:t>
            </a:r>
            <a:br>
              <a:rPr lang="fr-BE" dirty="0">
                <a:latin typeface="Arial"/>
                <a:cs typeface="Arial"/>
              </a:rPr>
            </a:br>
            <a:r>
              <a:rPr lang="fr-BE" dirty="0">
                <a:latin typeface="Arial"/>
                <a:cs typeface="Arial"/>
              </a:rPr>
              <a:t>Leaders</a:t>
            </a:r>
            <a:endParaRPr lang="en-US" dirty="0"/>
          </a:p>
        </p:txBody>
      </p:sp>
      <p:pic>
        <p:nvPicPr>
          <p:cNvPr id="7" name="Grafik 6">
            <a:extLst>
              <a:ext uri="{FF2B5EF4-FFF2-40B4-BE49-F238E27FC236}">
                <a16:creationId xmlns:a16="http://schemas.microsoft.com/office/drawing/2014/main" id="{08E84434-46F6-E03E-9677-5BF1E18FF8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8789" y="4633468"/>
            <a:ext cx="412016" cy="412016"/>
          </a:xfrm>
          <a:prstGeom prst="rect">
            <a:avLst/>
          </a:prstGeom>
        </p:spPr>
      </p:pic>
      <p:graphicFrame>
        <p:nvGraphicFramePr>
          <p:cNvPr id="5" name="Table 4">
            <a:extLst>
              <a:ext uri="{FF2B5EF4-FFF2-40B4-BE49-F238E27FC236}">
                <a16:creationId xmlns:a16="http://schemas.microsoft.com/office/drawing/2014/main" id="{B91C50B5-61AF-67B7-5025-D0761FD31F7E}"/>
              </a:ext>
            </a:extLst>
          </p:cNvPr>
          <p:cNvGraphicFramePr>
            <a:graphicFrameLocks noGrp="1"/>
          </p:cNvGraphicFramePr>
          <p:nvPr>
            <p:extLst>
              <p:ext uri="{D42A27DB-BD31-4B8C-83A1-F6EECF244321}">
                <p14:modId xmlns:p14="http://schemas.microsoft.com/office/powerpoint/2010/main" val="485111224"/>
              </p:ext>
            </p:extLst>
          </p:nvPr>
        </p:nvGraphicFramePr>
        <p:xfrm>
          <a:off x="1691455" y="175137"/>
          <a:ext cx="7453034" cy="4814118"/>
        </p:xfrm>
        <a:graphic>
          <a:graphicData uri="http://schemas.openxmlformats.org/drawingml/2006/table">
            <a:tbl>
              <a:tblPr bandRow="1">
                <a:tableStyleId>{5C22544A-7EE6-4342-B048-85BDC9FD1C3A}</a:tableStyleId>
              </a:tblPr>
              <a:tblGrid>
                <a:gridCol w="3933671">
                  <a:extLst>
                    <a:ext uri="{9D8B030D-6E8A-4147-A177-3AD203B41FA5}">
                      <a16:colId xmlns:a16="http://schemas.microsoft.com/office/drawing/2014/main" val="816930528"/>
                    </a:ext>
                  </a:extLst>
                </a:gridCol>
                <a:gridCol w="3519363">
                  <a:extLst>
                    <a:ext uri="{9D8B030D-6E8A-4147-A177-3AD203B41FA5}">
                      <a16:colId xmlns:a16="http://schemas.microsoft.com/office/drawing/2014/main" val="1592430296"/>
                    </a:ext>
                  </a:extLst>
                </a:gridCol>
              </a:tblGrid>
              <a:tr h="345665">
                <a:tc>
                  <a:txBody>
                    <a:bodyPr/>
                    <a:lstStyle/>
                    <a:p>
                      <a:pPr algn="l" rtl="0" fontAlgn="base">
                        <a:lnSpc>
                          <a:spcPts val="1214"/>
                        </a:lnSpc>
                        <a:buNone/>
                      </a:pPr>
                      <a:r>
                        <a:rPr lang="en-GB" sz="1100" b="0" i="0">
                          <a:solidFill>
                            <a:srgbClr val="000000"/>
                          </a:solidFill>
                          <a:effectLst/>
                          <a:latin typeface="Arial"/>
                          <a:cs typeface="Arial"/>
                        </a:rPr>
                        <a:t>Subtask/Activity</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l" rtl="0" fontAlgn="base">
                        <a:lnSpc>
                          <a:spcPts val="1214"/>
                        </a:lnSpc>
                        <a:buNone/>
                      </a:pPr>
                      <a:r>
                        <a:rPr lang="en-GB" sz="1100" b="0" i="0">
                          <a:solidFill>
                            <a:srgbClr val="000000"/>
                          </a:solidFill>
                          <a:effectLst/>
                          <a:latin typeface="Arial"/>
                          <a:cs typeface="Arial"/>
                        </a:rPr>
                        <a:t>Leader</a:t>
                      </a:r>
                      <a:endParaRPr lang="en-US" sz="1100" b="0" i="0">
                        <a:solidFill>
                          <a:srgbClr val="000000"/>
                        </a:solidFill>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3394656313"/>
                  </a:ext>
                </a:extLst>
              </a:tr>
              <a:tr h="248879">
                <a:tc>
                  <a:txBody>
                    <a:bodyPr/>
                    <a:lstStyle/>
                    <a:p>
                      <a:pPr algn="l" rtl="0" fontAlgn="base">
                        <a:lnSpc>
                          <a:spcPts val="1214"/>
                        </a:lnSpc>
                        <a:buNone/>
                      </a:pPr>
                      <a:r>
                        <a:rPr lang="en-GB" sz="1100" b="0" i="0">
                          <a:solidFill>
                            <a:srgbClr val="000000"/>
                          </a:solidFill>
                          <a:effectLst/>
                          <a:latin typeface="Arial"/>
                          <a:cs typeface="Arial"/>
                        </a:rPr>
                        <a:t>Subtask 1: Solar Resources</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rgbClr val="FFFFFF"/>
                    </a:solidFill>
                  </a:tcPr>
                </a:tc>
                <a:tc>
                  <a:txBody>
                    <a:bodyPr/>
                    <a:lstStyle/>
                    <a:p>
                      <a:pPr algn="l" rtl="0" fontAlgn="base">
                        <a:lnSpc>
                          <a:spcPts val="1214"/>
                        </a:lnSpc>
                        <a:buNone/>
                      </a:pPr>
                      <a:r>
                        <a:rPr lang="de-CH" sz="1100" b="0" i="0" dirty="0">
                          <a:solidFill>
                            <a:srgbClr val="000000"/>
                          </a:solidFill>
                          <a:effectLst/>
                          <a:latin typeface="Arial"/>
                          <a:cs typeface="Arial"/>
                        </a:rPr>
                        <a:t>Stefan Wilbert, DEU and </a:t>
                      </a:r>
                      <a:r>
                        <a:rPr lang="de-CH" sz="1100" b="0" i="0" dirty="0" err="1">
                          <a:solidFill>
                            <a:srgbClr val="000000"/>
                          </a:solidFill>
                          <a:effectLst/>
                          <a:latin typeface="Arial"/>
                          <a:cs typeface="Arial"/>
                        </a:rPr>
                        <a:t>Manajit</a:t>
                      </a:r>
                      <a:r>
                        <a:rPr lang="de-CH" sz="1100" b="0" i="0" dirty="0">
                          <a:solidFill>
                            <a:srgbClr val="000000"/>
                          </a:solidFill>
                          <a:effectLst/>
                          <a:latin typeface="Arial"/>
                          <a:cs typeface="Arial"/>
                        </a:rPr>
                        <a:t> Sengupta, USA</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rgbClr val="FFFFFF"/>
                    </a:solidFill>
                  </a:tcPr>
                </a:tc>
                <a:extLst>
                  <a:ext uri="{0D108BD9-81ED-4DB2-BD59-A6C34878D82A}">
                    <a16:rowId xmlns:a16="http://schemas.microsoft.com/office/drawing/2014/main" val="482383171"/>
                  </a:ext>
                </a:extLst>
              </a:tr>
              <a:tr h="248879">
                <a:tc>
                  <a:txBody>
                    <a:bodyPr/>
                    <a:lstStyle/>
                    <a:p>
                      <a:pPr algn="l" rtl="0" fontAlgn="base">
                        <a:lnSpc>
                          <a:spcPts val="1214"/>
                        </a:lnSpc>
                        <a:buNone/>
                      </a:pPr>
                      <a:r>
                        <a:rPr lang="en-GB" sz="1100" b="0" i="0">
                          <a:solidFill>
                            <a:srgbClr val="000000"/>
                          </a:solidFill>
                          <a:effectLst/>
                          <a:latin typeface="Arial"/>
                          <a:cs typeface="Arial"/>
                        </a:rPr>
                        <a:t>Activity 1.1: Measurements and non-radiation parameters</a:t>
                      </a:r>
                      <a:endParaRPr lang="en-US" sz="1100" b="0" i="0" dirty="0">
                        <a:solidFill>
                          <a:srgbClr val="000000"/>
                        </a:solidFill>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rgbClr val="FFFFFF"/>
                    </a:solidFill>
                  </a:tcPr>
                </a:tc>
                <a:tc>
                  <a:txBody>
                    <a:bodyPr/>
                    <a:lstStyle/>
                    <a:p>
                      <a:pPr algn="l" rtl="0" fontAlgn="base">
                        <a:lnSpc>
                          <a:spcPts val="1214"/>
                        </a:lnSpc>
                        <a:buNone/>
                      </a:pPr>
                      <a:r>
                        <a:rPr lang="pt-PT" sz="1100" b="0" i="0">
                          <a:solidFill>
                            <a:srgbClr val="000000"/>
                          </a:solidFill>
                          <a:effectLst/>
                          <a:latin typeface="Arial"/>
                          <a:cs typeface="Arial"/>
                        </a:rPr>
                        <a:t>Stefan Wilbert, DEU, Vicente Lara Fanego, SVK</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rgbClr val="FFFFFF"/>
                    </a:solidFill>
                  </a:tcPr>
                </a:tc>
                <a:extLst>
                  <a:ext uri="{0D108BD9-81ED-4DB2-BD59-A6C34878D82A}">
                    <a16:rowId xmlns:a16="http://schemas.microsoft.com/office/drawing/2014/main" val="4186670879"/>
                  </a:ext>
                </a:extLst>
              </a:tr>
              <a:tr h="248879">
                <a:tc>
                  <a:txBody>
                    <a:bodyPr/>
                    <a:lstStyle/>
                    <a:p>
                      <a:pPr algn="l" rtl="0" fontAlgn="base">
                        <a:lnSpc>
                          <a:spcPts val="1214"/>
                        </a:lnSpc>
                        <a:buNone/>
                      </a:pPr>
                      <a:r>
                        <a:rPr lang="en-GB" sz="1100" b="0" i="0">
                          <a:solidFill>
                            <a:srgbClr val="000000"/>
                          </a:solidFill>
                          <a:effectLst/>
                          <a:latin typeface="Arial"/>
                          <a:cs typeface="Arial"/>
                        </a:rPr>
                        <a:t>Activity 1.2: Radiation models</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rgbClr val="FFFFFF"/>
                    </a:solidFill>
                  </a:tcPr>
                </a:tc>
                <a:tc>
                  <a:txBody>
                    <a:bodyPr/>
                    <a:lstStyle/>
                    <a:p>
                      <a:pPr algn="l" rtl="0" fontAlgn="base">
                        <a:lnSpc>
                          <a:spcPts val="1214"/>
                        </a:lnSpc>
                        <a:buNone/>
                      </a:pPr>
                      <a:r>
                        <a:rPr lang="it-IT" sz="1100" b="0" i="0" dirty="0" err="1">
                          <a:solidFill>
                            <a:srgbClr val="000000"/>
                          </a:solidFill>
                          <a:effectLst/>
                          <a:latin typeface="Arial"/>
                          <a:cs typeface="Arial"/>
                        </a:rPr>
                        <a:t>Manajit</a:t>
                      </a:r>
                      <a:r>
                        <a:rPr lang="it-IT" sz="1100" b="0" i="0" dirty="0">
                          <a:solidFill>
                            <a:srgbClr val="000000"/>
                          </a:solidFill>
                          <a:effectLst/>
                          <a:latin typeface="Arial"/>
                          <a:cs typeface="Arial"/>
                        </a:rPr>
                        <a:t> </a:t>
                      </a:r>
                      <a:r>
                        <a:rPr lang="it-IT" sz="1100" b="0" i="0" dirty="0" err="1">
                          <a:solidFill>
                            <a:srgbClr val="000000"/>
                          </a:solidFill>
                          <a:effectLst/>
                          <a:latin typeface="Arial"/>
                          <a:cs typeface="Arial"/>
                        </a:rPr>
                        <a:t>Sengupta</a:t>
                      </a:r>
                      <a:r>
                        <a:rPr lang="it-IT" sz="1100" b="0" i="0" dirty="0">
                          <a:solidFill>
                            <a:srgbClr val="000000"/>
                          </a:solidFill>
                          <a:effectLst/>
                          <a:latin typeface="Arial"/>
                          <a:cs typeface="Arial"/>
                        </a:rPr>
                        <a:t>, USA, </a:t>
                      </a:r>
                      <a:r>
                        <a:rPr lang="it-IT" sz="1100" b="0" i="0" dirty="0" err="1">
                          <a:solidFill>
                            <a:srgbClr val="000000"/>
                          </a:solidFill>
                          <a:effectLst/>
                          <a:latin typeface="Arial"/>
                          <a:cs typeface="Arial"/>
                        </a:rPr>
                        <a:t>Yehia</a:t>
                      </a:r>
                      <a:r>
                        <a:rPr lang="it-IT" sz="1100" b="0" i="0" dirty="0">
                          <a:solidFill>
                            <a:srgbClr val="000000"/>
                          </a:solidFill>
                          <a:effectLst/>
                          <a:latin typeface="Arial"/>
                          <a:cs typeface="Arial"/>
                        </a:rPr>
                        <a:t> </a:t>
                      </a:r>
                      <a:r>
                        <a:rPr lang="it-IT" sz="1100" b="0" i="0" dirty="0" err="1">
                          <a:solidFill>
                            <a:srgbClr val="000000"/>
                          </a:solidFill>
                          <a:effectLst/>
                          <a:latin typeface="Arial"/>
                          <a:cs typeface="Arial"/>
                        </a:rPr>
                        <a:t>Eissa</a:t>
                      </a:r>
                      <a:r>
                        <a:rPr lang="it-IT" sz="1100" b="0" i="0" dirty="0">
                          <a:solidFill>
                            <a:srgbClr val="000000"/>
                          </a:solidFill>
                          <a:effectLst/>
                          <a:latin typeface="Arial"/>
                          <a:cs typeface="Arial"/>
                        </a:rPr>
                        <a:t>, FRA</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rgbClr val="FFFFFF"/>
                    </a:solidFill>
                  </a:tcPr>
                </a:tc>
                <a:extLst>
                  <a:ext uri="{0D108BD9-81ED-4DB2-BD59-A6C34878D82A}">
                    <a16:rowId xmlns:a16="http://schemas.microsoft.com/office/drawing/2014/main" val="189998700"/>
                  </a:ext>
                </a:extLst>
              </a:tr>
              <a:tr h="248879">
                <a:tc>
                  <a:txBody>
                    <a:bodyPr/>
                    <a:lstStyle/>
                    <a:p>
                      <a:pPr algn="l" rtl="0" fontAlgn="base">
                        <a:lnSpc>
                          <a:spcPts val="1214"/>
                        </a:lnSpc>
                        <a:buNone/>
                      </a:pPr>
                      <a:r>
                        <a:rPr lang="en-GB" sz="1100" b="0" i="0">
                          <a:solidFill>
                            <a:srgbClr val="000000"/>
                          </a:solidFill>
                          <a:effectLst/>
                          <a:latin typeface="Arial"/>
                          <a:cs typeface="Arial"/>
                        </a:rPr>
                        <a:t>Activity 1.3: Data for Integrated systems (e.g. Agri-PV)</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rtl="0" fontAlgn="base">
                        <a:lnSpc>
                          <a:spcPts val="1214"/>
                        </a:lnSpc>
                        <a:buNone/>
                      </a:pPr>
                      <a:r>
                        <a:rPr lang="pt-PT" sz="1100" b="0" i="0" dirty="0">
                          <a:solidFill>
                            <a:srgbClr val="000000"/>
                          </a:solidFill>
                          <a:effectLst/>
                          <a:latin typeface="Arial"/>
                          <a:cs typeface="Arial"/>
                        </a:rPr>
                        <a:t>Cristina Cornaro, ITA, Marco Pierro, EURAC</a:t>
                      </a:r>
                      <a:r>
                        <a:rPr lang="en-US" sz="1100" b="0" i="0" dirty="0">
                          <a:solidFill>
                            <a:srgbClr val="000000"/>
                          </a:solidFill>
                          <a:effectLst/>
                          <a:latin typeface="Arial"/>
                          <a:cs typeface="Arial"/>
                        </a:rPr>
                        <a:t>, ITA</a:t>
                      </a:r>
                      <a:endParaRPr lang="en-US" sz="1100" b="0" i="0" dirty="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247112957"/>
                  </a:ext>
                </a:extLst>
              </a:tr>
              <a:tr h="255792">
                <a:tc>
                  <a:txBody>
                    <a:bodyPr/>
                    <a:lstStyle/>
                    <a:p>
                      <a:pPr algn="l" rtl="0" fontAlgn="base">
                        <a:lnSpc>
                          <a:spcPts val="1214"/>
                        </a:lnSpc>
                        <a:buNone/>
                      </a:pPr>
                      <a:r>
                        <a:rPr lang="en-GB" sz="1100" b="0" i="0">
                          <a:solidFill>
                            <a:srgbClr val="000000"/>
                          </a:solidFill>
                          <a:effectLst/>
                          <a:latin typeface="Arial"/>
                          <a:cs typeface="Arial"/>
                        </a:rPr>
                        <a:t>Subtask 2: Irradiance and PV Power Forecasting</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rtl="0" fontAlgn="base">
                        <a:lnSpc>
                          <a:spcPts val="1214"/>
                        </a:lnSpc>
                        <a:buNone/>
                      </a:pPr>
                      <a:r>
                        <a:rPr lang="pt-PT" sz="1100" b="0" i="0">
                          <a:solidFill>
                            <a:srgbClr val="000000"/>
                          </a:solidFill>
                          <a:effectLst/>
                          <a:latin typeface="Arial"/>
                          <a:cs typeface="Arial"/>
                        </a:rPr>
                        <a:t>Elke Lorenz, DEU and R. Amaro e Silva, POR</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853364967"/>
                  </a:ext>
                </a:extLst>
              </a:tr>
              <a:tr h="248879">
                <a:tc>
                  <a:txBody>
                    <a:bodyPr/>
                    <a:lstStyle/>
                    <a:p>
                      <a:pPr algn="l" rtl="0" fontAlgn="base">
                        <a:lnSpc>
                          <a:spcPts val="1214"/>
                        </a:lnSpc>
                        <a:buNone/>
                      </a:pPr>
                      <a:r>
                        <a:rPr lang="en-GB" sz="1100" b="0" i="0">
                          <a:solidFill>
                            <a:srgbClr val="000000"/>
                          </a:solidFill>
                          <a:effectLst/>
                          <a:latin typeface="Arial"/>
                          <a:cs typeface="Arial"/>
                        </a:rPr>
                        <a:t>Activity 2.1 </a:t>
                      </a:r>
                      <a:r>
                        <a:rPr lang="en-US" sz="1100" b="0" i="0">
                          <a:solidFill>
                            <a:srgbClr val="000000"/>
                          </a:solidFill>
                          <a:effectLst/>
                          <a:latin typeface="Arial"/>
                          <a:cs typeface="Arial"/>
                        </a:rPr>
                        <a:t>Nowcasting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rtl="0" fontAlgn="base">
                        <a:lnSpc>
                          <a:spcPts val="1214"/>
                        </a:lnSpc>
                        <a:buNone/>
                      </a:pPr>
                      <a:r>
                        <a:rPr lang="en-GB" sz="1100" b="0" i="0" dirty="0">
                          <a:solidFill>
                            <a:srgbClr val="000000"/>
                          </a:solidFill>
                          <a:effectLst/>
                          <a:latin typeface="Arial"/>
                          <a:cs typeface="Arial"/>
                        </a:rPr>
                        <a:t>Andreas </a:t>
                      </a:r>
                      <a:r>
                        <a:rPr lang="en-GB" sz="1100" b="0" i="0" dirty="0" err="1">
                          <a:solidFill>
                            <a:srgbClr val="000000"/>
                          </a:solidFill>
                          <a:effectLst/>
                          <a:latin typeface="Arial"/>
                          <a:cs typeface="Arial"/>
                        </a:rPr>
                        <a:t>Kazantzidis</a:t>
                      </a:r>
                      <a:r>
                        <a:rPr lang="en-GB" sz="1100" b="0" i="0" dirty="0">
                          <a:solidFill>
                            <a:srgbClr val="000000"/>
                          </a:solidFill>
                          <a:effectLst/>
                          <a:latin typeface="Arial"/>
                          <a:cs typeface="Arial"/>
                        </a:rPr>
                        <a:t>, GRE, Khadija </a:t>
                      </a:r>
                      <a:r>
                        <a:rPr lang="en-GB" sz="1100" b="0" i="0" dirty="0" err="1">
                          <a:solidFill>
                            <a:srgbClr val="000000"/>
                          </a:solidFill>
                          <a:effectLst/>
                          <a:latin typeface="Arial"/>
                          <a:cs typeface="Arial"/>
                        </a:rPr>
                        <a:t>Barhmi</a:t>
                      </a:r>
                      <a:r>
                        <a:rPr lang="en-GB" sz="1100" b="0" i="0" dirty="0">
                          <a:solidFill>
                            <a:srgbClr val="000000"/>
                          </a:solidFill>
                          <a:effectLst/>
                          <a:latin typeface="Arial"/>
                          <a:cs typeface="Arial"/>
                        </a:rPr>
                        <a:t>, NLD</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545393750"/>
                  </a:ext>
                </a:extLst>
              </a:tr>
              <a:tr h="205496">
                <a:tc>
                  <a:txBody>
                    <a:bodyPr/>
                    <a:lstStyle/>
                    <a:p>
                      <a:pPr algn="l" rtl="0" fontAlgn="base">
                        <a:lnSpc>
                          <a:spcPts val="1214"/>
                        </a:lnSpc>
                        <a:buNone/>
                      </a:pPr>
                      <a:r>
                        <a:rPr lang="en-GB" sz="1100" b="0" i="0">
                          <a:solidFill>
                            <a:srgbClr val="000000"/>
                          </a:solidFill>
                          <a:effectLst/>
                          <a:latin typeface="Arial"/>
                          <a:cs typeface="Arial"/>
                        </a:rPr>
                        <a:t>Activity 2.2 </a:t>
                      </a:r>
                      <a:r>
                        <a:rPr lang="en-US" sz="1100" b="0" i="0">
                          <a:solidFill>
                            <a:srgbClr val="000000"/>
                          </a:solidFill>
                          <a:effectLst/>
                          <a:latin typeface="Arial"/>
                          <a:cs typeface="Arial"/>
                        </a:rPr>
                        <a:t>Day ahead forecasting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rtl="0" fontAlgn="base">
                        <a:lnSpc>
                          <a:spcPts val="1214"/>
                        </a:lnSpc>
                        <a:buNone/>
                      </a:pPr>
                      <a:r>
                        <a:rPr lang="en-GB" sz="1100" b="0" i="0">
                          <a:solidFill>
                            <a:srgbClr val="000000"/>
                          </a:solidFill>
                          <a:effectLst/>
                          <a:latin typeface="Arial"/>
                          <a:cs typeface="Arial"/>
                        </a:rPr>
                        <a:t>Elke Lorenz, DEU</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878176789"/>
                  </a:ext>
                </a:extLst>
              </a:tr>
              <a:tr h="248879">
                <a:tc>
                  <a:txBody>
                    <a:bodyPr/>
                    <a:lstStyle/>
                    <a:p>
                      <a:pPr algn="l" rtl="0" fontAlgn="base">
                        <a:lnSpc>
                          <a:spcPts val="1214"/>
                        </a:lnSpc>
                        <a:buNone/>
                      </a:pPr>
                      <a:r>
                        <a:rPr lang="en-GB" sz="1100" b="0" i="0">
                          <a:solidFill>
                            <a:srgbClr val="000000"/>
                          </a:solidFill>
                          <a:effectLst/>
                          <a:latin typeface="Arial"/>
                          <a:cs typeface="Arial"/>
                        </a:rPr>
                        <a:t>Activity 2.3 </a:t>
                      </a:r>
                      <a:r>
                        <a:rPr lang="en-US" sz="1100" b="0" i="0">
                          <a:solidFill>
                            <a:srgbClr val="000000"/>
                          </a:solidFill>
                          <a:effectLst/>
                          <a:latin typeface="Arial"/>
                          <a:cs typeface="Arial"/>
                        </a:rPr>
                        <a:t>Long-term forecasting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214"/>
                        </a:lnSpc>
                        <a:buNone/>
                      </a:pPr>
                      <a:r>
                        <a:rPr lang="en-GB" sz="1100" b="0" i="0" dirty="0">
                          <a:solidFill>
                            <a:srgbClr val="000000"/>
                          </a:solidFill>
                          <a:effectLst/>
                          <a:latin typeface="Arial"/>
                          <a:cs typeface="Arial"/>
                        </a:rPr>
                        <a:t>Marcello </a:t>
                      </a:r>
                      <a:r>
                        <a:rPr lang="en-GB" sz="1100" b="0" i="0" dirty="0" err="1">
                          <a:solidFill>
                            <a:srgbClr val="000000"/>
                          </a:solidFill>
                          <a:effectLst/>
                          <a:latin typeface="Arial"/>
                          <a:cs typeface="Arial"/>
                        </a:rPr>
                        <a:t>Pettita</a:t>
                      </a:r>
                      <a:r>
                        <a:rPr lang="en-GB" sz="1100" b="0" i="0" dirty="0">
                          <a:solidFill>
                            <a:srgbClr val="000000"/>
                          </a:solidFill>
                          <a:effectLst/>
                          <a:latin typeface="Arial"/>
                          <a:cs typeface="Arial"/>
                        </a:rPr>
                        <a:t>, ITA</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1412967"/>
                  </a:ext>
                </a:extLst>
              </a:tr>
              <a:tr h="248879">
                <a:tc>
                  <a:txBody>
                    <a:bodyPr/>
                    <a:lstStyle/>
                    <a:p>
                      <a:pPr algn="l" rtl="0" fontAlgn="base">
                        <a:lnSpc>
                          <a:spcPts val="1214"/>
                        </a:lnSpc>
                        <a:buNone/>
                      </a:pPr>
                      <a:r>
                        <a:rPr lang="en-GB" sz="1100" b="0" i="0">
                          <a:solidFill>
                            <a:srgbClr val="000000"/>
                          </a:solidFill>
                          <a:effectLst/>
                          <a:latin typeface="Arial"/>
                          <a:cs typeface="Arial"/>
                        </a:rPr>
                        <a:t>Subtask 3: Focus topics</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rgbClr val="FFFFFF"/>
                    </a:solidFill>
                  </a:tcPr>
                </a:tc>
                <a:tc>
                  <a:txBody>
                    <a:bodyPr/>
                    <a:lstStyle/>
                    <a:p>
                      <a:pPr algn="l" rtl="0" fontAlgn="base">
                        <a:lnSpc>
                          <a:spcPts val="1214"/>
                        </a:lnSpc>
                        <a:buNone/>
                      </a:pPr>
                      <a:r>
                        <a:rPr lang="pt-PT" sz="1100" b="0" i="0">
                          <a:solidFill>
                            <a:srgbClr val="000000"/>
                          </a:solidFill>
                          <a:effectLst/>
                          <a:latin typeface="Arial"/>
                          <a:cs typeface="Arial"/>
                        </a:rPr>
                        <a:t>Yehia Eissa, FRA, </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rgbClr val="FFFFFF"/>
                    </a:solidFill>
                  </a:tcPr>
                </a:tc>
                <a:extLst>
                  <a:ext uri="{0D108BD9-81ED-4DB2-BD59-A6C34878D82A}">
                    <a16:rowId xmlns:a16="http://schemas.microsoft.com/office/drawing/2014/main" val="4134913210"/>
                  </a:ext>
                </a:extLst>
              </a:tr>
              <a:tr h="255792">
                <a:tc>
                  <a:txBody>
                    <a:bodyPr/>
                    <a:lstStyle/>
                    <a:p>
                      <a:pPr algn="l" rtl="0" fontAlgn="base">
                        <a:lnSpc>
                          <a:spcPts val="1214"/>
                        </a:lnSpc>
                        <a:buNone/>
                      </a:pPr>
                      <a:r>
                        <a:rPr lang="en-GB" sz="1100" b="0" i="0">
                          <a:solidFill>
                            <a:srgbClr val="000000"/>
                          </a:solidFill>
                          <a:effectLst/>
                          <a:latin typeface="Arial"/>
                          <a:cs typeface="Arial"/>
                        </a:rPr>
                        <a:t>Activity 3.1 </a:t>
                      </a:r>
                      <a:r>
                        <a:rPr lang="en-US" sz="1100" b="0" i="0">
                          <a:solidFill>
                            <a:srgbClr val="000000"/>
                          </a:solidFill>
                          <a:effectLst/>
                          <a:latin typeface="Arial"/>
                          <a:cs typeface="Arial"/>
                        </a:rPr>
                        <a:t>Benchmarks and data practices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rtl="0" fontAlgn="base">
                        <a:lnSpc>
                          <a:spcPts val="1214"/>
                        </a:lnSpc>
                        <a:buNone/>
                      </a:pPr>
                      <a:r>
                        <a:rPr lang="pt-PT" sz="1100" b="0" i="0">
                          <a:solidFill>
                            <a:srgbClr val="000000"/>
                          </a:solidFill>
                          <a:effectLst/>
                          <a:latin typeface="Arial"/>
                          <a:cs typeface="Arial"/>
                        </a:rPr>
                        <a:t>Yehia Eissa, FRA, Adam R. Jensen, DNK</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500139176"/>
                  </a:ext>
                </a:extLst>
              </a:tr>
              <a:tr h="205496">
                <a:tc>
                  <a:txBody>
                    <a:bodyPr/>
                    <a:lstStyle/>
                    <a:p>
                      <a:pPr algn="l" rtl="0" fontAlgn="base">
                        <a:lnSpc>
                          <a:spcPts val="1214"/>
                        </a:lnSpc>
                        <a:buNone/>
                      </a:pPr>
                      <a:r>
                        <a:rPr lang="en-GB" sz="1100" b="0" i="0">
                          <a:solidFill>
                            <a:srgbClr val="000000"/>
                          </a:solidFill>
                          <a:effectLst/>
                          <a:latin typeface="Arial"/>
                          <a:cs typeface="Arial"/>
                        </a:rPr>
                        <a:t>Activity 3.2 </a:t>
                      </a:r>
                      <a:r>
                        <a:rPr lang="en-US" sz="1100" b="0" i="0">
                          <a:solidFill>
                            <a:srgbClr val="000000"/>
                          </a:solidFill>
                          <a:effectLst/>
                          <a:latin typeface="Arial"/>
                          <a:cs typeface="Arial"/>
                        </a:rPr>
                        <a:t>Climate Change and extreme events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just" rtl="0" fontAlgn="base">
                        <a:lnSpc>
                          <a:spcPts val="1214"/>
                        </a:lnSpc>
                        <a:buNone/>
                      </a:pPr>
                      <a:r>
                        <a:rPr lang="en-GB" sz="1100" b="0" i="0">
                          <a:solidFill>
                            <a:srgbClr val="000000"/>
                          </a:solidFill>
                          <a:effectLst/>
                          <a:latin typeface="Arial"/>
                          <a:cs typeface="Arial"/>
                        </a:rPr>
                        <a:t>Kristian Nielsen, DNK </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619572392"/>
                  </a:ext>
                </a:extLst>
              </a:tr>
              <a:tr h="205496">
                <a:tc>
                  <a:txBody>
                    <a:bodyPr/>
                    <a:lstStyle/>
                    <a:p>
                      <a:pPr algn="l" rtl="0" fontAlgn="base">
                        <a:lnSpc>
                          <a:spcPts val="1214"/>
                        </a:lnSpc>
                        <a:buNone/>
                      </a:pPr>
                      <a:r>
                        <a:rPr lang="en-GB" sz="1100" b="0" i="0">
                          <a:solidFill>
                            <a:srgbClr val="000000"/>
                          </a:solidFill>
                          <a:effectLst/>
                          <a:latin typeface="Arial"/>
                          <a:cs typeface="Arial"/>
                        </a:rPr>
                        <a:t>Activity 3.3 Firm power</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just" rtl="0" fontAlgn="base">
                        <a:lnSpc>
                          <a:spcPts val="1214"/>
                        </a:lnSpc>
                        <a:buNone/>
                      </a:pPr>
                      <a:r>
                        <a:rPr lang="en-GB" sz="1100" b="0" i="0">
                          <a:solidFill>
                            <a:srgbClr val="000000"/>
                          </a:solidFill>
                          <a:effectLst/>
                          <a:latin typeface="Arial"/>
                          <a:cs typeface="Arial"/>
                        </a:rPr>
                        <a:t>Richard Perez, USA</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729222504"/>
                  </a:ext>
                </a:extLst>
              </a:tr>
              <a:tr h="248879">
                <a:tc>
                  <a:txBody>
                    <a:bodyPr/>
                    <a:lstStyle/>
                    <a:p>
                      <a:pPr algn="l" rtl="0" fontAlgn="base">
                        <a:lnSpc>
                          <a:spcPts val="1214"/>
                        </a:lnSpc>
                        <a:buNone/>
                      </a:pPr>
                      <a:r>
                        <a:rPr lang="en-GB" sz="1100" b="0" i="0">
                          <a:solidFill>
                            <a:srgbClr val="000000"/>
                          </a:solidFill>
                          <a:effectLst/>
                          <a:latin typeface="Arial"/>
                          <a:cs typeface="Arial"/>
                        </a:rPr>
                        <a:t>Activity 3.4 Best practices for AI</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just" rtl="0" fontAlgn="base">
                        <a:lnSpc>
                          <a:spcPts val="1214"/>
                        </a:lnSpc>
                        <a:buNone/>
                      </a:pPr>
                      <a:r>
                        <a:rPr lang="it-IT" sz="1100" b="0" i="0" dirty="0">
                          <a:solidFill>
                            <a:srgbClr val="000000"/>
                          </a:solidFill>
                          <a:effectLst/>
                          <a:latin typeface="Arial"/>
                          <a:cs typeface="Arial"/>
                        </a:rPr>
                        <a:t>Angela Meyer, CHE, </a:t>
                      </a:r>
                      <a:r>
                        <a:rPr lang="it-IT" sz="1100" b="0" i="0" dirty="0" err="1">
                          <a:solidFill>
                            <a:srgbClr val="000000"/>
                          </a:solidFill>
                          <a:effectLst/>
                          <a:latin typeface="Arial"/>
                          <a:cs typeface="Arial"/>
                        </a:rPr>
                        <a:t>Manajit</a:t>
                      </a:r>
                      <a:r>
                        <a:rPr lang="it-IT" sz="1100" b="0" i="0" dirty="0">
                          <a:solidFill>
                            <a:srgbClr val="000000"/>
                          </a:solidFill>
                          <a:effectLst/>
                          <a:latin typeface="Arial"/>
                          <a:cs typeface="Arial"/>
                        </a:rPr>
                        <a:t> </a:t>
                      </a:r>
                      <a:r>
                        <a:rPr lang="it-IT" sz="1100" b="0" i="0" dirty="0" err="1">
                          <a:solidFill>
                            <a:srgbClr val="000000"/>
                          </a:solidFill>
                          <a:effectLst/>
                          <a:latin typeface="Arial"/>
                          <a:cs typeface="Arial"/>
                        </a:rPr>
                        <a:t>Sengupta</a:t>
                      </a:r>
                      <a:r>
                        <a:rPr lang="it-IT" sz="1100" b="0" i="0" dirty="0">
                          <a:solidFill>
                            <a:srgbClr val="000000"/>
                          </a:solidFill>
                          <a:effectLst/>
                          <a:latin typeface="Arial"/>
                          <a:cs typeface="Arial"/>
                        </a:rPr>
                        <a:t>, USA</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406544368"/>
                  </a:ext>
                </a:extLst>
              </a:tr>
              <a:tr h="248879">
                <a:tc>
                  <a:txBody>
                    <a:bodyPr/>
                    <a:lstStyle/>
                    <a:p>
                      <a:pPr algn="l" rtl="0" fontAlgn="base">
                        <a:lnSpc>
                          <a:spcPts val="1214"/>
                        </a:lnSpc>
                        <a:buNone/>
                      </a:pPr>
                      <a:r>
                        <a:rPr lang="en-GB" sz="1100" b="0" i="0">
                          <a:solidFill>
                            <a:srgbClr val="000000"/>
                          </a:solidFill>
                          <a:effectLst/>
                          <a:latin typeface="Arial"/>
                          <a:cs typeface="Arial"/>
                        </a:rPr>
                        <a:t>Subtask 4: Dissemination</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rtl="0" fontAlgn="base">
                        <a:lnSpc>
                          <a:spcPts val="1214"/>
                        </a:lnSpc>
                        <a:buNone/>
                      </a:pPr>
                      <a:r>
                        <a:rPr lang="en-GB" sz="1100" b="0" i="0">
                          <a:solidFill>
                            <a:srgbClr val="000000"/>
                          </a:solidFill>
                          <a:effectLst/>
                          <a:latin typeface="Arial"/>
                          <a:cs typeface="Arial"/>
                        </a:rPr>
                        <a:t>Jan Remund, CHE and Adam R. Jensen, DNK</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342660633"/>
                  </a:ext>
                </a:extLst>
              </a:tr>
              <a:tr h="205496">
                <a:tc>
                  <a:txBody>
                    <a:bodyPr/>
                    <a:lstStyle/>
                    <a:p>
                      <a:pPr algn="l" rtl="0" fontAlgn="base">
                        <a:lnSpc>
                          <a:spcPts val="1214"/>
                        </a:lnSpc>
                        <a:buNone/>
                      </a:pPr>
                      <a:r>
                        <a:rPr lang="en-GB" sz="1100" b="0" i="0" dirty="0">
                          <a:solidFill>
                            <a:srgbClr val="000000"/>
                          </a:solidFill>
                          <a:effectLst/>
                          <a:latin typeface="Arial"/>
                          <a:cs typeface="Arial"/>
                        </a:rPr>
                        <a:t>Activity 4.1 Webinars, workshops and publications</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rtl="0" fontAlgn="base">
                        <a:lnSpc>
                          <a:spcPts val="1214"/>
                        </a:lnSpc>
                        <a:buNone/>
                      </a:pPr>
                      <a:r>
                        <a:rPr lang="en-GB" sz="1100" b="0" i="0">
                          <a:solidFill>
                            <a:srgbClr val="000000"/>
                          </a:solidFill>
                          <a:effectLst/>
                          <a:latin typeface="Arial"/>
                          <a:cs typeface="Arial"/>
                        </a:rPr>
                        <a:t>Jan Remund, CHE</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015149957"/>
                  </a:ext>
                </a:extLst>
              </a:tr>
              <a:tr h="205496">
                <a:tc>
                  <a:txBody>
                    <a:bodyPr/>
                    <a:lstStyle/>
                    <a:p>
                      <a:pPr algn="l" rtl="0" fontAlgn="base">
                        <a:lnSpc>
                          <a:spcPts val="1214"/>
                        </a:lnSpc>
                        <a:buNone/>
                      </a:pPr>
                      <a:r>
                        <a:rPr lang="en-GB" sz="1100" b="0" i="0">
                          <a:solidFill>
                            <a:srgbClr val="000000"/>
                          </a:solidFill>
                          <a:effectLst/>
                          <a:latin typeface="Arial"/>
                          <a:cs typeface="Arial"/>
                        </a:rPr>
                        <a:t>Activity 4.2: Open-source tools and data access</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rtl="0" fontAlgn="base">
                        <a:lnSpc>
                          <a:spcPts val="1214"/>
                        </a:lnSpc>
                        <a:buNone/>
                      </a:pPr>
                      <a:r>
                        <a:rPr lang="en-GB" sz="1100" b="0" i="0">
                          <a:solidFill>
                            <a:srgbClr val="000000"/>
                          </a:solidFill>
                          <a:effectLst/>
                          <a:latin typeface="Arial"/>
                          <a:cs typeface="Arial"/>
                        </a:rPr>
                        <a:t>Adam R. Jensen, DNK</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186269953"/>
                  </a:ext>
                </a:extLst>
              </a:tr>
              <a:tr h="248879">
                <a:tc>
                  <a:txBody>
                    <a:bodyPr/>
                    <a:lstStyle/>
                    <a:p>
                      <a:pPr algn="l" rtl="0" fontAlgn="base">
                        <a:lnSpc>
                          <a:spcPts val="1214"/>
                        </a:lnSpc>
                        <a:buNone/>
                      </a:pPr>
                      <a:r>
                        <a:rPr lang="en-GB" sz="1100" b="0" i="0">
                          <a:solidFill>
                            <a:srgbClr val="000000"/>
                          </a:solidFill>
                          <a:effectLst/>
                          <a:latin typeface="Arial"/>
                          <a:cs typeface="Arial"/>
                        </a:rPr>
                        <a:t>Activity 4.3: Solar resource Handbook</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rtl="0" fontAlgn="base">
                        <a:lnSpc>
                          <a:spcPts val="1214"/>
                        </a:lnSpc>
                        <a:buNone/>
                      </a:pPr>
                      <a:r>
                        <a:rPr lang="it-IT" sz="1100" b="0" i="0" dirty="0">
                          <a:solidFill>
                            <a:srgbClr val="000000"/>
                          </a:solidFill>
                          <a:effectLst/>
                          <a:latin typeface="Arial"/>
                          <a:cs typeface="Arial"/>
                        </a:rPr>
                        <a:t>Aron </a:t>
                      </a:r>
                      <a:r>
                        <a:rPr lang="it-IT" sz="1100" b="0" i="0" dirty="0" err="1">
                          <a:solidFill>
                            <a:srgbClr val="000000"/>
                          </a:solidFill>
                          <a:effectLst/>
                          <a:latin typeface="Arial"/>
                          <a:cs typeface="Arial"/>
                        </a:rPr>
                        <a:t>Habte</a:t>
                      </a:r>
                      <a:r>
                        <a:rPr lang="it-IT" sz="1100" b="0" i="0" dirty="0">
                          <a:solidFill>
                            <a:srgbClr val="000000"/>
                          </a:solidFill>
                          <a:effectLst/>
                          <a:latin typeface="Arial"/>
                          <a:cs typeface="Arial"/>
                        </a:rPr>
                        <a:t>, USA and </a:t>
                      </a:r>
                      <a:r>
                        <a:rPr lang="it-IT" sz="1100" b="0" i="0" dirty="0" err="1">
                          <a:solidFill>
                            <a:srgbClr val="000000"/>
                          </a:solidFill>
                          <a:effectLst/>
                          <a:latin typeface="Arial"/>
                          <a:cs typeface="Arial"/>
                        </a:rPr>
                        <a:t>Yehia</a:t>
                      </a:r>
                      <a:r>
                        <a:rPr lang="it-IT" sz="1100" b="0" i="0" dirty="0">
                          <a:solidFill>
                            <a:srgbClr val="000000"/>
                          </a:solidFill>
                          <a:effectLst/>
                          <a:latin typeface="Arial"/>
                          <a:cs typeface="Arial"/>
                        </a:rPr>
                        <a:t> </a:t>
                      </a:r>
                      <a:r>
                        <a:rPr lang="it-IT" sz="1100" b="0" i="0" dirty="0" err="1">
                          <a:solidFill>
                            <a:srgbClr val="000000"/>
                          </a:solidFill>
                          <a:effectLst/>
                          <a:latin typeface="Arial"/>
                          <a:cs typeface="Arial"/>
                        </a:rPr>
                        <a:t>Eissa</a:t>
                      </a:r>
                      <a:r>
                        <a:rPr lang="it-IT" sz="1100" b="0" i="0" dirty="0">
                          <a:solidFill>
                            <a:srgbClr val="000000"/>
                          </a:solidFill>
                          <a:effectLst/>
                          <a:latin typeface="Arial"/>
                          <a:cs typeface="Arial"/>
                        </a:rPr>
                        <a:t>, FRA</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601507471"/>
                  </a:ext>
                </a:extLst>
              </a:tr>
              <a:tr h="248879">
                <a:tc>
                  <a:txBody>
                    <a:bodyPr/>
                    <a:lstStyle/>
                    <a:p>
                      <a:pPr algn="l" rtl="0" fontAlgn="base">
                        <a:lnSpc>
                          <a:spcPts val="1214"/>
                        </a:lnSpc>
                        <a:buNone/>
                      </a:pPr>
                      <a:r>
                        <a:rPr lang="en-GB" sz="1100" b="0" i="0">
                          <a:solidFill>
                            <a:srgbClr val="000000"/>
                          </a:solidFill>
                          <a:effectLst/>
                          <a:latin typeface="Arial"/>
                          <a:cs typeface="Arial"/>
                        </a:rPr>
                        <a:t>Activity 4.4: Standardisation</a:t>
                      </a:r>
                      <a:r>
                        <a:rPr lang="en-US" sz="1100" b="0" i="0" dirty="0">
                          <a:solidFill>
                            <a:srgbClr val="000000"/>
                          </a:solidFill>
                          <a:effectLst/>
                          <a:latin typeface="Arial"/>
                          <a:cs typeface="Arial"/>
                        </a:rPr>
                        <a:t> </a:t>
                      </a:r>
                      <a:endParaRPr lang="en-US" sz="1100" b="0" i="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rtl="0" fontAlgn="base">
                        <a:lnSpc>
                          <a:spcPts val="1214"/>
                        </a:lnSpc>
                        <a:buNone/>
                      </a:pPr>
                      <a:r>
                        <a:rPr lang="en-GB" sz="1100" b="0" i="0" dirty="0">
                          <a:solidFill>
                            <a:srgbClr val="000000"/>
                          </a:solidFill>
                          <a:effectLst/>
                          <a:latin typeface="Arial"/>
                          <a:cs typeface="Arial"/>
                        </a:rPr>
                        <a:t>Aron Habte, USA</a:t>
                      </a:r>
                      <a:r>
                        <a:rPr lang="en-US" sz="1100" b="0" i="0" dirty="0">
                          <a:solidFill>
                            <a:srgbClr val="000000"/>
                          </a:solidFill>
                          <a:effectLst/>
                          <a:latin typeface="Arial"/>
                          <a:cs typeface="Arial"/>
                        </a:rPr>
                        <a:t> </a:t>
                      </a:r>
                      <a:endParaRPr lang="en-US" sz="1100" b="0" i="0" dirty="0">
                        <a:effectLst/>
                        <a:latin typeface="Arial"/>
                        <a:cs typeface="Arial"/>
                      </a:endParaRPr>
                    </a:p>
                  </a:txBody>
                  <a:tcPr marL="66675" marR="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4018394293"/>
                  </a:ext>
                </a:extLst>
              </a:tr>
            </a:tbl>
          </a:graphicData>
        </a:graphic>
      </p:graphicFrame>
    </p:spTree>
    <p:extLst>
      <p:ext uri="{BB962C8B-B14F-4D97-AF65-F5344CB8AC3E}">
        <p14:creationId xmlns:p14="http://schemas.microsoft.com/office/powerpoint/2010/main" val="3272167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D32B899-DB09-408E-96A9-DE801C5D91EE}"/>
              </a:ext>
            </a:extLst>
          </p:cNvPr>
          <p:cNvSpPr>
            <a:spLocks noGrp="1"/>
          </p:cNvSpPr>
          <p:nvPr>
            <p:ph type="body" sz="quarter" idx="12"/>
          </p:nvPr>
        </p:nvSpPr>
        <p:spPr/>
        <p:txBody>
          <a:bodyPr/>
          <a:lstStyle/>
          <a:p>
            <a:r>
              <a:rPr lang="fr-BE" dirty="0"/>
              <a:t>Firm Power 26: Key </a:t>
            </a:r>
            <a:r>
              <a:rPr lang="fr-BE" dirty="0" err="1"/>
              <a:t>Takeaways</a:t>
            </a:r>
            <a:endParaRPr lang="fr-BE" dirty="0"/>
          </a:p>
        </p:txBody>
      </p:sp>
      <p:sp>
        <p:nvSpPr>
          <p:cNvPr id="3" name="Espace réservé du texte 2">
            <a:extLst>
              <a:ext uri="{FF2B5EF4-FFF2-40B4-BE49-F238E27FC236}">
                <a16:creationId xmlns:a16="http://schemas.microsoft.com/office/drawing/2014/main" id="{D5C43002-AC8D-4A36-9EC7-815616578110}"/>
              </a:ext>
            </a:extLst>
          </p:cNvPr>
          <p:cNvSpPr>
            <a:spLocks noGrp="1"/>
          </p:cNvSpPr>
          <p:nvPr>
            <p:ph type="body" sz="quarter" idx="13"/>
          </p:nvPr>
        </p:nvSpPr>
        <p:spPr>
          <a:xfrm>
            <a:off x="507879" y="865796"/>
            <a:ext cx="8440119" cy="3757261"/>
          </a:xfrm>
        </p:spPr>
        <p:txBody>
          <a:bodyPr/>
          <a:lstStyle/>
          <a:p>
            <a:pPr algn="just">
              <a:spcBef>
                <a:spcPts val="0"/>
              </a:spcBef>
              <a:spcAft>
                <a:spcPts val="0"/>
              </a:spcAft>
            </a:pPr>
            <a:r>
              <a:rPr lang="en-US" b="1"/>
              <a:t>Firm Power from Variable Renewables is Feasible and Cost-Effective</a:t>
            </a:r>
          </a:p>
          <a:p>
            <a:pPr marL="269875" indent="17463" algn="just">
              <a:spcBef>
                <a:spcPts val="0"/>
              </a:spcBef>
              <a:buNone/>
            </a:pPr>
            <a:r>
              <a:rPr lang="en-US" sz="1300"/>
              <a:t>A 100% renewable grid based on firm wind and solar is technically achievable and economically competitive worldwide. Strategic design choices—blending renewable resources, storage, and flexibility—enable reliable 24/7 power without relying on massive seasonal storage or extensive grid expansion.</a:t>
            </a:r>
            <a:endParaRPr lang="en-US"/>
          </a:p>
          <a:p>
            <a:pPr algn="just">
              <a:spcBef>
                <a:spcPts val="0"/>
              </a:spcBef>
              <a:spcAft>
                <a:spcPts val="0"/>
              </a:spcAft>
            </a:pPr>
            <a:r>
              <a:rPr lang="en-US" b="1"/>
              <a:t>Wind/Solar Overbuilding and Curtailment are generally Essential</a:t>
            </a:r>
          </a:p>
          <a:p>
            <a:pPr marL="269875" indent="17463" algn="just">
              <a:spcBef>
                <a:spcPts val="0"/>
              </a:spcBef>
              <a:buNone/>
            </a:pPr>
            <a:r>
              <a:rPr lang="en-US" sz="1300"/>
              <a:t>In the absence of large, low-cost clean demand-side or supply-side flexible resources (e.g. hydro), installing excess renewable capacity and curtailing surplus output (“implicit storage”) is a cornerstone strategy. It significantly reduces the size for costly storage systems lowering overall generation costs.</a:t>
            </a:r>
            <a:endParaRPr lang="en-US"/>
          </a:p>
          <a:p>
            <a:pPr algn="just">
              <a:spcBef>
                <a:spcPts val="0"/>
              </a:spcBef>
              <a:spcAft>
                <a:spcPts val="0"/>
              </a:spcAft>
            </a:pPr>
            <a:r>
              <a:rPr lang="en-US" b="1"/>
              <a:t>Market and Policy Reforms are Critical</a:t>
            </a:r>
          </a:p>
          <a:p>
            <a:pPr marL="269875" indent="17463" algn="just">
              <a:spcBef>
                <a:spcPts val="0"/>
              </a:spcBef>
              <a:buNone/>
            </a:pPr>
            <a:r>
              <a:rPr lang="en-US" sz="1300"/>
              <a:t>Current electricity markets reward energy output rather than reliability and availability, penalize curtailment, and fail to value integrated resource systems. New frameworks—such as capacity-based remuneration and dual-market designs—are needed to unlock least-cost firm power configurations.</a:t>
            </a:r>
            <a:endParaRPr lang="en-US"/>
          </a:p>
          <a:p>
            <a:pPr algn="just">
              <a:spcBef>
                <a:spcPts val="0"/>
              </a:spcBef>
              <a:spcAft>
                <a:spcPts val="0"/>
              </a:spcAft>
            </a:pPr>
            <a:r>
              <a:rPr lang="en-US" b="1"/>
              <a:t>Case Studies Confirm Practical Viability</a:t>
            </a:r>
          </a:p>
          <a:p>
            <a:pPr marL="269875" indent="17463" algn="just">
              <a:spcBef>
                <a:spcPts val="0"/>
              </a:spcBef>
              <a:buNone/>
            </a:pPr>
            <a:r>
              <a:rPr lang="en-US" sz="1300"/>
              <a:t>Studies from regions such as Nova Scotia, Italy, Switzerland, China, and Australia show firm renewable systems can meet growing demand at competitive costs. For example, Nova Scotia’s optimized mix achieves 100% renewable supply at $0.05/kWh, even with full electrification of buildings and transport.</a:t>
            </a:r>
          </a:p>
          <a:p>
            <a:endParaRPr lang="fr-BE"/>
          </a:p>
        </p:txBody>
      </p:sp>
    </p:spTree>
    <p:extLst>
      <p:ext uri="{BB962C8B-B14F-4D97-AF65-F5344CB8AC3E}">
        <p14:creationId xmlns:p14="http://schemas.microsoft.com/office/powerpoint/2010/main" val="3270114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D32B899-DB09-408E-96A9-DE801C5D91EE}"/>
              </a:ext>
            </a:extLst>
          </p:cNvPr>
          <p:cNvSpPr>
            <a:spLocks noGrp="1"/>
          </p:cNvSpPr>
          <p:nvPr>
            <p:ph type="body" sz="quarter" idx="12"/>
          </p:nvPr>
        </p:nvSpPr>
        <p:spPr/>
        <p:txBody>
          <a:bodyPr/>
          <a:lstStyle/>
          <a:p>
            <a:r>
              <a:rPr lang="fr-BE" dirty="0"/>
              <a:t>Main reports: Firm Power </a:t>
            </a:r>
            <a:r>
              <a:rPr lang="fr-BE" dirty="0" err="1"/>
              <a:t>Generation</a:t>
            </a:r>
            <a:r>
              <a:rPr lang="fr-BE" dirty="0"/>
              <a:t> 2026</a:t>
            </a:r>
          </a:p>
        </p:txBody>
      </p:sp>
      <p:sp>
        <p:nvSpPr>
          <p:cNvPr id="5" name="Espace réservé du texte 2">
            <a:extLst>
              <a:ext uri="{FF2B5EF4-FFF2-40B4-BE49-F238E27FC236}">
                <a16:creationId xmlns:a16="http://schemas.microsoft.com/office/drawing/2014/main" id="{D5C43002-AC8D-4A36-9EC7-815616578110}"/>
              </a:ext>
            </a:extLst>
          </p:cNvPr>
          <p:cNvSpPr>
            <a:spLocks noGrp="1"/>
          </p:cNvSpPr>
          <p:nvPr>
            <p:ph type="body" sz="quarter" idx="13"/>
          </p:nvPr>
        </p:nvSpPr>
        <p:spPr>
          <a:xfrm>
            <a:off x="503962" y="889005"/>
            <a:ext cx="4103598" cy="3928528"/>
          </a:xfrm>
        </p:spPr>
        <p:txBody>
          <a:bodyPr/>
          <a:lstStyle/>
          <a:p>
            <a:r>
              <a:rPr lang="de-CH" dirty="0">
                <a:hlinkClick r:id="rId2"/>
              </a:rPr>
              <a:t>https://iea-pvps.org/key-topics/t16-firm-power-generation-2026/</a:t>
            </a:r>
            <a:endParaRPr lang="de-CH" dirty="0"/>
          </a:p>
          <a:p>
            <a:pPr marL="269979" lvl="1" indent="0">
              <a:buNone/>
            </a:pPr>
            <a:r>
              <a:rPr lang="de-CH" dirty="0"/>
              <a:t> </a:t>
            </a:r>
          </a:p>
          <a:p>
            <a:pPr marL="135449" indent="0">
              <a:buNone/>
            </a:pPr>
            <a:endParaRPr lang="en-GB" dirty="0">
              <a:sym typeface="Wingdings" panose="05000000000000000000" pitchFamily="2" charset="2"/>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4088" y="4667251"/>
            <a:ext cx="412016" cy="412016"/>
          </a:xfrm>
          <a:prstGeom prst="rect">
            <a:avLst/>
          </a:prstGeom>
        </p:spPr>
      </p:pic>
      <p:pic>
        <p:nvPicPr>
          <p:cNvPr id="6" name="Picture 4">
            <a:extLst>
              <a:ext uri="{FF2B5EF4-FFF2-40B4-BE49-F238E27FC236}">
                <a16:creationId xmlns:a16="http://schemas.microsoft.com/office/drawing/2014/main" id="{957E2600-171C-56D3-8718-432F07F222B8}"/>
              </a:ext>
            </a:extLst>
          </p:cNvPr>
          <p:cNvPicPr>
            <a:picLocks noChangeAspect="1"/>
          </p:cNvPicPr>
          <p:nvPr/>
        </p:nvPicPr>
        <p:blipFill>
          <a:blip r:embed="rId4" cstate="print">
            <a:extLst>
              <a:ext uri="{28A0092B-C50C-407E-A947-70E740481C1C}">
                <a14:useLocalDpi xmlns:a14="http://schemas.microsoft.com/office/drawing/2010/main" val="0"/>
              </a:ext>
            </a:extLst>
          </a:blip>
          <a:srcRect b="3041"/>
          <a:stretch>
            <a:fillRect/>
          </a:stretch>
        </p:blipFill>
        <p:spPr>
          <a:xfrm>
            <a:off x="4767390" y="736600"/>
            <a:ext cx="3252032" cy="4136659"/>
          </a:xfrm>
          <a:prstGeom prst="rect">
            <a:avLst/>
          </a:prstGeom>
          <a:effectLst>
            <a:outerShdw blurRad="50800" dist="88900" dir="2760000" algn="tl" rotWithShape="0">
              <a:prstClr val="black">
                <a:alpha val="40000"/>
              </a:prstClr>
            </a:outerShdw>
          </a:effectLst>
        </p:spPr>
      </p:pic>
      <p:grpSp>
        <p:nvGrpSpPr>
          <p:cNvPr id="7" name="Group 11">
            <a:extLst>
              <a:ext uri="{FF2B5EF4-FFF2-40B4-BE49-F238E27FC236}">
                <a16:creationId xmlns:a16="http://schemas.microsoft.com/office/drawing/2014/main" id="{623A2B5A-4F82-FA77-8A15-9E35724C0D0E}"/>
              </a:ext>
            </a:extLst>
          </p:cNvPr>
          <p:cNvGrpSpPr/>
          <p:nvPr/>
        </p:nvGrpSpPr>
        <p:grpSpPr>
          <a:xfrm>
            <a:off x="760275" y="2920634"/>
            <a:ext cx="3590972" cy="1951038"/>
            <a:chOff x="7843394" y="220891"/>
            <a:chExt cx="3969972" cy="1913993"/>
          </a:xfrm>
          <a:effectLst>
            <a:outerShdw blurRad="50800" dist="38100" dir="2700000" algn="tl" rotWithShape="0">
              <a:prstClr val="black">
                <a:alpha val="40000"/>
              </a:prstClr>
            </a:outerShdw>
          </a:effectLst>
        </p:grpSpPr>
        <p:sp>
          <p:nvSpPr>
            <p:cNvPr id="8" name="Rectangle 9">
              <a:extLst>
                <a:ext uri="{FF2B5EF4-FFF2-40B4-BE49-F238E27FC236}">
                  <a16:creationId xmlns:a16="http://schemas.microsoft.com/office/drawing/2014/main" id="{C38C4E02-401C-F705-E87B-61DABDC945BD}"/>
                </a:ext>
              </a:extLst>
            </p:cNvPr>
            <p:cNvSpPr/>
            <p:nvPr/>
          </p:nvSpPr>
          <p:spPr>
            <a:xfrm>
              <a:off x="7843394" y="220891"/>
              <a:ext cx="3969972" cy="191399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7">
              <a:extLst>
                <a:ext uri="{FF2B5EF4-FFF2-40B4-BE49-F238E27FC236}">
                  <a16:creationId xmlns:a16="http://schemas.microsoft.com/office/drawing/2014/main" id="{61022A8A-BB52-46C1-5156-966F81BF08B8}"/>
                </a:ext>
              </a:extLst>
            </p:cNvPr>
            <p:cNvSpPr txBox="1"/>
            <p:nvPr/>
          </p:nvSpPr>
          <p:spPr>
            <a:xfrm>
              <a:off x="8251479" y="439224"/>
              <a:ext cx="1101584" cy="1477328"/>
            </a:xfrm>
            <a:prstGeom prst="rect">
              <a:avLst/>
            </a:prstGeom>
            <a:noFill/>
          </p:spPr>
          <p:txBody>
            <a:bodyPr wrap="none" rtlCol="0">
              <a:spAutoFit/>
            </a:bodyPr>
            <a:lstStyle/>
            <a:p>
              <a:r>
                <a:rPr lang="en-US"/>
                <a:t>Australia</a:t>
              </a:r>
            </a:p>
            <a:p>
              <a:r>
                <a:rPr lang="en-US"/>
                <a:t>Canada</a:t>
              </a:r>
            </a:p>
            <a:p>
              <a:r>
                <a:rPr lang="en-US"/>
                <a:t>China</a:t>
              </a:r>
            </a:p>
            <a:p>
              <a:r>
                <a:rPr lang="en-US"/>
                <a:t>Denmark</a:t>
              </a:r>
            </a:p>
            <a:p>
              <a:r>
                <a:rPr lang="en-US"/>
                <a:t>Italy</a:t>
              </a:r>
            </a:p>
          </p:txBody>
        </p:sp>
        <p:sp>
          <p:nvSpPr>
            <p:cNvPr id="10" name="TextBox 8">
              <a:extLst>
                <a:ext uri="{FF2B5EF4-FFF2-40B4-BE49-F238E27FC236}">
                  <a16:creationId xmlns:a16="http://schemas.microsoft.com/office/drawing/2014/main" id="{6B183A08-47C1-DFB8-EC88-254BD48A81F5}"/>
                </a:ext>
              </a:extLst>
            </p:cNvPr>
            <p:cNvSpPr txBox="1"/>
            <p:nvPr/>
          </p:nvSpPr>
          <p:spPr>
            <a:xfrm>
              <a:off x="9606942" y="439224"/>
              <a:ext cx="2052548" cy="1177538"/>
            </a:xfrm>
            <a:prstGeom prst="rect">
              <a:avLst/>
            </a:prstGeom>
            <a:noFill/>
          </p:spPr>
          <p:txBody>
            <a:bodyPr wrap="none" rtlCol="0">
              <a:spAutoFit/>
            </a:bodyPr>
            <a:lstStyle/>
            <a:p>
              <a:r>
                <a:rPr lang="en-US"/>
                <a:t>The Netherlands</a:t>
              </a:r>
            </a:p>
            <a:p>
              <a:r>
                <a:rPr lang="en-US"/>
                <a:t>Portugal</a:t>
              </a:r>
            </a:p>
            <a:p>
              <a:r>
                <a:rPr lang="en-US"/>
                <a:t>Switzerland</a:t>
              </a:r>
            </a:p>
            <a:p>
              <a:r>
                <a:rPr lang="en-US"/>
                <a:t>USA</a:t>
              </a:r>
            </a:p>
          </p:txBody>
        </p:sp>
      </p:grpSp>
    </p:spTree>
    <p:extLst>
      <p:ext uri="{BB962C8B-B14F-4D97-AF65-F5344CB8AC3E}">
        <p14:creationId xmlns:p14="http://schemas.microsoft.com/office/powerpoint/2010/main" val="10317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DDCA5-B069-C152-284B-A13C5536AFD9}"/>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DE1AA66-9112-4091-CF27-72F0AAEC4A15}"/>
              </a:ext>
            </a:extLst>
          </p:cNvPr>
          <p:cNvSpPr>
            <a:spLocks noGrp="1"/>
          </p:cNvSpPr>
          <p:nvPr>
            <p:ph type="body" sz="quarter" idx="12"/>
          </p:nvPr>
        </p:nvSpPr>
        <p:spPr/>
        <p:txBody>
          <a:bodyPr lIns="0" tIns="45720" rIns="91440" bIns="45720" anchor="t">
            <a:noAutofit/>
          </a:bodyPr>
          <a:lstStyle/>
          <a:p>
            <a:r>
              <a:rPr lang="fr-BE" dirty="0">
                <a:latin typeface="Arial"/>
                <a:cs typeface="Arial"/>
              </a:rPr>
              <a:t>Firm Power: </a:t>
            </a:r>
            <a:r>
              <a:rPr lang="fr-BE" dirty="0" err="1">
                <a:latin typeface="Arial"/>
                <a:cs typeface="Arial"/>
              </a:rPr>
              <a:t>Flexibility</a:t>
            </a:r>
            <a:r>
              <a:rPr lang="fr-BE" dirty="0">
                <a:latin typeface="Arial"/>
                <a:cs typeface="Arial"/>
              </a:rPr>
              <a:t> </a:t>
            </a:r>
            <a:r>
              <a:rPr lang="fr-BE" dirty="0" err="1">
                <a:latin typeface="Arial"/>
                <a:cs typeface="Arial"/>
              </a:rPr>
              <a:t>is</a:t>
            </a:r>
            <a:r>
              <a:rPr lang="fr-BE" dirty="0">
                <a:latin typeface="Arial"/>
                <a:cs typeface="Arial"/>
              </a:rPr>
              <a:t> key</a:t>
            </a:r>
            <a:endParaRPr lang="fr-BE" dirty="0"/>
          </a:p>
        </p:txBody>
      </p:sp>
      <p:sp>
        <p:nvSpPr>
          <p:cNvPr id="3" name="Espace réservé du texte 2">
            <a:extLst>
              <a:ext uri="{FF2B5EF4-FFF2-40B4-BE49-F238E27FC236}">
                <a16:creationId xmlns:a16="http://schemas.microsoft.com/office/drawing/2014/main" id="{C01699C7-032D-C90F-BD37-B51400174160}"/>
              </a:ext>
            </a:extLst>
          </p:cNvPr>
          <p:cNvSpPr>
            <a:spLocks noGrp="1"/>
          </p:cNvSpPr>
          <p:nvPr>
            <p:ph type="body" sz="quarter" idx="13"/>
          </p:nvPr>
        </p:nvSpPr>
        <p:spPr>
          <a:xfrm>
            <a:off x="507879" y="865797"/>
            <a:ext cx="4058619" cy="3843787"/>
          </a:xfrm>
        </p:spPr>
        <p:txBody>
          <a:bodyPr lIns="0" tIns="45720" rIns="91440" bIns="45720" anchor="t"/>
          <a:lstStyle/>
          <a:p>
            <a:pPr marL="269875" indent="-133985">
              <a:spcBef>
                <a:spcPts val="0"/>
              </a:spcBef>
            </a:pPr>
            <a:r>
              <a:rPr lang="en-US" dirty="0">
                <a:latin typeface="Arial"/>
                <a:cs typeface="Arial"/>
              </a:rPr>
              <a:t>Flexibility will be key -&gt; merit-order lines need to get tilted</a:t>
            </a:r>
            <a:endParaRPr lang="en-US" dirty="0"/>
          </a:p>
          <a:p>
            <a:pPr marL="269875" indent="-133985">
              <a:spcBef>
                <a:spcPts val="0"/>
              </a:spcBef>
            </a:pPr>
            <a:endParaRPr lang="en-US" dirty="0">
              <a:latin typeface="Arial"/>
              <a:cs typeface="Arial"/>
            </a:endParaRPr>
          </a:p>
          <a:p>
            <a:pPr marL="269875" indent="-133985">
              <a:spcBef>
                <a:spcPts val="0"/>
              </a:spcBef>
            </a:pPr>
            <a:r>
              <a:rPr lang="en-US" dirty="0">
                <a:latin typeface="Arial"/>
                <a:cs typeface="Arial"/>
              </a:rPr>
              <a:t>Activation COST of flexibility will be key and depending storage / curtailment / grid </a:t>
            </a:r>
            <a:r>
              <a:rPr lang="en-US" dirty="0" err="1">
                <a:latin typeface="Arial"/>
                <a:cs typeface="Arial"/>
              </a:rPr>
              <a:t>extenson</a:t>
            </a:r>
            <a:r>
              <a:rPr lang="en-US" dirty="0">
                <a:latin typeface="Arial"/>
                <a:cs typeface="Arial"/>
              </a:rPr>
              <a:t> costs</a:t>
            </a:r>
            <a:endParaRPr lang="en-US" dirty="0"/>
          </a:p>
          <a:p>
            <a:pPr marL="404495" lvl="1" indent="-134620">
              <a:spcBef>
                <a:spcPts val="0"/>
              </a:spcBef>
            </a:pPr>
            <a:r>
              <a:rPr lang="en-US" dirty="0">
                <a:latin typeface="Arial"/>
                <a:cs typeface="Arial"/>
              </a:rPr>
              <a:t>Major causes of difference to LUT outcomes</a:t>
            </a:r>
            <a:endParaRPr lang="en-US" dirty="0"/>
          </a:p>
          <a:p>
            <a:pPr marL="269875" indent="-133985">
              <a:spcBef>
                <a:spcPts val="0"/>
              </a:spcBef>
            </a:pPr>
            <a:r>
              <a:rPr lang="en-US" dirty="0">
                <a:latin typeface="Arial"/>
                <a:cs typeface="Arial"/>
              </a:rPr>
              <a:t>Presentations at EU PVSEC 26</a:t>
            </a:r>
            <a:br>
              <a:rPr lang="en-US" dirty="0">
                <a:latin typeface="Arial"/>
                <a:cs typeface="Arial"/>
              </a:rPr>
            </a:br>
            <a:r>
              <a:rPr lang="de-CH" dirty="0"/>
              <a:t>5DO.19 (Wednesday)</a:t>
            </a:r>
            <a:br>
              <a:rPr lang="en-US" dirty="0">
                <a:latin typeface="Arial"/>
                <a:cs typeface="Arial"/>
              </a:rPr>
            </a:br>
            <a:endParaRPr lang="en-US" dirty="0"/>
          </a:p>
        </p:txBody>
      </p:sp>
      <p:pic>
        <p:nvPicPr>
          <p:cNvPr id="13" name="Picture 12">
            <a:extLst>
              <a:ext uri="{FF2B5EF4-FFF2-40B4-BE49-F238E27FC236}">
                <a16:creationId xmlns:a16="http://schemas.microsoft.com/office/drawing/2014/main" id="{14FCA941-5B0B-4BD5-D5EF-9D2B67D61372}"/>
              </a:ext>
            </a:extLst>
          </p:cNvPr>
          <p:cNvPicPr>
            <a:picLocks noChangeAspect="1"/>
          </p:cNvPicPr>
          <p:nvPr/>
        </p:nvPicPr>
        <p:blipFill>
          <a:blip r:embed="rId2"/>
          <a:stretch>
            <a:fillRect/>
          </a:stretch>
        </p:blipFill>
        <p:spPr>
          <a:xfrm>
            <a:off x="5209163" y="763515"/>
            <a:ext cx="2782110" cy="2167937"/>
          </a:xfrm>
          <a:prstGeom prst="rect">
            <a:avLst/>
          </a:prstGeom>
        </p:spPr>
      </p:pic>
      <p:pic>
        <p:nvPicPr>
          <p:cNvPr id="14" name="Picture 13">
            <a:extLst>
              <a:ext uri="{FF2B5EF4-FFF2-40B4-BE49-F238E27FC236}">
                <a16:creationId xmlns:a16="http://schemas.microsoft.com/office/drawing/2014/main" id="{71AD91C5-1EEE-D73F-4688-B3CF07160AFC}"/>
              </a:ext>
            </a:extLst>
          </p:cNvPr>
          <p:cNvPicPr>
            <a:picLocks noChangeAspect="1"/>
          </p:cNvPicPr>
          <p:nvPr/>
        </p:nvPicPr>
        <p:blipFill>
          <a:blip r:embed="rId3"/>
          <a:stretch>
            <a:fillRect/>
          </a:stretch>
        </p:blipFill>
        <p:spPr>
          <a:xfrm>
            <a:off x="5296391" y="3163190"/>
            <a:ext cx="2782110" cy="1761495"/>
          </a:xfrm>
          <a:prstGeom prst="rect">
            <a:avLst/>
          </a:prstGeom>
        </p:spPr>
      </p:pic>
      <p:sp>
        <p:nvSpPr>
          <p:cNvPr id="4" name="Textfeld 3">
            <a:extLst>
              <a:ext uri="{FF2B5EF4-FFF2-40B4-BE49-F238E27FC236}">
                <a16:creationId xmlns:a16="http://schemas.microsoft.com/office/drawing/2014/main" id="{98CAB9E1-D293-E81F-2DD0-9751ED3DEFEF}"/>
              </a:ext>
            </a:extLst>
          </p:cNvPr>
          <p:cNvSpPr txBox="1"/>
          <p:nvPr/>
        </p:nvSpPr>
        <p:spPr>
          <a:xfrm>
            <a:off x="7991273" y="1406412"/>
            <a:ext cx="684803" cy="369332"/>
          </a:xfrm>
          <a:prstGeom prst="rect">
            <a:avLst/>
          </a:prstGeom>
          <a:noFill/>
        </p:spPr>
        <p:txBody>
          <a:bodyPr wrap="none" rtlCol="0">
            <a:spAutoFit/>
          </a:bodyPr>
          <a:lstStyle/>
          <a:p>
            <a:r>
              <a:rPr lang="de-CH" dirty="0"/>
              <a:t>2020</a:t>
            </a:r>
          </a:p>
        </p:txBody>
      </p:sp>
      <p:sp>
        <p:nvSpPr>
          <p:cNvPr id="6" name="Textfeld 5">
            <a:extLst>
              <a:ext uri="{FF2B5EF4-FFF2-40B4-BE49-F238E27FC236}">
                <a16:creationId xmlns:a16="http://schemas.microsoft.com/office/drawing/2014/main" id="{59927916-F032-AC2C-0262-9B58DA3ED170}"/>
              </a:ext>
            </a:extLst>
          </p:cNvPr>
          <p:cNvSpPr txBox="1"/>
          <p:nvPr/>
        </p:nvSpPr>
        <p:spPr>
          <a:xfrm>
            <a:off x="8123591" y="3461091"/>
            <a:ext cx="832472" cy="369332"/>
          </a:xfrm>
          <a:prstGeom prst="rect">
            <a:avLst/>
          </a:prstGeom>
          <a:noFill/>
        </p:spPr>
        <p:txBody>
          <a:bodyPr wrap="none" rtlCol="0">
            <a:spAutoFit/>
          </a:bodyPr>
          <a:lstStyle/>
          <a:p>
            <a:r>
              <a:rPr lang="de-CH" dirty="0"/>
              <a:t>Future</a:t>
            </a:r>
          </a:p>
        </p:txBody>
      </p:sp>
    </p:spTree>
    <p:extLst>
      <p:ext uri="{BB962C8B-B14F-4D97-AF65-F5344CB8AC3E}">
        <p14:creationId xmlns:p14="http://schemas.microsoft.com/office/powerpoint/2010/main" val="3615355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B6E33-3F86-7E82-67F0-EBBB4DFD821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65D5712-63E4-E375-22CD-A0980041084A}"/>
              </a:ext>
            </a:extLst>
          </p:cNvPr>
          <p:cNvSpPr>
            <a:spLocks noGrp="1"/>
          </p:cNvSpPr>
          <p:nvPr>
            <p:ph type="body" sz="quarter" idx="12"/>
          </p:nvPr>
        </p:nvSpPr>
        <p:spPr/>
        <p:txBody>
          <a:bodyPr lIns="0" tIns="45720" rIns="91440" bIns="45720" anchor="t">
            <a:noAutofit/>
          </a:bodyPr>
          <a:lstStyle/>
          <a:p>
            <a:r>
              <a:rPr lang="fr-BE" dirty="0">
                <a:latin typeface="Arial"/>
                <a:cs typeface="Arial"/>
              </a:rPr>
              <a:t>Firm Power: Case Study Nova Scotia, CAN</a:t>
            </a:r>
            <a:endParaRPr lang="fr-BE" dirty="0"/>
          </a:p>
        </p:txBody>
      </p:sp>
      <p:sp>
        <p:nvSpPr>
          <p:cNvPr id="3" name="Espace réservé du texte 2">
            <a:extLst>
              <a:ext uri="{FF2B5EF4-FFF2-40B4-BE49-F238E27FC236}">
                <a16:creationId xmlns:a16="http://schemas.microsoft.com/office/drawing/2014/main" id="{B9CD89B1-3538-51A6-B292-3551F1690BB1}"/>
              </a:ext>
            </a:extLst>
          </p:cNvPr>
          <p:cNvSpPr>
            <a:spLocks noGrp="1"/>
          </p:cNvSpPr>
          <p:nvPr>
            <p:ph type="body" sz="quarter" idx="13"/>
          </p:nvPr>
        </p:nvSpPr>
        <p:spPr>
          <a:xfrm>
            <a:off x="507879" y="865797"/>
            <a:ext cx="4058619" cy="3843787"/>
          </a:xfrm>
        </p:spPr>
        <p:txBody>
          <a:bodyPr lIns="0" tIns="45720" rIns="91440" bIns="45720" anchor="t"/>
          <a:lstStyle/>
          <a:p>
            <a:pPr marL="269875" indent="-133985">
              <a:spcBef>
                <a:spcPts val="0"/>
              </a:spcBef>
            </a:pPr>
            <a:r>
              <a:rPr lang="en-US" dirty="0">
                <a:latin typeface="Arial"/>
                <a:cs typeface="Arial"/>
              </a:rPr>
              <a:t>Firm Power Economics Case Study</a:t>
            </a:r>
          </a:p>
          <a:p>
            <a:pPr marL="269875" indent="-133985">
              <a:spcBef>
                <a:spcPts val="0"/>
              </a:spcBef>
            </a:pPr>
            <a:r>
              <a:rPr lang="en-US" dirty="0">
                <a:latin typeface="Arial"/>
                <a:cs typeface="Arial"/>
              </a:rPr>
              <a:t>Nova Scotia, CAN</a:t>
            </a:r>
          </a:p>
          <a:p>
            <a:pPr marL="269875" indent="-133985">
              <a:spcBef>
                <a:spcPts val="0"/>
              </a:spcBef>
            </a:pPr>
            <a:endParaRPr lang="en-US" dirty="0">
              <a:latin typeface="Arial"/>
              <a:cs typeface="Arial"/>
            </a:endParaRPr>
          </a:p>
        </p:txBody>
      </p:sp>
      <p:pic>
        <p:nvPicPr>
          <p:cNvPr id="6" name="Picture 25">
            <a:extLst>
              <a:ext uri="{FF2B5EF4-FFF2-40B4-BE49-F238E27FC236}">
                <a16:creationId xmlns:a16="http://schemas.microsoft.com/office/drawing/2014/main" id="{29D0F54E-3643-EE87-7F8A-0CA908FB99CD}"/>
              </a:ext>
            </a:extLst>
          </p:cNvPr>
          <p:cNvPicPr>
            <a:picLocks noChangeAspect="1"/>
          </p:cNvPicPr>
          <p:nvPr/>
        </p:nvPicPr>
        <p:blipFill>
          <a:blip r:embed="rId2"/>
          <a:stretch>
            <a:fillRect/>
          </a:stretch>
        </p:blipFill>
        <p:spPr>
          <a:xfrm>
            <a:off x="427712" y="1695978"/>
            <a:ext cx="2957514" cy="2312277"/>
          </a:xfrm>
          <a:prstGeom prst="rect">
            <a:avLst/>
          </a:prstGeom>
        </p:spPr>
      </p:pic>
      <p:sp>
        <p:nvSpPr>
          <p:cNvPr id="8" name="Arrow: Right 26">
            <a:extLst>
              <a:ext uri="{FF2B5EF4-FFF2-40B4-BE49-F238E27FC236}">
                <a16:creationId xmlns:a16="http://schemas.microsoft.com/office/drawing/2014/main" id="{E8EB19D4-F4C4-5CF5-1A82-3635DEB1892A}"/>
              </a:ext>
            </a:extLst>
          </p:cNvPr>
          <p:cNvSpPr/>
          <p:nvPr/>
        </p:nvSpPr>
        <p:spPr>
          <a:xfrm flipH="1">
            <a:off x="3063940" y="3505302"/>
            <a:ext cx="549886" cy="132844"/>
          </a:xfrm>
          <a:prstGeom prst="rightArrow">
            <a:avLst>
              <a:gd name="adj1" fmla="val 50000"/>
              <a:gd name="adj2" fmla="val 212436"/>
            </a:avLst>
          </a:prstGeom>
          <a:solidFill>
            <a:srgbClr val="FFFF99">
              <a:alpha val="25882"/>
            </a:srgbClr>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Grafik 9">
            <a:extLst>
              <a:ext uri="{FF2B5EF4-FFF2-40B4-BE49-F238E27FC236}">
                <a16:creationId xmlns:a16="http://schemas.microsoft.com/office/drawing/2014/main" id="{086C3F8C-CB85-95B2-2578-19233039FEA1}"/>
              </a:ext>
            </a:extLst>
          </p:cNvPr>
          <p:cNvPicPr>
            <a:picLocks noChangeAspect="1"/>
          </p:cNvPicPr>
          <p:nvPr/>
        </p:nvPicPr>
        <p:blipFill>
          <a:blip r:embed="rId3"/>
          <a:stretch>
            <a:fillRect/>
          </a:stretch>
        </p:blipFill>
        <p:spPr>
          <a:xfrm>
            <a:off x="3910448" y="1540061"/>
            <a:ext cx="4905346" cy="2352304"/>
          </a:xfrm>
          <a:prstGeom prst="rect">
            <a:avLst/>
          </a:prstGeom>
        </p:spPr>
      </p:pic>
    </p:spTree>
    <p:extLst>
      <p:ext uri="{BB962C8B-B14F-4D97-AF65-F5344CB8AC3E}">
        <p14:creationId xmlns:p14="http://schemas.microsoft.com/office/powerpoint/2010/main" val="285660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20D90-0788-62AA-DDEC-EB37CCBE9AE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4F32BA1-9533-5C49-E863-A9F747A8F686}"/>
              </a:ext>
            </a:extLst>
          </p:cNvPr>
          <p:cNvSpPr>
            <a:spLocks noGrp="1"/>
          </p:cNvSpPr>
          <p:nvPr>
            <p:ph type="body" sz="quarter" idx="12"/>
          </p:nvPr>
        </p:nvSpPr>
        <p:spPr/>
        <p:txBody>
          <a:bodyPr lIns="0" tIns="45720" rIns="91440" bIns="45720" anchor="t">
            <a:noAutofit/>
          </a:bodyPr>
          <a:lstStyle/>
          <a:p>
            <a:r>
              <a:rPr lang="fr-BE" dirty="0">
                <a:latin typeface="Arial"/>
                <a:cs typeface="Arial"/>
              </a:rPr>
              <a:t>Firm Power: </a:t>
            </a:r>
            <a:r>
              <a:rPr lang="fr-BE" dirty="0" err="1">
                <a:latin typeface="Arial"/>
                <a:cs typeface="Arial"/>
              </a:rPr>
              <a:t>Curtailment</a:t>
            </a:r>
            <a:r>
              <a:rPr lang="fr-BE" dirty="0">
                <a:latin typeface="Arial"/>
                <a:cs typeface="Arial"/>
              </a:rPr>
              <a:t> vs. Storage / </a:t>
            </a:r>
            <a:r>
              <a:rPr lang="fr-BE" dirty="0" err="1">
                <a:latin typeface="Arial"/>
                <a:cs typeface="Arial"/>
              </a:rPr>
              <a:t>flex</a:t>
            </a:r>
            <a:r>
              <a:rPr lang="fr-BE" dirty="0">
                <a:latin typeface="Arial"/>
                <a:cs typeface="Arial"/>
              </a:rPr>
              <a:t>. </a:t>
            </a:r>
            <a:r>
              <a:rPr lang="fr-BE" dirty="0" err="1">
                <a:latin typeface="Arial"/>
                <a:cs typeface="Arial"/>
              </a:rPr>
              <a:t>costs</a:t>
            </a:r>
            <a:endParaRPr lang="fr-BE" dirty="0"/>
          </a:p>
        </p:txBody>
      </p:sp>
      <p:sp>
        <p:nvSpPr>
          <p:cNvPr id="5" name="TextBox 4">
            <a:extLst>
              <a:ext uri="{FF2B5EF4-FFF2-40B4-BE49-F238E27FC236}">
                <a16:creationId xmlns:a16="http://schemas.microsoft.com/office/drawing/2014/main" id="{3D283B84-63E2-1721-B735-6A54051FAC71}"/>
              </a:ext>
            </a:extLst>
          </p:cNvPr>
          <p:cNvSpPr txBox="1"/>
          <p:nvPr/>
        </p:nvSpPr>
        <p:spPr>
          <a:xfrm>
            <a:off x="530158" y="4548011"/>
            <a:ext cx="819231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0" i="0" u="none" strike="noStrike" baseline="0" dirty="0">
                <a:solidFill>
                  <a:srgbClr val="003C7D"/>
                </a:solidFill>
                <a:latin typeface="Arial"/>
              </a:rPr>
              <a:t>Cost-optimal curtailment (top left), flexibility contribution (top right), firm power </a:t>
            </a:r>
            <a:r>
              <a:rPr lang="en-US" sz="1200" dirty="0">
                <a:solidFill>
                  <a:srgbClr val="003C7D"/>
                </a:solidFill>
                <a:latin typeface="Arial"/>
              </a:rPr>
              <a:t>LCOE</a:t>
            </a:r>
            <a:r>
              <a:rPr lang="en-US" sz="1200" b="0" i="0" u="none" strike="noStrike" baseline="0" dirty="0">
                <a:solidFill>
                  <a:srgbClr val="003C7D"/>
                </a:solidFill>
                <a:latin typeface="Arial"/>
              </a:rPr>
              <a:t> with and without curtailment (bottom left) and implicit storage effect (bottom right) as a function of flexibility’s OpEx</a:t>
            </a:r>
            <a:r>
              <a:rPr sz="1200" b="0" i="0" dirty="0">
                <a:solidFill>
                  <a:srgbClr val="000000"/>
                </a:solidFill>
                <a:latin typeface="Arial"/>
                <a:ea typeface="Arial"/>
                <a:cs typeface="Arial"/>
              </a:rPr>
              <a:t>​</a:t>
            </a:r>
            <a:endParaRPr lang="en-US" dirty="0"/>
          </a:p>
        </p:txBody>
      </p:sp>
      <p:pic>
        <p:nvPicPr>
          <p:cNvPr id="12" name="Grafik 11">
            <a:extLst>
              <a:ext uri="{FF2B5EF4-FFF2-40B4-BE49-F238E27FC236}">
                <a16:creationId xmlns:a16="http://schemas.microsoft.com/office/drawing/2014/main" id="{8B91478F-AD19-CFAC-AA5D-44E6ED928681}"/>
              </a:ext>
            </a:extLst>
          </p:cNvPr>
          <p:cNvPicPr>
            <a:picLocks noChangeAspect="1"/>
          </p:cNvPicPr>
          <p:nvPr/>
        </p:nvPicPr>
        <p:blipFill>
          <a:blip r:embed="rId2"/>
          <a:stretch>
            <a:fillRect/>
          </a:stretch>
        </p:blipFill>
        <p:spPr>
          <a:xfrm>
            <a:off x="2917038" y="898518"/>
            <a:ext cx="5977725" cy="3635390"/>
          </a:xfrm>
          <a:prstGeom prst="rect">
            <a:avLst/>
          </a:prstGeom>
        </p:spPr>
      </p:pic>
      <p:sp>
        <p:nvSpPr>
          <p:cNvPr id="14" name="Textfeld 13">
            <a:extLst>
              <a:ext uri="{FF2B5EF4-FFF2-40B4-BE49-F238E27FC236}">
                <a16:creationId xmlns:a16="http://schemas.microsoft.com/office/drawing/2014/main" id="{9D550E22-FC30-3B4A-4269-560C0F3FB277}"/>
              </a:ext>
            </a:extLst>
          </p:cNvPr>
          <p:cNvSpPr txBox="1"/>
          <p:nvPr/>
        </p:nvSpPr>
        <p:spPr>
          <a:xfrm>
            <a:off x="249237" y="898518"/>
            <a:ext cx="2579921" cy="1477328"/>
          </a:xfrm>
          <a:prstGeom prst="rect">
            <a:avLst/>
          </a:prstGeom>
          <a:noFill/>
        </p:spPr>
        <p:txBody>
          <a:bodyPr wrap="square">
            <a:spAutoFit/>
          </a:bodyPr>
          <a:lstStyle/>
          <a:p>
            <a:pPr marL="285750" indent="-285750">
              <a:buFont typeface="Arial" panose="020B0604020202020204" pitchFamily="34" charset="0"/>
              <a:buChar char="•"/>
            </a:pPr>
            <a:r>
              <a:rPr lang="en-US" sz="1800" dirty="0">
                <a:solidFill>
                  <a:srgbClr val="003C7D"/>
                </a:solidFill>
                <a:latin typeface="Arial" panose="020B0604020202020204" pitchFamily="34" charset="0"/>
                <a:cs typeface="Arial" panose="020B0604020202020204" pitchFamily="34" charset="0"/>
              </a:rPr>
              <a:t>What is the impact of flexibility cost assumptions on firm power LCOE and optimal curtailment? </a:t>
            </a:r>
          </a:p>
        </p:txBody>
      </p:sp>
    </p:spTree>
    <p:extLst>
      <p:ext uri="{BB962C8B-B14F-4D97-AF65-F5344CB8AC3E}">
        <p14:creationId xmlns:p14="http://schemas.microsoft.com/office/powerpoint/2010/main" val="4224963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44009-CC7B-E4CA-A18C-856183CFE17B}"/>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0B1854F-3299-06FB-B589-D13D2366B731}"/>
              </a:ext>
            </a:extLst>
          </p:cNvPr>
          <p:cNvSpPr>
            <a:spLocks noGrp="1"/>
          </p:cNvSpPr>
          <p:nvPr>
            <p:ph type="body" sz="quarter" idx="12"/>
          </p:nvPr>
        </p:nvSpPr>
        <p:spPr/>
        <p:txBody>
          <a:bodyPr lIns="0" tIns="45720" rIns="91440" bIns="45720" anchor="t">
            <a:noAutofit/>
          </a:bodyPr>
          <a:lstStyle/>
          <a:p>
            <a:r>
              <a:rPr lang="fr-BE" dirty="0">
                <a:latin typeface="Arial"/>
                <a:cs typeface="Arial"/>
              </a:rPr>
              <a:t>Solar and PV </a:t>
            </a:r>
            <a:r>
              <a:rPr lang="fr-BE" dirty="0" err="1">
                <a:latin typeface="Arial"/>
                <a:cs typeface="Arial"/>
              </a:rPr>
              <a:t>Forecasting</a:t>
            </a:r>
            <a:r>
              <a:rPr lang="fr-BE" dirty="0">
                <a:latin typeface="Arial"/>
                <a:cs typeface="Arial"/>
              </a:rPr>
              <a:t> </a:t>
            </a:r>
            <a:r>
              <a:rPr lang="fr-BE" dirty="0" err="1">
                <a:latin typeface="Arial"/>
                <a:cs typeface="Arial"/>
              </a:rPr>
              <a:t>remains</a:t>
            </a:r>
            <a:r>
              <a:rPr lang="fr-BE" dirty="0">
                <a:latin typeface="Arial"/>
                <a:cs typeface="Arial"/>
              </a:rPr>
              <a:t> key</a:t>
            </a:r>
            <a:endParaRPr lang="fr-BE" dirty="0"/>
          </a:p>
        </p:txBody>
      </p:sp>
      <p:sp>
        <p:nvSpPr>
          <p:cNvPr id="3" name="Espace réservé du texte 2">
            <a:extLst>
              <a:ext uri="{FF2B5EF4-FFF2-40B4-BE49-F238E27FC236}">
                <a16:creationId xmlns:a16="http://schemas.microsoft.com/office/drawing/2014/main" id="{4AD435E2-585D-EAAA-2A7F-636DD2D585BE}"/>
              </a:ext>
            </a:extLst>
          </p:cNvPr>
          <p:cNvSpPr>
            <a:spLocks noGrp="1"/>
          </p:cNvSpPr>
          <p:nvPr>
            <p:ph type="body" sz="quarter" idx="13"/>
          </p:nvPr>
        </p:nvSpPr>
        <p:spPr>
          <a:xfrm>
            <a:off x="507879" y="865797"/>
            <a:ext cx="4216521" cy="4170660"/>
          </a:xfrm>
        </p:spPr>
        <p:txBody>
          <a:bodyPr lIns="0" tIns="45720" rIns="91440" bIns="45720" anchor="t"/>
          <a:lstStyle/>
          <a:p>
            <a:pPr marL="269875" indent="-133985">
              <a:spcBef>
                <a:spcPts val="0"/>
              </a:spcBef>
            </a:pPr>
            <a:r>
              <a:rPr lang="en-US" dirty="0">
                <a:latin typeface="Arial"/>
                <a:cs typeface="Arial"/>
              </a:rPr>
              <a:t>Even in curtailed and managed systems PV forecasting is key to minimize balancing costs</a:t>
            </a:r>
          </a:p>
          <a:p>
            <a:pPr marL="269875" indent="-133985">
              <a:spcBef>
                <a:spcPts val="0"/>
              </a:spcBef>
            </a:pPr>
            <a:r>
              <a:rPr lang="en-US" dirty="0">
                <a:latin typeface="Arial"/>
                <a:cs typeface="Arial"/>
              </a:rPr>
              <a:t>Combining forecasts and adding AI</a:t>
            </a:r>
            <a:br>
              <a:rPr lang="en-US" dirty="0">
                <a:latin typeface="Arial"/>
                <a:cs typeface="Arial"/>
              </a:rPr>
            </a:br>
            <a:r>
              <a:rPr lang="en-US" dirty="0">
                <a:latin typeface="Arial"/>
                <a:cs typeface="Arial"/>
              </a:rPr>
              <a:t>is best</a:t>
            </a:r>
          </a:p>
          <a:p>
            <a:pPr marL="269875" indent="-133985">
              <a:spcBef>
                <a:spcPts val="0"/>
              </a:spcBef>
            </a:pPr>
            <a:endParaRPr lang="en-US" dirty="0">
              <a:latin typeface="Arial"/>
              <a:cs typeface="Arial"/>
            </a:endParaRPr>
          </a:p>
          <a:p>
            <a:pPr marL="269875" indent="-133985">
              <a:spcBef>
                <a:spcPts val="0"/>
              </a:spcBef>
            </a:pPr>
            <a:endParaRPr lang="en-US" dirty="0">
              <a:latin typeface="Arial"/>
              <a:cs typeface="Arial"/>
            </a:endParaRPr>
          </a:p>
          <a:p>
            <a:pPr marL="269875" indent="-133985">
              <a:spcBef>
                <a:spcPts val="0"/>
              </a:spcBef>
            </a:pPr>
            <a:r>
              <a:rPr lang="en-US" dirty="0">
                <a:latin typeface="Arial"/>
                <a:cs typeface="Arial"/>
              </a:rPr>
              <a:t>Snow and fog still difficult to predict</a:t>
            </a:r>
          </a:p>
          <a:p>
            <a:pPr marL="269875" indent="-133985">
              <a:spcBef>
                <a:spcPts val="0"/>
              </a:spcBef>
            </a:pPr>
            <a:r>
              <a:rPr lang="en-US" dirty="0">
                <a:latin typeface="Arial"/>
                <a:cs typeface="Arial"/>
              </a:rPr>
              <a:t>Upcoming issue: Generation different to Feed-in (with EMS, storage and curtailment)</a:t>
            </a:r>
          </a:p>
          <a:p>
            <a:pPr marL="269875" indent="-133985">
              <a:spcBef>
                <a:spcPts val="0"/>
              </a:spcBef>
            </a:pPr>
            <a:r>
              <a:rPr lang="en-US" dirty="0">
                <a:latin typeface="Arial"/>
                <a:cs typeface="Arial"/>
              </a:rPr>
              <a:t>(AI supporter) ASI lowers uncertainty in first 20 min.</a:t>
            </a:r>
          </a:p>
        </p:txBody>
      </p:sp>
      <p:pic>
        <p:nvPicPr>
          <p:cNvPr id="7" name="Grafik 19">
            <a:extLst>
              <a:ext uri="{FF2B5EF4-FFF2-40B4-BE49-F238E27FC236}">
                <a16:creationId xmlns:a16="http://schemas.microsoft.com/office/drawing/2014/main" id="{B2EDD27A-F6AC-FEB0-38B7-6BCB1B22E2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238280" y="865797"/>
            <a:ext cx="3329458" cy="2027612"/>
          </a:xfrm>
          <a:prstGeom prst="rect">
            <a:avLst/>
          </a:prstGeom>
          <a:noFill/>
        </p:spPr>
      </p:pic>
      <p:pic>
        <p:nvPicPr>
          <p:cNvPr id="9" name="Grafik 14" descr="A graph of different colored lines&#10;&#10;Description automatically generated">
            <a:extLst>
              <a:ext uri="{FF2B5EF4-FFF2-40B4-BE49-F238E27FC236}">
                <a16:creationId xmlns:a16="http://schemas.microsoft.com/office/drawing/2014/main" id="{DB5FFB2B-76F4-EAB5-7445-072BC48266E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8414" y="3105624"/>
            <a:ext cx="3460127" cy="1575438"/>
          </a:xfrm>
          <a:prstGeom prst="rect">
            <a:avLst/>
          </a:prstGeom>
          <a:noFill/>
        </p:spPr>
      </p:pic>
    </p:spTree>
    <p:extLst>
      <p:ext uri="{BB962C8B-B14F-4D97-AF65-F5344CB8AC3E}">
        <p14:creationId xmlns:p14="http://schemas.microsoft.com/office/powerpoint/2010/main" val="95233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9D2B259C-1E4E-49E2-8894-BD2796DC32F1}"/>
              </a:ext>
            </a:extLst>
          </p:cNvPr>
          <p:cNvSpPr>
            <a:spLocks noGrp="1"/>
          </p:cNvSpPr>
          <p:nvPr>
            <p:ph type="body" sz="quarter" idx="12"/>
          </p:nvPr>
        </p:nvSpPr>
        <p:spPr>
          <a:xfrm>
            <a:off x="5953125" y="3479828"/>
            <a:ext cx="3062980" cy="519694"/>
          </a:xfrm>
        </p:spPr>
        <p:txBody>
          <a:bodyPr/>
          <a:lstStyle/>
          <a:p>
            <a:r>
              <a:rPr lang="en-US">
                <a:solidFill>
                  <a:schemeClr val="bg1"/>
                </a:solidFill>
              </a:rPr>
              <a:t>Thank you</a:t>
            </a:r>
          </a:p>
        </p:txBody>
      </p:sp>
      <p:sp>
        <p:nvSpPr>
          <p:cNvPr id="6" name="Espace réservé du texte 5">
            <a:extLst>
              <a:ext uri="{FF2B5EF4-FFF2-40B4-BE49-F238E27FC236}">
                <a16:creationId xmlns:a16="http://schemas.microsoft.com/office/drawing/2014/main" id="{A9B3DFFC-B98B-4D65-9E63-4D8134753C13}"/>
              </a:ext>
            </a:extLst>
          </p:cNvPr>
          <p:cNvSpPr>
            <a:spLocks noGrp="1"/>
          </p:cNvSpPr>
          <p:nvPr>
            <p:ph type="body" sz="quarter" idx="14"/>
          </p:nvPr>
        </p:nvSpPr>
        <p:spPr>
          <a:xfrm>
            <a:off x="3381431" y="4667251"/>
            <a:ext cx="4681255" cy="293284"/>
          </a:xfrm>
        </p:spPr>
        <p:txBody>
          <a:bodyPr/>
          <a:lstStyle/>
          <a:p>
            <a:r>
              <a:rPr lang="en-US" sz="1800">
                <a:solidFill>
                  <a:schemeClr val="bg1"/>
                </a:solidFill>
                <a:hlinkClick r:id="rId2"/>
              </a:rPr>
              <a:t>Jan.remund@meteotest.ch</a:t>
            </a:r>
            <a:r>
              <a:rPr lang="en-US" sz="1800">
                <a:solidFill>
                  <a:schemeClr val="bg1"/>
                </a:solidFill>
              </a:rPr>
              <a:t> </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4088" y="4667251"/>
            <a:ext cx="412016" cy="412016"/>
          </a:xfrm>
          <a:prstGeom prst="rect">
            <a:avLst/>
          </a:prstGeom>
        </p:spPr>
      </p:pic>
      <p:sp>
        <p:nvSpPr>
          <p:cNvPr id="2" name="Espace réservé du texte 4">
            <a:extLst>
              <a:ext uri="{FF2B5EF4-FFF2-40B4-BE49-F238E27FC236}">
                <a16:creationId xmlns:a16="http://schemas.microsoft.com/office/drawing/2014/main" id="{CB878B4A-E988-D4A1-0A2D-7B3C650D3EF3}"/>
              </a:ext>
            </a:extLst>
          </p:cNvPr>
          <p:cNvSpPr txBox="1">
            <a:spLocks/>
          </p:cNvSpPr>
          <p:nvPr/>
        </p:nvSpPr>
        <p:spPr>
          <a:xfrm>
            <a:off x="7014945" y="3033230"/>
            <a:ext cx="1830166" cy="1687180"/>
          </a:xfrm>
          <a:prstGeom prst="rect">
            <a:avLst/>
          </a:prstGeom>
        </p:spPr>
        <p:txBody>
          <a:bodyPr lIns="0">
            <a:noAutofit/>
          </a:bodyPr>
          <a:lstStyle>
            <a:lvl1pPr marL="161988" marR="0" indent="-161988" algn="ctr" defTabSz="685749" rtl="0" eaLnBrk="1" fontAlgn="auto" latinLnBrk="0" hangingPunct="1">
              <a:lnSpc>
                <a:spcPct val="100000"/>
              </a:lnSpc>
              <a:spcBef>
                <a:spcPts val="750"/>
              </a:spcBef>
              <a:spcAft>
                <a:spcPts val="0"/>
              </a:spcAft>
              <a:buClr>
                <a:schemeClr val="bg1">
                  <a:lumMod val="65000"/>
                </a:schemeClr>
              </a:buClr>
              <a:buSzPct val="100000"/>
              <a:buFont typeface="Calibri" panose="020F0502020204030204" pitchFamily="34" charset="0"/>
              <a:buNone/>
              <a:tabLst/>
              <a:defRPr lang="en-US" sz="1800" kern="1200" baseline="0" dirty="0" smtClean="0">
                <a:solidFill>
                  <a:schemeClr val="bg1">
                    <a:lumMod val="50000"/>
                  </a:schemeClr>
                </a:solidFill>
                <a:latin typeface="Arial" panose="020B0604020202020204" pitchFamily="34" charset="0"/>
                <a:ea typeface="+mn-ea"/>
                <a:cs typeface="Arial" panose="020B0604020202020204" pitchFamily="34" charset="0"/>
              </a:defRPr>
            </a:lvl1pPr>
            <a:lvl2pPr marL="404970" indent="-134991" algn="l" defTabSz="685749" rtl="0" eaLnBrk="1" latinLnBrk="0" hangingPunct="1">
              <a:spcBef>
                <a:spcPts val="375"/>
              </a:spcBef>
              <a:buClr>
                <a:schemeClr val="bg1">
                  <a:lumMod val="65000"/>
                </a:schemeClr>
              </a:buClr>
              <a:buSzPct val="100000"/>
              <a:buFont typeface="Segoe UI" panose="020B0502040204020203" pitchFamily="34" charset="0"/>
              <a:buChar char="-"/>
              <a:defRPr sz="1200" kern="1200">
                <a:solidFill>
                  <a:schemeClr val="tx1"/>
                </a:solidFill>
                <a:latin typeface="+mn-lt"/>
                <a:ea typeface="+mn-ea"/>
                <a:cs typeface="+mn-cs"/>
              </a:defRPr>
            </a:lvl2pPr>
            <a:lvl3pPr marL="566958" indent="-134991" algn="l" defTabSz="685749" rtl="0" eaLnBrk="1" latinLnBrk="0" hangingPunct="1">
              <a:spcBef>
                <a:spcPts val="375"/>
              </a:spcBef>
              <a:buClr>
                <a:schemeClr val="bg1">
                  <a:lumMod val="75000"/>
                </a:schemeClr>
              </a:buClr>
              <a:buFont typeface="Segoe UI" panose="020B0502040204020203" pitchFamily="34" charset="0"/>
              <a:buChar char="-"/>
              <a:defRPr sz="1050" kern="1200">
                <a:solidFill>
                  <a:schemeClr val="tx1"/>
                </a:solidFill>
                <a:latin typeface="+mn-lt"/>
                <a:ea typeface="+mn-ea"/>
                <a:cs typeface="+mn-cs"/>
              </a:defRPr>
            </a:lvl3pPr>
            <a:lvl4pPr marL="1200060" indent="-171438" algn="l" defTabSz="685749" rtl="0" eaLnBrk="1" latinLnBrk="0" hangingPunct="1">
              <a:spcBef>
                <a:spcPct val="20000"/>
              </a:spcBef>
              <a:buFont typeface="Arial" panose="020B0604020202020204" pitchFamily="34" charset="0"/>
              <a:buChar char="∙"/>
              <a:defRPr sz="900" kern="1200">
                <a:solidFill>
                  <a:schemeClr val="tx1"/>
                </a:solidFill>
                <a:latin typeface="+mn-lt"/>
                <a:ea typeface="+mn-ea"/>
                <a:cs typeface="+mn-cs"/>
              </a:defRPr>
            </a:lvl4pPr>
            <a:lvl5pPr marL="1542935" indent="-171438" algn="l" defTabSz="685749" rtl="0" eaLnBrk="1" latinLnBrk="0" hangingPunct="1">
              <a:spcBef>
                <a:spcPct val="20000"/>
              </a:spcBef>
              <a:buFont typeface="Arial" panose="020B0604020202020204" pitchFamily="34" charset="0"/>
              <a:buChar char="▫"/>
              <a:defRPr sz="900" kern="1200">
                <a:solidFill>
                  <a:schemeClr val="tx1"/>
                </a:solidFill>
                <a:latin typeface="+mn-lt"/>
                <a:ea typeface="+mn-ea"/>
                <a:cs typeface="+mn-cs"/>
              </a:defRPr>
            </a:lvl5pPr>
            <a:lvl6pPr marL="1885809" indent="-171438" algn="l" defTabSz="68574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684" indent="-171438" algn="l" defTabSz="68574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558" indent="-171438" algn="l" defTabSz="68574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433" indent="-171438" algn="l" defTabSz="68574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lgn="l"/>
            <a:r>
              <a:rPr lang="de-CH" sz="1600" dirty="0">
                <a:solidFill>
                  <a:srgbClr val="003C7D"/>
                </a:solidFill>
              </a:rPr>
              <a:t>Task 16 </a:t>
            </a:r>
            <a:r>
              <a:rPr lang="de-CH" sz="1600" dirty="0" err="1">
                <a:solidFill>
                  <a:srgbClr val="003C7D"/>
                </a:solidFill>
              </a:rPr>
              <a:t>meeting</a:t>
            </a:r>
            <a:r>
              <a:rPr lang="de-CH" sz="1600" dirty="0">
                <a:solidFill>
                  <a:srgbClr val="003C7D"/>
                </a:solidFill>
              </a:rPr>
              <a:t> Athens</a:t>
            </a:r>
          </a:p>
          <a:p>
            <a:pPr marL="0" indent="0" algn="l"/>
            <a:r>
              <a:rPr lang="de-CH" sz="1600" dirty="0">
                <a:solidFill>
                  <a:srgbClr val="003C7D"/>
                </a:solidFill>
              </a:rPr>
              <a:t>April 2026</a:t>
            </a:r>
            <a:br>
              <a:rPr lang="de-CH" sz="1600" dirty="0">
                <a:solidFill>
                  <a:srgbClr val="003C7D"/>
                </a:solidFill>
              </a:rPr>
            </a:br>
            <a:endParaRPr lang="de-CH" sz="1600" dirty="0">
              <a:solidFill>
                <a:srgbClr val="003C7D"/>
              </a:solidFill>
            </a:endParaRPr>
          </a:p>
        </p:txBody>
      </p:sp>
      <p:pic>
        <p:nvPicPr>
          <p:cNvPr id="8" name="Picture 2">
            <a:extLst>
              <a:ext uri="{FF2B5EF4-FFF2-40B4-BE49-F238E27FC236}">
                <a16:creationId xmlns:a16="http://schemas.microsoft.com/office/drawing/2014/main" id="{1DC5CEF7-FDC0-6A7E-309C-0D2DDAAF04BA}"/>
              </a:ext>
            </a:extLst>
          </p:cNvPr>
          <p:cNvPicPr>
            <a:picLocks noChangeAspect="1"/>
          </p:cNvPicPr>
          <p:nvPr/>
        </p:nvPicPr>
        <p:blipFill>
          <a:blip r:embed="rId4"/>
          <a:stretch>
            <a:fillRect/>
          </a:stretch>
        </p:blipFill>
        <p:spPr>
          <a:xfrm>
            <a:off x="941869" y="540237"/>
            <a:ext cx="5528555" cy="3774720"/>
          </a:xfrm>
          <a:prstGeom prst="rect">
            <a:avLst/>
          </a:prstGeom>
        </p:spPr>
      </p:pic>
    </p:spTree>
    <p:extLst>
      <p:ext uri="{BB962C8B-B14F-4D97-AF65-F5344CB8AC3E}">
        <p14:creationId xmlns:p14="http://schemas.microsoft.com/office/powerpoint/2010/main" val="742502770"/>
      </p:ext>
    </p:extLst>
  </p:cSld>
  <p:clrMapOvr>
    <a:masterClrMapping/>
  </p:clrMapOvr>
</p:sld>
</file>

<file path=ppt/theme/theme1.xml><?xml version="1.0" encoding="utf-8"?>
<a:theme xmlns:a="http://schemas.openxmlformats.org/drawingml/2006/main" name="GB - New branding v5 (2)">
  <a:themeElements>
    <a:clrScheme name="Custom 1">
      <a:dk1>
        <a:srgbClr val="F4821F"/>
      </a:dk1>
      <a:lt1>
        <a:sysClr val="window" lastClr="FFFFFF"/>
      </a:lt1>
      <a:dk2>
        <a:srgbClr val="10307D"/>
      </a:dk2>
      <a:lt2>
        <a:srgbClr val="FFFFFF"/>
      </a:lt2>
      <a:accent1>
        <a:srgbClr val="10307D"/>
      </a:accent1>
      <a:accent2>
        <a:srgbClr val="10307D"/>
      </a:accent2>
      <a:accent3>
        <a:srgbClr val="F4821F"/>
      </a:accent3>
      <a:accent4>
        <a:srgbClr val="F4821F"/>
      </a:accent4>
      <a:accent5>
        <a:srgbClr val="10307D"/>
      </a:accent5>
      <a:accent6>
        <a:srgbClr val="10307D"/>
      </a:accent6>
      <a:hlink>
        <a:srgbClr val="F4821F"/>
      </a:hlink>
      <a:folHlink>
        <a:srgbClr val="F4821F"/>
      </a:folHlink>
    </a:clrScheme>
    <a:fontScheme name="IEA template">
      <a:majorFont>
        <a:latin typeface="Century Gothic"/>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lumMod val="95000"/>
          </a:schemeClr>
        </a:solidFill>
        <a:ln>
          <a:noFill/>
        </a:ln>
      </a:spPr>
      <a:bodyPr rtlCol="0" anchor="ctr"/>
      <a:lstStyle>
        <a:defPPr algn="ctr">
          <a:defRPr sz="1200">
            <a:latin typeface="Segoe UI" panose="020B0502040204020203" pitchFamily="34" charset="0"/>
            <a:cs typeface="Segoe UI" panose="020B0502040204020203"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4" id="{F39241C8-7B32-6A43-B0A8-3CE245A73584}" vid="{7F805EB4-DE15-E642-859E-CC7D6EBEE1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ace2710-2a53-4707-9cf7-012212f88544" xsi:nil="true"/>
    <lcf76f155ced4ddcb4097134ff3c332f xmlns="21dc0bbd-a008-4079-8dc7-6c86477d700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0C3C41F8C93DA419011CA00C1AC596E" ma:contentTypeVersion="19" ma:contentTypeDescription="Crée un document." ma:contentTypeScope="" ma:versionID="8bbefd2aee6e7e8c14b7eb80bdb6dd5b">
  <xsd:schema xmlns:xsd="http://www.w3.org/2001/XMLSchema" xmlns:xs="http://www.w3.org/2001/XMLSchema" xmlns:p="http://schemas.microsoft.com/office/2006/metadata/properties" xmlns:ns2="21dc0bbd-a008-4079-8dc7-6c86477d7003" xmlns:ns3="face2710-2a53-4707-9cf7-012212f88544" targetNamespace="http://schemas.microsoft.com/office/2006/metadata/properties" ma:root="true" ma:fieldsID="71779412069e11fd4077191c7c4cf57d" ns2:_="" ns3:_="">
    <xsd:import namespace="21dc0bbd-a008-4079-8dc7-6c86477d7003"/>
    <xsd:import namespace="face2710-2a53-4707-9cf7-012212f8854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dc0bbd-a008-4079-8dc7-6c86477d70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bf44d073-f145-4e61-888e-5a6ceeae30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ce2710-2a53-4707-9cf7-012212f88544"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51557c01-f50a-4fd2-8855-317db599ee06}" ma:internalName="TaxCatchAll" ma:showField="CatchAllData" ma:web="face2710-2a53-4707-9cf7-012212f885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3775F1-A33C-4CC1-94E0-6EAC2B31FA05}">
  <ds:schemaRefs>
    <ds:schemaRef ds:uri="http://schemas.microsoft.com/sharepoint/v3/contenttype/forms"/>
  </ds:schemaRefs>
</ds:datastoreItem>
</file>

<file path=customXml/itemProps2.xml><?xml version="1.0" encoding="utf-8"?>
<ds:datastoreItem xmlns:ds="http://schemas.openxmlformats.org/officeDocument/2006/customXml" ds:itemID="{94112AEE-5B3B-4AC9-9CDD-0913CE8A07BF}">
  <ds:schemaRefs>
    <ds:schemaRef ds:uri="717bfe14-c5cb-49f2-932e-d72e86edcdff"/>
    <ds:schemaRef ds:uri="a5c63a5e-45fa-460c-b047-7284fa18b9a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69BE908-2B04-4823-97DA-C5D0F5DC7154}"/>
</file>

<file path=docProps/app.xml><?xml version="1.0" encoding="utf-8"?>
<Properties xmlns="http://schemas.openxmlformats.org/officeDocument/2006/extended-properties" xmlns:vt="http://schemas.openxmlformats.org/officeDocument/2006/docPropsVTypes">
  <Template/>
  <TotalTime>0</TotalTime>
  <Words>1627</Words>
  <Application>Microsoft Office PowerPoint</Application>
  <PresentationFormat>Bildschirmpräsentation (16:9)</PresentationFormat>
  <Paragraphs>214</Paragraphs>
  <Slides>19</Slides>
  <Notes>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19</vt:i4>
      </vt:variant>
    </vt:vector>
  </HeadingPairs>
  <TitlesOfParts>
    <vt:vector size="28" baseType="lpstr">
      <vt:lpstr>MS Gothic</vt:lpstr>
      <vt:lpstr>Arial</vt:lpstr>
      <vt:lpstr>Arial Nova</vt:lpstr>
      <vt:lpstr>Calibri</vt:lpstr>
      <vt:lpstr>Google Sans Text</vt:lpstr>
      <vt:lpstr>Segoe UI</vt:lpstr>
      <vt:lpstr>Times New Roman</vt:lpstr>
      <vt:lpstr>Wingdings</vt:lpstr>
      <vt:lpstr>GB - New branding v5 (2)</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OLC</dc:creator>
  <cp:lastModifiedBy>Jan Remund</cp:lastModifiedBy>
  <cp:revision>125</cp:revision>
  <cp:lastPrinted>2025-04-09T05:04:13Z</cp:lastPrinted>
  <dcterms:created xsi:type="dcterms:W3CDTF">2019-06-05T15:43:42Z</dcterms:created>
  <dcterms:modified xsi:type="dcterms:W3CDTF">2026-09-15T08:46:19Z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965d95-ecc0-4720-b759-1f33c42ed7da_Enabled">
    <vt:lpwstr>true</vt:lpwstr>
  </property>
  <property fmtid="{D5CDD505-2E9C-101B-9397-08002B2CF9AE}" pid="3" name="MSIP_Label_95965d95-ecc0-4720-b759-1f33c42ed7da_SetDate">
    <vt:lpwstr>2024-04-23T01:07:48Z</vt:lpwstr>
  </property>
  <property fmtid="{D5CDD505-2E9C-101B-9397-08002B2CF9AE}" pid="4" name="MSIP_Label_95965d95-ecc0-4720-b759-1f33c42ed7da_Method">
    <vt:lpwstr>Standard</vt:lpwstr>
  </property>
  <property fmtid="{D5CDD505-2E9C-101B-9397-08002B2CF9AE}" pid="5" name="MSIP_Label_95965d95-ecc0-4720-b759-1f33c42ed7da_Name">
    <vt:lpwstr>General</vt:lpwstr>
  </property>
  <property fmtid="{D5CDD505-2E9C-101B-9397-08002B2CF9AE}" pid="6" name="MSIP_Label_95965d95-ecc0-4720-b759-1f33c42ed7da_SiteId">
    <vt:lpwstr>a0f29d7e-28cd-4f54-8442-7885aee7c080</vt:lpwstr>
  </property>
  <property fmtid="{D5CDD505-2E9C-101B-9397-08002B2CF9AE}" pid="7" name="MSIP_Label_95965d95-ecc0-4720-b759-1f33c42ed7da_ActionId">
    <vt:lpwstr>62139aa0-7ef2-45e4-ad60-cfbf33cef02d</vt:lpwstr>
  </property>
  <property fmtid="{D5CDD505-2E9C-101B-9397-08002B2CF9AE}" pid="8" name="MSIP_Label_95965d95-ecc0-4720-b759-1f33c42ed7da_ContentBits">
    <vt:lpwstr>0</vt:lpwstr>
  </property>
  <property fmtid="{D5CDD505-2E9C-101B-9397-08002B2CF9AE}" pid="9" name="ContentTypeId">
    <vt:lpwstr>0x01010090C3C41F8C93DA419011CA00C1AC596E</vt:lpwstr>
  </property>
  <property fmtid="{D5CDD505-2E9C-101B-9397-08002B2CF9AE}" pid="10" name="MediaServiceImageTags">
    <vt:lpwstr/>
  </property>
</Properties>
</file>