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4"/>
  </p:sldMasterIdLst>
  <p:notesMasterIdLst>
    <p:notesMasterId r:id="rId12"/>
  </p:notesMasterIdLst>
  <p:sldIdLst>
    <p:sldId id="256" r:id="rId5"/>
    <p:sldId id="424" r:id="rId6"/>
    <p:sldId id="420" r:id="rId7"/>
    <p:sldId id="423" r:id="rId8"/>
    <p:sldId id="407" r:id="rId9"/>
    <p:sldId id="422" r:id="rId10"/>
    <p:sldId id="275" r:id="rId11"/>
  </p:sldIdLst>
  <p:sldSz cx="15240000" cy="8128000"/>
  <p:notesSz cx="15240000" cy="8128000"/>
  <p:embeddedFontLst>
    <p:embeddedFont>
      <p:font typeface="Roboto" panose="02000000000000000000" pitchFamily="2" charset="0"/>
      <p:regular r:id="rId13"/>
      <p:bold r:id="rId14"/>
      <p:italic r:id="rId15"/>
      <p:boldItalic r:id="rId1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000000"/>
          </p15:clr>
        </p15:guide>
        <p15:guide id="2" pos="216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38" roundtripDataSignature="AMtx7mipxKUAYrKr4QpfmYR7UOfSNT8y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00000000-0000-0000-0000-000000000000}" v="11" dt="2026-09-17T05:09:13.10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997"/>
    <p:restoredTop sz="93151" autoAdjust="0"/>
  </p:normalViewPr>
  <p:slideViewPr>
    <p:cSldViewPr snapToGrid="0">
      <p:cViewPr varScale="1">
        <p:scale>
          <a:sx n="88" d="100"/>
          <a:sy n="88" d="100"/>
        </p:scale>
        <p:origin x="224" y="480"/>
      </p:cViewPr>
      <p:guideLst>
        <p:guide orient="horz" pos="288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font" Target="fonts/font1.fntdata"/><Relationship Id="rId39" Type="http://schemas.openxmlformats.org/officeDocument/2006/relationships/presProps" Target="presProps.xml"/><Relationship Id="rId3" Type="http://schemas.openxmlformats.org/officeDocument/2006/relationships/customXml" Target="../customXml/item3.xml"/><Relationship Id="rId42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38" Type="http://customschemas.google.com/relationships/presentationmetadata" Target="metadata"/><Relationship Id="rId2" Type="http://schemas.openxmlformats.org/officeDocument/2006/relationships/customXml" Target="../customXml/item2.xml"/><Relationship Id="rId16" Type="http://schemas.openxmlformats.org/officeDocument/2006/relationships/font" Target="fonts/font4.fntdata"/><Relationship Id="rId41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40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font" Target="fonts/font3.fntdata"/><Relationship Id="rId10" Type="http://schemas.openxmlformats.org/officeDocument/2006/relationships/slide" Target="slides/slide6.xml"/><Relationship Id="rId44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font" Target="fonts/font2.fntdata"/><Relationship Id="rId43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Guest User" userId="S::urn:spo:tenantanon#aaec5e95-c7b4-4b1d-8106-1a123250293d::" providerId="AD" clId="Web-{00000000-0000-0000-0000-000000000000}"/>
    <pc:docChg chg="modSld">
      <pc:chgData name="Guest User" userId="S::urn:spo:tenantanon#aaec5e95-c7b4-4b1d-8106-1a123250293d::" providerId="AD" clId="Web-{00000000-0000-0000-0000-000000000000}" dt="2026-09-17T05:09:13.104" v="10" actId="20577"/>
      <pc:docMkLst>
        <pc:docMk/>
      </pc:docMkLst>
      <pc:sldChg chg="modSp">
        <pc:chgData name="Guest User" userId="S::urn:spo:tenantanon#aaec5e95-c7b4-4b1d-8106-1a123250293d::" providerId="AD" clId="Web-{00000000-0000-0000-0000-000000000000}" dt="2026-09-17T05:09:13.104" v="10" actId="20577"/>
        <pc:sldMkLst>
          <pc:docMk/>
          <pc:sldMk cId="2930969594" sldId="423"/>
        </pc:sldMkLst>
        <pc:spChg chg="mod">
          <ac:chgData name="Guest User" userId="S::urn:spo:tenantanon#aaec5e95-c7b4-4b1d-8106-1a123250293d::" providerId="AD" clId="Web-{00000000-0000-0000-0000-000000000000}" dt="2026-09-17T05:09:13.104" v="10" actId="20577"/>
          <ac:spMkLst>
            <pc:docMk/>
            <pc:sldMk cId="2930969594" sldId="423"/>
            <ac:spMk id="58" creationId="{7DC8344E-EB22-002C-3C91-92EB1E15E0FF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2540500" y="609600"/>
            <a:ext cx="10160500" cy="304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1524000" y="3860800"/>
            <a:ext cx="121920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g851ee61fb5_4_119:notes"/>
          <p:cNvSpPr txBox="1">
            <a:spLocks noGrp="1"/>
          </p:cNvSpPr>
          <p:nvPr>
            <p:ph type="body" idx="1"/>
          </p:nvPr>
        </p:nvSpPr>
        <p:spPr>
          <a:xfrm>
            <a:off x="1524000" y="3860800"/>
            <a:ext cx="121920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42" name="Google Shape;42;g851ee61fb5_4_1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4762500" y="609600"/>
            <a:ext cx="5716588" cy="304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>
          <a:extLst>
            <a:ext uri="{FF2B5EF4-FFF2-40B4-BE49-F238E27FC236}">
              <a16:creationId xmlns:a16="http://schemas.microsoft.com/office/drawing/2014/main" id="{8D458523-DAE5-93F3-2E90-914A2A37DA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779b396984_3_75:notes">
            <a:extLst>
              <a:ext uri="{FF2B5EF4-FFF2-40B4-BE49-F238E27FC236}">
                <a16:creationId xmlns:a16="http://schemas.microsoft.com/office/drawing/2014/main" id="{380ECD10-C05B-EF39-654E-3739B9DA1EE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24000" y="3860800"/>
            <a:ext cx="121920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1" name="Google Shape;51;g779b396984_3_75:notes">
            <a:extLst>
              <a:ext uri="{FF2B5EF4-FFF2-40B4-BE49-F238E27FC236}">
                <a16:creationId xmlns:a16="http://schemas.microsoft.com/office/drawing/2014/main" id="{86EBC03E-2CF1-FC71-45A0-0339CCDDE337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762500" y="609600"/>
            <a:ext cx="5716588" cy="304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49971969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>
          <a:extLst>
            <a:ext uri="{FF2B5EF4-FFF2-40B4-BE49-F238E27FC236}">
              <a16:creationId xmlns:a16="http://schemas.microsoft.com/office/drawing/2014/main" id="{53D99059-5BF0-D546-C139-3577D357D1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779b396984_3_75:notes">
            <a:extLst>
              <a:ext uri="{FF2B5EF4-FFF2-40B4-BE49-F238E27FC236}">
                <a16:creationId xmlns:a16="http://schemas.microsoft.com/office/drawing/2014/main" id="{B566E7C7-DEE5-0DD2-CFAA-3104D2B4ADB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24000" y="3860800"/>
            <a:ext cx="121920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1" name="Google Shape;51;g779b396984_3_75:notes">
            <a:extLst>
              <a:ext uri="{FF2B5EF4-FFF2-40B4-BE49-F238E27FC236}">
                <a16:creationId xmlns:a16="http://schemas.microsoft.com/office/drawing/2014/main" id="{5042E586-B96B-2F6B-D14D-FFDFFB56B27C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762500" y="609600"/>
            <a:ext cx="5716588" cy="304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34569804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9">
          <a:extLst>
            <a:ext uri="{FF2B5EF4-FFF2-40B4-BE49-F238E27FC236}">
              <a16:creationId xmlns:a16="http://schemas.microsoft.com/office/drawing/2014/main" id="{A133240D-12E1-B4D4-A52F-606AC10E54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g779b396984_3_75:notes">
            <a:extLst>
              <a:ext uri="{FF2B5EF4-FFF2-40B4-BE49-F238E27FC236}">
                <a16:creationId xmlns:a16="http://schemas.microsoft.com/office/drawing/2014/main" id="{91EB602F-3AB5-CBFF-B4D5-F67A0BFA928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24000" y="3860800"/>
            <a:ext cx="121920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51" name="Google Shape;51;g779b396984_3_75:notes">
            <a:extLst>
              <a:ext uri="{FF2B5EF4-FFF2-40B4-BE49-F238E27FC236}">
                <a16:creationId xmlns:a16="http://schemas.microsoft.com/office/drawing/2014/main" id="{D67787A7-21F1-9772-7C78-0277D284848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762500" y="609600"/>
            <a:ext cx="5716588" cy="304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285530123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>
          <a:extLst>
            <a:ext uri="{FF2B5EF4-FFF2-40B4-BE49-F238E27FC236}">
              <a16:creationId xmlns:a16="http://schemas.microsoft.com/office/drawing/2014/main" id="{06B383BC-9E6C-29BF-DEB3-F49AF5155A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79b396984_3_54:notes">
            <a:extLst>
              <a:ext uri="{FF2B5EF4-FFF2-40B4-BE49-F238E27FC236}">
                <a16:creationId xmlns:a16="http://schemas.microsoft.com/office/drawing/2014/main" id="{A8F88B6B-611E-E625-3D64-DEBC5DC5F17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24000" y="3860800"/>
            <a:ext cx="121920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 dirty="0"/>
          </a:p>
        </p:txBody>
      </p:sp>
      <p:sp>
        <p:nvSpPr>
          <p:cNvPr id="67" name="Google Shape;67;g779b396984_3_54:notes">
            <a:extLst>
              <a:ext uri="{FF2B5EF4-FFF2-40B4-BE49-F238E27FC236}">
                <a16:creationId xmlns:a16="http://schemas.microsoft.com/office/drawing/2014/main" id="{D2A3D155-7AD8-501A-4490-F77E3246D63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762500" y="609600"/>
            <a:ext cx="5716588" cy="304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14758010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5">
          <a:extLst>
            <a:ext uri="{FF2B5EF4-FFF2-40B4-BE49-F238E27FC236}">
              <a16:creationId xmlns:a16="http://schemas.microsoft.com/office/drawing/2014/main" id="{E6A96963-71A1-A9B4-3198-9C31D72E5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g779b396984_3_54:notes">
            <a:extLst>
              <a:ext uri="{FF2B5EF4-FFF2-40B4-BE49-F238E27FC236}">
                <a16:creationId xmlns:a16="http://schemas.microsoft.com/office/drawing/2014/main" id="{80477D66-09D1-C20C-3BC6-88514C971DD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1524000" y="3860800"/>
            <a:ext cx="121920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67" name="Google Shape;67;g779b396984_3_54:notes">
            <a:extLst>
              <a:ext uri="{FF2B5EF4-FFF2-40B4-BE49-F238E27FC236}">
                <a16:creationId xmlns:a16="http://schemas.microsoft.com/office/drawing/2014/main" id="{24EBBE56-F97A-B91B-D99E-D4D9009A0ED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4762500" y="609600"/>
            <a:ext cx="5716588" cy="304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0637328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gfb44de110c_0_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4762500" y="609600"/>
            <a:ext cx="5716588" cy="3048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251" name="Google Shape;251;gfb44de110c_0_26:notes"/>
          <p:cNvSpPr txBox="1">
            <a:spLocks noGrp="1"/>
          </p:cNvSpPr>
          <p:nvPr>
            <p:ph type="body" idx="1"/>
          </p:nvPr>
        </p:nvSpPr>
        <p:spPr>
          <a:xfrm>
            <a:off x="1524000" y="3860800"/>
            <a:ext cx="12192000" cy="365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52"/>
          <p:cNvSpPr txBox="1">
            <a:spLocks noGrp="1"/>
          </p:cNvSpPr>
          <p:nvPr>
            <p:ph type="title"/>
          </p:nvPr>
        </p:nvSpPr>
        <p:spPr>
          <a:xfrm>
            <a:off x="-12700" y="1054100"/>
            <a:ext cx="5691505" cy="18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0" b="1" i="0">
                <a:solidFill>
                  <a:srgbClr val="FAFAFA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52"/>
          <p:cNvSpPr txBox="1">
            <a:spLocks noGrp="1"/>
          </p:cNvSpPr>
          <p:nvPr>
            <p:ph type="ftr" idx="11"/>
          </p:nvPr>
        </p:nvSpPr>
        <p:spPr>
          <a:xfrm>
            <a:off x="5181600" y="7559040"/>
            <a:ext cx="48768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52"/>
          <p:cNvSpPr txBox="1">
            <a:spLocks noGrp="1"/>
          </p:cNvSpPr>
          <p:nvPr>
            <p:ph type="dt" idx="10"/>
          </p:nvPr>
        </p:nvSpPr>
        <p:spPr>
          <a:xfrm>
            <a:off x="762000" y="7559040"/>
            <a:ext cx="35052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52"/>
          <p:cNvSpPr txBox="1">
            <a:spLocks noGrp="1"/>
          </p:cNvSpPr>
          <p:nvPr>
            <p:ph type="sldNum" idx="12"/>
          </p:nvPr>
        </p:nvSpPr>
        <p:spPr>
          <a:xfrm>
            <a:off x="10972800" y="7559040"/>
            <a:ext cx="35052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Title and Content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53"/>
          <p:cNvSpPr txBox="1">
            <a:spLocks noGrp="1"/>
          </p:cNvSpPr>
          <p:nvPr>
            <p:ph type="title"/>
          </p:nvPr>
        </p:nvSpPr>
        <p:spPr>
          <a:xfrm>
            <a:off x="-12700" y="1054100"/>
            <a:ext cx="5691505" cy="18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2000" b="1" i="0">
                <a:solidFill>
                  <a:srgbClr val="FAFAFA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" name="Google Shape;18;p53"/>
          <p:cNvSpPr txBox="1">
            <a:spLocks noGrp="1"/>
          </p:cNvSpPr>
          <p:nvPr>
            <p:ph type="body" idx="1"/>
          </p:nvPr>
        </p:nvSpPr>
        <p:spPr>
          <a:xfrm>
            <a:off x="-12700" y="1409700"/>
            <a:ext cx="6620509" cy="18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4000" b="1" i="0">
                <a:solidFill>
                  <a:srgbClr val="23232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lvl="1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marL="1371600" lvl="2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marL="1828800" lvl="3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marL="2286000" lvl="4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marL="2743200" lvl="5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marL="3200400" lvl="6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marL="3657600" lvl="7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marL="4114800" lvl="8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53"/>
          <p:cNvSpPr txBox="1">
            <a:spLocks noGrp="1"/>
          </p:cNvSpPr>
          <p:nvPr>
            <p:ph type="ftr" idx="11"/>
          </p:nvPr>
        </p:nvSpPr>
        <p:spPr>
          <a:xfrm>
            <a:off x="5181600" y="7559040"/>
            <a:ext cx="48768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3"/>
          <p:cNvSpPr txBox="1">
            <a:spLocks noGrp="1"/>
          </p:cNvSpPr>
          <p:nvPr>
            <p:ph type="dt" idx="10"/>
          </p:nvPr>
        </p:nvSpPr>
        <p:spPr>
          <a:xfrm>
            <a:off x="762000" y="7559040"/>
            <a:ext cx="35052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3"/>
          <p:cNvSpPr txBox="1">
            <a:spLocks noGrp="1"/>
          </p:cNvSpPr>
          <p:nvPr>
            <p:ph type="sldNum" idx="12"/>
          </p:nvPr>
        </p:nvSpPr>
        <p:spPr>
          <a:xfrm>
            <a:off x="10972800" y="7559040"/>
            <a:ext cx="35052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>
  <p:cSld name="Blank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4"/>
          <p:cNvSpPr txBox="1">
            <a:spLocks noGrp="1"/>
          </p:cNvSpPr>
          <p:nvPr>
            <p:ph type="ftr" idx="11"/>
          </p:nvPr>
        </p:nvSpPr>
        <p:spPr>
          <a:xfrm>
            <a:off x="5181600" y="7559040"/>
            <a:ext cx="48768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54"/>
          <p:cNvSpPr txBox="1">
            <a:spLocks noGrp="1"/>
          </p:cNvSpPr>
          <p:nvPr>
            <p:ph type="dt" idx="10"/>
          </p:nvPr>
        </p:nvSpPr>
        <p:spPr>
          <a:xfrm>
            <a:off x="762000" y="7559040"/>
            <a:ext cx="35052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4"/>
          <p:cNvSpPr txBox="1">
            <a:spLocks noGrp="1"/>
          </p:cNvSpPr>
          <p:nvPr>
            <p:ph type="sldNum" idx="12"/>
          </p:nvPr>
        </p:nvSpPr>
        <p:spPr>
          <a:xfrm>
            <a:off x="10972800" y="7559040"/>
            <a:ext cx="35052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>
  <p:cSld name="Title Slide">
    <p:spTree>
      <p:nvGrpSpPr>
        <p:cNvPr id="1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56"/>
          <p:cNvSpPr txBox="1">
            <a:spLocks noGrp="1"/>
          </p:cNvSpPr>
          <p:nvPr>
            <p:ph type="ctrTitle"/>
          </p:nvPr>
        </p:nvSpPr>
        <p:spPr>
          <a:xfrm>
            <a:off x="1143000" y="2519680"/>
            <a:ext cx="12954000" cy="170688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6" name="Google Shape;36;p56"/>
          <p:cNvSpPr txBox="1">
            <a:spLocks noGrp="1"/>
          </p:cNvSpPr>
          <p:nvPr>
            <p:ph type="subTitle" idx="1"/>
          </p:nvPr>
        </p:nvSpPr>
        <p:spPr>
          <a:xfrm>
            <a:off x="2286000" y="4551680"/>
            <a:ext cx="10668000" cy="203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56"/>
          <p:cNvSpPr txBox="1">
            <a:spLocks noGrp="1"/>
          </p:cNvSpPr>
          <p:nvPr>
            <p:ph type="ftr" idx="11"/>
          </p:nvPr>
        </p:nvSpPr>
        <p:spPr>
          <a:xfrm>
            <a:off x="5181600" y="7559040"/>
            <a:ext cx="48768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6"/>
          <p:cNvSpPr txBox="1">
            <a:spLocks noGrp="1"/>
          </p:cNvSpPr>
          <p:nvPr>
            <p:ph type="dt" idx="10"/>
          </p:nvPr>
        </p:nvSpPr>
        <p:spPr>
          <a:xfrm>
            <a:off x="762000" y="7559040"/>
            <a:ext cx="35052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888888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56"/>
          <p:cNvSpPr txBox="1">
            <a:spLocks noGrp="1"/>
          </p:cNvSpPr>
          <p:nvPr>
            <p:ph type="sldNum" idx="12"/>
          </p:nvPr>
        </p:nvSpPr>
        <p:spPr>
          <a:xfrm>
            <a:off x="10972800" y="7559040"/>
            <a:ext cx="35052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51"/>
          <p:cNvSpPr txBox="1">
            <a:spLocks noGrp="1"/>
          </p:cNvSpPr>
          <p:nvPr>
            <p:ph type="title"/>
          </p:nvPr>
        </p:nvSpPr>
        <p:spPr>
          <a:xfrm>
            <a:off x="-12700" y="1054100"/>
            <a:ext cx="5691505" cy="18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1" i="0" u="none" strike="noStrike" cap="none">
                <a:solidFill>
                  <a:srgbClr val="FAFAFA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51"/>
          <p:cNvSpPr txBox="1">
            <a:spLocks noGrp="1"/>
          </p:cNvSpPr>
          <p:nvPr>
            <p:ph type="body" idx="1"/>
          </p:nvPr>
        </p:nvSpPr>
        <p:spPr>
          <a:xfrm>
            <a:off x="-12700" y="1409700"/>
            <a:ext cx="6620509" cy="1854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457200" marR="0" lvl="0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4000" b="1" i="0" u="none" strike="noStrike" cap="none">
                <a:solidFill>
                  <a:srgbClr val="232323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L="914400" marR="0" lvl="1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51"/>
          <p:cNvSpPr txBox="1">
            <a:spLocks noGrp="1"/>
          </p:cNvSpPr>
          <p:nvPr>
            <p:ph type="ftr" idx="11"/>
          </p:nvPr>
        </p:nvSpPr>
        <p:spPr>
          <a:xfrm>
            <a:off x="5181600" y="7559040"/>
            <a:ext cx="48768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51"/>
          <p:cNvSpPr txBox="1">
            <a:spLocks noGrp="1"/>
          </p:cNvSpPr>
          <p:nvPr>
            <p:ph type="dt" idx="10"/>
          </p:nvPr>
        </p:nvSpPr>
        <p:spPr>
          <a:xfrm>
            <a:off x="762000" y="7559040"/>
            <a:ext cx="35052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51"/>
          <p:cNvSpPr txBox="1">
            <a:spLocks noGrp="1"/>
          </p:cNvSpPr>
          <p:nvPr>
            <p:ph type="sldNum" idx="12"/>
          </p:nvPr>
        </p:nvSpPr>
        <p:spPr>
          <a:xfrm>
            <a:off x="10972800" y="7559040"/>
            <a:ext cx="3505200" cy="40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 sz="1400">
              <a:solidFill>
                <a:srgbClr val="000000"/>
              </a:solidFill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3" r:id="rId4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jp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Google Shape;44;g851ee61fb5_4_119"/>
          <p:cNvPicPr preferRelativeResize="0"/>
          <p:nvPr/>
        </p:nvPicPr>
        <p:blipFill rotWithShape="1">
          <a:blip r:embed="rId3">
            <a:alphaModFix/>
          </a:blip>
          <a:srcRect t="9967" b="9966"/>
          <a:stretch/>
        </p:blipFill>
        <p:spPr>
          <a:xfrm>
            <a:off x="0" y="0"/>
            <a:ext cx="15227295" cy="8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45" name="Google Shape;45;g851ee61fb5_4_119"/>
          <p:cNvSpPr/>
          <p:nvPr/>
        </p:nvSpPr>
        <p:spPr>
          <a:xfrm>
            <a:off x="0" y="31103"/>
            <a:ext cx="15227300" cy="8135588"/>
          </a:xfrm>
          <a:custGeom>
            <a:avLst/>
            <a:gdLst/>
            <a:ahLst/>
            <a:cxnLst/>
            <a:rect l="l" t="t" r="r" b="b"/>
            <a:pathLst>
              <a:path w="15227300" h="8115300" extrusionOk="0">
                <a:moveTo>
                  <a:pt x="15227300" y="0"/>
                </a:moveTo>
                <a:lnTo>
                  <a:pt x="0" y="0"/>
                </a:lnTo>
                <a:lnTo>
                  <a:pt x="0" y="8115300"/>
                </a:lnTo>
                <a:lnTo>
                  <a:pt x="15227300" y="8115300"/>
                </a:lnTo>
                <a:lnTo>
                  <a:pt x="15227300" y="0"/>
                </a:lnTo>
                <a:close/>
              </a:path>
            </a:pathLst>
          </a:custGeom>
          <a:solidFill>
            <a:schemeClr val="bg1">
              <a:alpha val="32000"/>
            </a:schemeClr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GB" sz="2400" b="0" i="0" u="none" strike="noStrike" cap="none" noProof="0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46" name="Google Shape;46;g851ee61fb5_4_119"/>
          <p:cNvSpPr txBox="1">
            <a:spLocks noGrp="1"/>
          </p:cNvSpPr>
          <p:nvPr>
            <p:ph type="title"/>
          </p:nvPr>
        </p:nvSpPr>
        <p:spPr>
          <a:xfrm>
            <a:off x="7706719" y="3119252"/>
            <a:ext cx="7454681" cy="138149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ctr" anchorCtr="0">
            <a:noAutofit/>
          </a:bodyPr>
          <a:lstStyle/>
          <a:p>
            <a:r>
              <a:rPr lang="en-GB" sz="3200" noProof="0" dirty="0">
                <a:solidFill>
                  <a:schemeClr val="tx1"/>
                </a:solidFill>
              </a:rPr>
              <a:t>Value, Business Models and Policy: Lithuania case</a:t>
            </a:r>
            <a:br>
              <a:rPr lang="en-GB" sz="3200" noProof="0" dirty="0">
                <a:solidFill>
                  <a:schemeClr val="tx1"/>
                </a:solidFill>
              </a:rPr>
            </a:br>
            <a:endParaRPr lang="en-GB" sz="3200" noProof="0" dirty="0">
              <a:solidFill>
                <a:schemeClr val="tx1"/>
              </a:solidFill>
              <a:effectLst/>
              <a:latin typeface="Roboto" panose="02000000000000000000" pitchFamily="2" charset="0"/>
              <a:ea typeface="Roboto" panose="02000000000000000000" pitchFamily="2" charset="0"/>
              <a:cs typeface="Roboto" panose="02000000000000000000" pitchFamily="2" charset="0"/>
            </a:endParaRPr>
          </a:p>
        </p:txBody>
      </p:sp>
      <p:sp>
        <p:nvSpPr>
          <p:cNvPr id="47" name="Google Shape;47;g851ee61fb5_4_119"/>
          <p:cNvSpPr/>
          <p:nvPr/>
        </p:nvSpPr>
        <p:spPr>
          <a:xfrm rot="5400000">
            <a:off x="6611585" y="4060920"/>
            <a:ext cx="2042160" cy="16320"/>
          </a:xfrm>
          <a:custGeom>
            <a:avLst/>
            <a:gdLst/>
            <a:ahLst/>
            <a:cxnLst/>
            <a:rect l="l" t="t" r="r" b="b"/>
            <a:pathLst>
              <a:path w="508000" h="25400" extrusionOk="0">
                <a:moveTo>
                  <a:pt x="508000" y="0"/>
                </a:moveTo>
                <a:lnTo>
                  <a:pt x="0" y="0"/>
                </a:lnTo>
                <a:lnTo>
                  <a:pt x="0" y="25400"/>
                </a:lnTo>
                <a:lnTo>
                  <a:pt x="508000" y="25400"/>
                </a:lnTo>
                <a:lnTo>
                  <a:pt x="508000" y="0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GB" sz="1800" b="0" i="0" u="none" strike="noStrike" cap="none" noProof="0" dirty="0">
              <a:solidFill>
                <a:srgbClr val="000000"/>
              </a:solidFill>
              <a:highlight>
                <a:schemeClr val="lt1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2" name="Google Shape;71;g779b396984_3_54">
            <a:extLst>
              <a:ext uri="{FF2B5EF4-FFF2-40B4-BE49-F238E27FC236}">
                <a16:creationId xmlns:a16="http://schemas.microsoft.com/office/drawing/2014/main" id="{AA3D9F71-9D4D-4DBC-4A83-1F60DAA93EF3}"/>
              </a:ext>
            </a:extLst>
          </p:cNvPr>
          <p:cNvSpPr txBox="1"/>
          <p:nvPr/>
        </p:nvSpPr>
        <p:spPr>
          <a:xfrm>
            <a:off x="7680225" y="5326330"/>
            <a:ext cx="6723731" cy="79737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marR="5080" lvl="0" indent="0" algn="l" rtl="0">
              <a:lnSpc>
                <a:spcPct val="1111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800" b="1" i="0" u="none" strike="noStrike" cap="none" noProof="0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Dr. Juras Ulbikas </a:t>
            </a:r>
          </a:p>
          <a:p>
            <a:pPr marL="12700" marR="5080" lvl="0" indent="0" algn="l" rtl="0">
              <a:lnSpc>
                <a:spcPct val="1111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800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PVPS Task 1, </a:t>
            </a:r>
            <a:r>
              <a:rPr lang="en-GB" sz="2800" b="1" dirty="0" err="1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ExCo</a:t>
            </a:r>
            <a:r>
              <a:rPr lang="en-GB" sz="2800" b="1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 Lithuania</a:t>
            </a:r>
            <a:endParaRPr lang="en-GB" sz="2800" b="1" i="0" u="none" strike="noStrike" cap="none" noProof="0" dirty="0">
              <a:solidFill>
                <a:srgbClr val="0070C0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12700" marR="5080" lvl="0" indent="0" algn="l" rtl="0">
              <a:lnSpc>
                <a:spcPct val="1111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rPr lang="en-GB" sz="2800" b="1" noProof="0" dirty="0">
                <a:solidFill>
                  <a:srgbClr val="0070C0"/>
                </a:solidFill>
                <a:latin typeface="Roboto"/>
                <a:ea typeface="Roboto"/>
                <a:cs typeface="Roboto"/>
                <a:sym typeface="Roboto"/>
              </a:rPr>
              <a:t>PVSEC 2026, Sep 14-18, Rotterdam</a:t>
            </a:r>
            <a:endParaRPr lang="en-GB" sz="2800" b="1" i="0" u="none" strike="noStrike" cap="none" noProof="0" dirty="0">
              <a:solidFill>
                <a:srgbClr val="0070C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B07120E-C10F-49D5-DA65-FFCB5C6EA0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1175" y="3398301"/>
            <a:ext cx="6013354" cy="110244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>
          <a:extLst>
            <a:ext uri="{FF2B5EF4-FFF2-40B4-BE49-F238E27FC236}">
              <a16:creationId xmlns:a16="http://schemas.microsoft.com/office/drawing/2014/main" id="{56E147BD-BFD2-9C74-0DC3-15815BE8C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779b396984_3_75">
            <a:extLst>
              <a:ext uri="{FF2B5EF4-FFF2-40B4-BE49-F238E27FC236}">
                <a16:creationId xmlns:a16="http://schemas.microsoft.com/office/drawing/2014/main" id="{1DA68F77-B2DE-122B-F6D2-63A5AB4F182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58818" y="1567747"/>
            <a:ext cx="9509519" cy="6944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3600" noProof="0" dirty="0">
                <a:solidFill>
                  <a:schemeClr val="bg2">
                    <a:lumMod val="60000"/>
                    <a:lumOff val="4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Policy &amp; Grid – main drivers</a:t>
            </a:r>
            <a:endParaRPr lang="en-GB" sz="3600" noProof="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" name="Google Shape;58;g779b396984_3_75">
            <a:extLst>
              <a:ext uri="{FF2B5EF4-FFF2-40B4-BE49-F238E27FC236}">
                <a16:creationId xmlns:a16="http://schemas.microsoft.com/office/drawing/2014/main" id="{DC73DCBA-149E-54E2-FD72-64C285E5ACFD}"/>
              </a:ext>
            </a:extLst>
          </p:cNvPr>
          <p:cNvSpPr txBox="1"/>
          <p:nvPr/>
        </p:nvSpPr>
        <p:spPr>
          <a:xfrm>
            <a:off x="873903" y="2854435"/>
            <a:ext cx="6993226" cy="4809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r>
              <a:rPr lang="en-GB" sz="2000" b="1" i="1" noProof="0" dirty="0">
                <a:solidFill>
                  <a:schemeClr val="tx1"/>
                </a:solidFill>
              </a:rPr>
              <a:t>National Strategy for Energy independence: </a:t>
            </a:r>
            <a:r>
              <a:rPr lang="en-GB" sz="2000" noProof="0" dirty="0">
                <a:solidFill>
                  <a:schemeClr val="tx1"/>
                </a:solidFill>
              </a:rPr>
              <a:t>by 2030 100% electricity to come from RES. According recent trends – target can be reached by 2028</a:t>
            </a:r>
          </a:p>
          <a:p>
            <a:endParaRPr lang="en-GB" sz="2000" b="1" i="1" dirty="0">
              <a:solidFill>
                <a:schemeClr val="tx1"/>
              </a:solidFill>
            </a:endParaRPr>
          </a:p>
          <a:p>
            <a:r>
              <a:rPr lang="en-GB" sz="2000" b="1" i="1" dirty="0">
                <a:solidFill>
                  <a:schemeClr val="tx1"/>
                </a:solidFill>
              </a:rPr>
              <a:t>Focus on prosumers support</a:t>
            </a:r>
            <a:r>
              <a:rPr lang="en-GB" sz="2000" b="1" i="1" noProof="0" dirty="0">
                <a:solidFill>
                  <a:schemeClr val="tx1"/>
                </a:solidFill>
              </a:rPr>
              <a:t>: </a:t>
            </a:r>
          </a:p>
          <a:p>
            <a:r>
              <a:rPr lang="en-GB" sz="2000" noProof="0" dirty="0">
                <a:solidFill>
                  <a:schemeClr val="tx1"/>
                </a:solidFill>
              </a:rPr>
              <a:t>Private prosumers still on net-metering, while commercial already on net-billing</a:t>
            </a:r>
          </a:p>
          <a:p>
            <a:endParaRPr lang="en-GB" sz="2000" noProof="0" dirty="0">
              <a:solidFill>
                <a:schemeClr val="tx1"/>
              </a:solidFill>
            </a:endParaRPr>
          </a:p>
          <a:p>
            <a:r>
              <a:rPr lang="en-GB" sz="2000" b="1" i="1" dirty="0">
                <a:solidFill>
                  <a:schemeClr val="tx1"/>
                </a:solidFill>
              </a:rPr>
              <a:t>Push toward BESS: </a:t>
            </a:r>
          </a:p>
          <a:p>
            <a:r>
              <a:rPr lang="en-GB" sz="2000" noProof="0" dirty="0">
                <a:solidFill>
                  <a:schemeClr val="tx1"/>
                </a:solidFill>
              </a:rPr>
              <a:t>Support for hybrid PV+</a:t>
            </a:r>
            <a:r>
              <a:rPr lang="en-GB" sz="2000" dirty="0">
                <a:solidFill>
                  <a:schemeClr val="tx1"/>
                </a:solidFill>
              </a:rPr>
              <a:t>BESS or BESS for those who has already PV systems (</a:t>
            </a:r>
            <a:r>
              <a:rPr lang="en-GB" sz="2000" dirty="0"/>
              <a:t>700 </a:t>
            </a:r>
            <a:r>
              <a:rPr lang="en-GB" sz="2000" dirty="0" err="1"/>
              <a:t>Eur</a:t>
            </a:r>
            <a:r>
              <a:rPr lang="en-GB" sz="2000" dirty="0"/>
              <a:t>/kWh – LFP, and 580Eur/kWh – </a:t>
            </a:r>
            <a:r>
              <a:rPr lang="en-LT" sz="2000" dirty="0"/>
              <a:t>Li-ion</a:t>
            </a:r>
            <a:r>
              <a:rPr lang="en-GB" sz="2000" dirty="0"/>
              <a:t>)</a:t>
            </a:r>
            <a:endParaRPr lang="en-GB" sz="2000" noProof="0" dirty="0">
              <a:solidFill>
                <a:schemeClr val="tx1"/>
              </a:solidFill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46FFB32-D376-B83F-EF3F-C9234F65CEEE}"/>
              </a:ext>
            </a:extLst>
          </p:cNvPr>
          <p:cNvGrpSpPr/>
          <p:nvPr/>
        </p:nvGrpSpPr>
        <p:grpSpPr>
          <a:xfrm>
            <a:off x="873903" y="666997"/>
            <a:ext cx="2166638" cy="457822"/>
            <a:chOff x="541393" y="762000"/>
            <a:chExt cx="2166638" cy="457822"/>
          </a:xfrm>
        </p:grpSpPr>
        <p:sp>
          <p:nvSpPr>
            <p:cNvPr id="8" name="Google Shape;69;g779b396984_3_54">
              <a:extLst>
                <a:ext uri="{FF2B5EF4-FFF2-40B4-BE49-F238E27FC236}">
                  <a16:creationId xmlns:a16="http://schemas.microsoft.com/office/drawing/2014/main" id="{486EA60A-7ADA-86E7-55AF-598730ED30DC}"/>
                </a:ext>
              </a:extLst>
            </p:cNvPr>
            <p:cNvSpPr/>
            <p:nvPr/>
          </p:nvSpPr>
          <p:spPr>
            <a:xfrm flipH="1">
              <a:off x="2661137" y="762000"/>
              <a:ext cx="46894" cy="457822"/>
            </a:xfrm>
            <a:custGeom>
              <a:avLst/>
              <a:gdLst/>
              <a:ahLst/>
              <a:cxnLst/>
              <a:rect l="l" t="t" r="r" b="b"/>
              <a:pathLst>
                <a:path w="13334" h="610235" extrusionOk="0">
                  <a:moveTo>
                    <a:pt x="12712" y="0"/>
                  </a:moveTo>
                  <a:lnTo>
                    <a:pt x="0" y="0"/>
                  </a:lnTo>
                  <a:lnTo>
                    <a:pt x="0" y="609612"/>
                  </a:lnTo>
                  <a:lnTo>
                    <a:pt x="12712" y="609612"/>
                  </a:lnTo>
                  <a:lnTo>
                    <a:pt x="12712" y="0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en-GB" sz="18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95567F75-40C7-C5DD-A423-11A2C7300E2C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393" y="837190"/>
              <a:ext cx="2006866" cy="367925"/>
            </a:xfrm>
            <a:prstGeom prst="rect">
              <a:avLst/>
            </a:prstGeom>
          </p:spPr>
        </p:pic>
      </p:grpSp>
      <p:sp>
        <p:nvSpPr>
          <p:cNvPr id="2" name="Google Shape;57;g779b396984_3_75">
            <a:extLst>
              <a:ext uri="{FF2B5EF4-FFF2-40B4-BE49-F238E27FC236}">
                <a16:creationId xmlns:a16="http://schemas.microsoft.com/office/drawing/2014/main" id="{C8B8167B-3E5E-6F21-5C4F-727265AB510B}"/>
              </a:ext>
            </a:extLst>
          </p:cNvPr>
          <p:cNvSpPr/>
          <p:nvPr/>
        </p:nvSpPr>
        <p:spPr>
          <a:xfrm flipV="1">
            <a:off x="873903" y="2535475"/>
            <a:ext cx="508000" cy="45719"/>
          </a:xfrm>
          <a:custGeom>
            <a:avLst/>
            <a:gdLst/>
            <a:ahLst/>
            <a:cxnLst/>
            <a:rect l="l" t="t" r="r" b="b"/>
            <a:pathLst>
              <a:path w="508000" h="25400" extrusionOk="0">
                <a:moveTo>
                  <a:pt x="508000" y="0"/>
                </a:moveTo>
                <a:lnTo>
                  <a:pt x="0" y="0"/>
                </a:lnTo>
                <a:lnTo>
                  <a:pt x="0" y="25400"/>
                </a:lnTo>
                <a:lnTo>
                  <a:pt x="508000" y="25400"/>
                </a:lnTo>
                <a:lnTo>
                  <a:pt x="508000" y="0"/>
                </a:lnTo>
                <a:close/>
              </a:path>
            </a:pathLst>
          </a:custGeom>
          <a:solidFill>
            <a:srgbClr val="54B1D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GB" sz="1800" b="0" i="0" u="none" strike="noStrike" cap="none" noProof="0" dirty="0">
              <a:solidFill>
                <a:srgbClr val="000000"/>
              </a:solidFill>
              <a:highlight>
                <a:schemeClr val="accent6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1E97A78-CB41-C05A-A5CC-5E4A8ED4804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7600" y="-660"/>
            <a:ext cx="65024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503900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>
          <a:extLst>
            <a:ext uri="{FF2B5EF4-FFF2-40B4-BE49-F238E27FC236}">
              <a16:creationId xmlns:a16="http://schemas.microsoft.com/office/drawing/2014/main" id="{6E7B01B1-6744-8B9A-77BB-13D5D2CDE5C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779b396984_3_75">
            <a:extLst>
              <a:ext uri="{FF2B5EF4-FFF2-40B4-BE49-F238E27FC236}">
                <a16:creationId xmlns:a16="http://schemas.microsoft.com/office/drawing/2014/main" id="{F5D91AD2-DF86-D1AF-8A7F-DFF3697242A4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58818" y="1567747"/>
            <a:ext cx="9509519" cy="73913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lvl="0"/>
            <a:r>
              <a:rPr lang="en-GB" sz="3600" dirty="0">
                <a:solidFill>
                  <a:schemeClr val="bg2">
                    <a:lumMod val="60000"/>
                    <a:lumOff val="4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Policy &amp; Grid – main drivers</a:t>
            </a:r>
            <a:endParaRPr lang="en-GB" sz="3600" noProof="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" name="Google Shape;58;g779b396984_3_75">
            <a:extLst>
              <a:ext uri="{FF2B5EF4-FFF2-40B4-BE49-F238E27FC236}">
                <a16:creationId xmlns:a16="http://schemas.microsoft.com/office/drawing/2014/main" id="{D900E3E2-ECF5-844E-E323-E1B080FF2F40}"/>
              </a:ext>
            </a:extLst>
          </p:cNvPr>
          <p:cNvSpPr txBox="1"/>
          <p:nvPr/>
        </p:nvSpPr>
        <p:spPr>
          <a:xfrm>
            <a:off x="873903" y="2854435"/>
            <a:ext cx="6993226" cy="48091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r>
              <a:rPr lang="en-GB" sz="2000" b="1" i="1" noProof="0" dirty="0">
                <a:solidFill>
                  <a:schemeClr val="tx1"/>
                </a:solidFill>
              </a:rPr>
              <a:t>Grid: </a:t>
            </a:r>
            <a:r>
              <a:rPr lang="en-GB" sz="2000" noProof="0" dirty="0">
                <a:solidFill>
                  <a:schemeClr val="tx1"/>
                </a:solidFill>
              </a:rPr>
              <a:t>High cohesion and limited points for connection permits</a:t>
            </a:r>
          </a:p>
          <a:p>
            <a:endParaRPr lang="en-GB" sz="2000" noProof="0" dirty="0">
              <a:solidFill>
                <a:schemeClr val="tx1"/>
              </a:solidFill>
            </a:endParaRPr>
          </a:p>
          <a:p>
            <a:r>
              <a:rPr lang="en-GB" sz="2000" b="1" i="1" noProof="0" dirty="0">
                <a:solidFill>
                  <a:schemeClr val="tx1"/>
                </a:solidFill>
              </a:rPr>
              <a:t>Permits to connect: </a:t>
            </a:r>
            <a:r>
              <a:rPr lang="en-GB" sz="2000" noProof="0" dirty="0">
                <a:solidFill>
                  <a:schemeClr val="tx1"/>
                </a:solidFill>
              </a:rPr>
              <a:t>differentiation between installed generating power and permissible generating power. Permissible generating power limited in line with grid capacity to absorb power.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r>
              <a:rPr lang="en-GB" sz="2000" b="1" i="1" noProof="0" dirty="0">
                <a:solidFill>
                  <a:schemeClr val="tx1"/>
                </a:solidFill>
              </a:rPr>
              <a:t>Market: </a:t>
            </a:r>
            <a:r>
              <a:rPr lang="en-GB" sz="2000" noProof="0" dirty="0">
                <a:solidFill>
                  <a:schemeClr val="tx1"/>
                </a:solidFill>
              </a:rPr>
              <a:t>curtailment or negative prices new normal </a:t>
            </a:r>
          </a:p>
          <a:p>
            <a:endParaRPr lang="en-GB" sz="2000" dirty="0">
              <a:solidFill>
                <a:schemeClr val="tx1"/>
              </a:solidFill>
            </a:endParaRPr>
          </a:p>
          <a:p>
            <a:r>
              <a:rPr lang="en-GB" sz="2000" b="1" i="1" noProof="0" dirty="0">
                <a:solidFill>
                  <a:schemeClr val="tx1"/>
                </a:solidFill>
              </a:rPr>
              <a:t>Business model: </a:t>
            </a:r>
            <a:r>
              <a:rPr lang="en-GB" sz="2000" noProof="0" dirty="0">
                <a:solidFill>
                  <a:schemeClr val="tx1"/>
                </a:solidFill>
              </a:rPr>
              <a:t>Profitability ONLY in the presence of BESS + EMS working with NORDPOOL market forecasts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5255F6A-0733-C6F6-3614-33901C17D246}"/>
              </a:ext>
            </a:extLst>
          </p:cNvPr>
          <p:cNvGrpSpPr/>
          <p:nvPr/>
        </p:nvGrpSpPr>
        <p:grpSpPr>
          <a:xfrm>
            <a:off x="873903" y="666997"/>
            <a:ext cx="2166638" cy="457822"/>
            <a:chOff x="541393" y="762000"/>
            <a:chExt cx="2166638" cy="457822"/>
          </a:xfrm>
        </p:grpSpPr>
        <p:sp>
          <p:nvSpPr>
            <p:cNvPr id="8" name="Google Shape;69;g779b396984_3_54">
              <a:extLst>
                <a:ext uri="{FF2B5EF4-FFF2-40B4-BE49-F238E27FC236}">
                  <a16:creationId xmlns:a16="http://schemas.microsoft.com/office/drawing/2014/main" id="{97E33D54-D6D6-4373-C29A-A69FD188BBCA}"/>
                </a:ext>
              </a:extLst>
            </p:cNvPr>
            <p:cNvSpPr/>
            <p:nvPr/>
          </p:nvSpPr>
          <p:spPr>
            <a:xfrm flipH="1">
              <a:off x="2661137" y="762000"/>
              <a:ext cx="46894" cy="457822"/>
            </a:xfrm>
            <a:custGeom>
              <a:avLst/>
              <a:gdLst/>
              <a:ahLst/>
              <a:cxnLst/>
              <a:rect l="l" t="t" r="r" b="b"/>
              <a:pathLst>
                <a:path w="13334" h="610235" extrusionOk="0">
                  <a:moveTo>
                    <a:pt x="12712" y="0"/>
                  </a:moveTo>
                  <a:lnTo>
                    <a:pt x="0" y="0"/>
                  </a:lnTo>
                  <a:lnTo>
                    <a:pt x="0" y="609612"/>
                  </a:lnTo>
                  <a:lnTo>
                    <a:pt x="12712" y="609612"/>
                  </a:lnTo>
                  <a:lnTo>
                    <a:pt x="12712" y="0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en-GB" sz="18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21A7EB99-4237-E3C1-5C46-F59E1B8113D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393" y="837190"/>
              <a:ext cx="2006866" cy="367925"/>
            </a:xfrm>
            <a:prstGeom prst="rect">
              <a:avLst/>
            </a:prstGeom>
          </p:spPr>
        </p:pic>
      </p:grpSp>
      <p:sp>
        <p:nvSpPr>
          <p:cNvPr id="2" name="Google Shape;57;g779b396984_3_75">
            <a:extLst>
              <a:ext uri="{FF2B5EF4-FFF2-40B4-BE49-F238E27FC236}">
                <a16:creationId xmlns:a16="http://schemas.microsoft.com/office/drawing/2014/main" id="{77DD9B1B-0279-C460-6D58-18915D685DA2}"/>
              </a:ext>
            </a:extLst>
          </p:cNvPr>
          <p:cNvSpPr/>
          <p:nvPr/>
        </p:nvSpPr>
        <p:spPr>
          <a:xfrm flipV="1">
            <a:off x="873903" y="2535475"/>
            <a:ext cx="508000" cy="45719"/>
          </a:xfrm>
          <a:custGeom>
            <a:avLst/>
            <a:gdLst/>
            <a:ahLst/>
            <a:cxnLst/>
            <a:rect l="l" t="t" r="r" b="b"/>
            <a:pathLst>
              <a:path w="508000" h="25400" extrusionOk="0">
                <a:moveTo>
                  <a:pt x="508000" y="0"/>
                </a:moveTo>
                <a:lnTo>
                  <a:pt x="0" y="0"/>
                </a:lnTo>
                <a:lnTo>
                  <a:pt x="0" y="25400"/>
                </a:lnTo>
                <a:lnTo>
                  <a:pt x="508000" y="25400"/>
                </a:lnTo>
                <a:lnTo>
                  <a:pt x="508000" y="0"/>
                </a:lnTo>
                <a:close/>
              </a:path>
            </a:pathLst>
          </a:custGeom>
          <a:solidFill>
            <a:srgbClr val="54B1D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GB" sz="1800" b="0" i="0" u="none" strike="noStrike" cap="none" noProof="0" dirty="0">
              <a:solidFill>
                <a:srgbClr val="000000"/>
              </a:solidFill>
              <a:highlight>
                <a:schemeClr val="accent6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AD1228BD-D332-4922-76B0-C5C2BEE043B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737600" y="-660"/>
            <a:ext cx="6502400" cy="812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97074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">
          <a:extLst>
            <a:ext uri="{FF2B5EF4-FFF2-40B4-BE49-F238E27FC236}">
              <a16:creationId xmlns:a16="http://schemas.microsoft.com/office/drawing/2014/main" id="{3FEA750E-0D09-3D73-9971-6B37F3EE03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g779b396984_3_75">
            <a:extLst>
              <a:ext uri="{FF2B5EF4-FFF2-40B4-BE49-F238E27FC236}">
                <a16:creationId xmlns:a16="http://schemas.microsoft.com/office/drawing/2014/main" id="{F267C51C-82B4-6E75-93B5-F554F745C72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758818" y="1567747"/>
            <a:ext cx="7833639" cy="6944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3600" noProof="0" dirty="0">
                <a:solidFill>
                  <a:schemeClr val="bg2">
                    <a:lumMod val="60000"/>
                    <a:lumOff val="4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Way forward to 100% RES electricity</a:t>
            </a:r>
            <a:endParaRPr lang="en-GB" sz="3600" noProof="0" dirty="0">
              <a:solidFill>
                <a:schemeClr val="tx1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58" name="Google Shape;58;g779b396984_3_75">
            <a:extLst>
              <a:ext uri="{FF2B5EF4-FFF2-40B4-BE49-F238E27FC236}">
                <a16:creationId xmlns:a16="http://schemas.microsoft.com/office/drawing/2014/main" id="{7DC8344E-EB22-002C-3C91-92EB1E15E0FF}"/>
              </a:ext>
            </a:extLst>
          </p:cNvPr>
          <p:cNvSpPr txBox="1"/>
          <p:nvPr/>
        </p:nvSpPr>
        <p:spPr>
          <a:xfrm>
            <a:off x="873902" y="2719868"/>
            <a:ext cx="7573411" cy="418499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r>
              <a:rPr lang="en-GB" sz="2000" b="1" i="1" noProof="0" dirty="0"/>
              <a:t>BESS is a must! </a:t>
            </a:r>
          </a:p>
          <a:p>
            <a:r>
              <a:rPr lang="en-GB" sz="2000" noProof="0" dirty="0"/>
              <a:t>Which short term storage technology for cold climate: </a:t>
            </a:r>
            <a:r>
              <a:rPr lang="en-GB" sz="2000" b="1" noProof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Li vs Na</a:t>
            </a:r>
            <a:r>
              <a:rPr lang="en-GB" sz="2000" noProof="0" dirty="0"/>
              <a:t>?</a:t>
            </a:r>
          </a:p>
          <a:p>
            <a:endParaRPr lang="en-GB" sz="2000" b="1" dirty="0"/>
          </a:p>
          <a:p>
            <a:r>
              <a:rPr lang="en-GB" sz="2000" b="1" i="1" noProof="0" dirty="0"/>
              <a:t>Summer curtailment: </a:t>
            </a:r>
            <a:r>
              <a:rPr lang="en-GB" sz="2000" noProof="0" dirty="0"/>
              <a:t>overcapacity</a:t>
            </a:r>
            <a:r>
              <a:rPr lang="en-GB" sz="2000" b="1" noProof="0" dirty="0"/>
              <a:t> </a:t>
            </a:r>
            <a:r>
              <a:rPr lang="en-GB" sz="2000" noProof="0" dirty="0"/>
              <a:t>for the sake of winter generation will not work – Nov-Feb ~5% of generation per year </a:t>
            </a:r>
            <a:r>
              <a:rPr lang="en-GB" sz="2000" i="1" noProof="0" dirty="0"/>
              <a:t>(snow + low Sun). </a:t>
            </a:r>
          </a:p>
          <a:p>
            <a:r>
              <a:rPr lang="en-GB" sz="2000" b="1" i="1" noProof="0" dirty="0"/>
              <a:t>Seasonal/long term storage is a solution. </a:t>
            </a:r>
            <a:r>
              <a:rPr lang="en-GB" sz="2000" b="1" noProof="0" dirty="0">
                <a:solidFill>
                  <a:schemeClr val="bg2">
                    <a:lumMod val="60000"/>
                    <a:lumOff val="40000"/>
                  </a:schemeClr>
                </a:solidFill>
              </a:rPr>
              <a:t>Green Hydrogen</a:t>
            </a:r>
            <a:r>
              <a:rPr lang="en-GB" sz="2000" noProof="0" dirty="0"/>
              <a:t>? No clear business case for now – ROI under question.</a:t>
            </a:r>
          </a:p>
          <a:p>
            <a:endParaRPr lang="en-GB" sz="2000" b="1" dirty="0"/>
          </a:p>
          <a:p>
            <a:r>
              <a:rPr lang="en-GB" sz="2000" b="1" i="1" dirty="0"/>
              <a:t>Prosumer based strategy for h</a:t>
            </a:r>
            <a:r>
              <a:rPr lang="en-GB" sz="2000" b="1" i="1" noProof="0" dirty="0"/>
              <a:t>igh cohesion situation: </a:t>
            </a:r>
            <a:r>
              <a:rPr lang="en-GB" sz="2000" noProof="0" dirty="0"/>
              <a:t>prosumer is a king - local generation + local storage + local consumption, less pressure on the grid</a:t>
            </a:r>
            <a:r>
              <a:rPr lang="en-GB" sz="2000" dirty="0"/>
              <a:t>, less primary energy</a:t>
            </a:r>
            <a:r>
              <a:rPr lang="en-GB" sz="2000" noProof="0" dirty="0"/>
              <a:t>.</a:t>
            </a:r>
          </a:p>
          <a:p>
            <a:endParaRPr lang="en-GB" sz="2000" noProof="0" dirty="0"/>
          </a:p>
          <a:p>
            <a:r>
              <a:rPr lang="en-GB" sz="2000" b="1" i="1" noProof="0" dirty="0"/>
              <a:t>For PV further </a:t>
            </a:r>
            <a:r>
              <a:rPr lang="en-GB" sz="2000" b="1" i="1" dirty="0"/>
              <a:t>deployment</a:t>
            </a:r>
            <a:r>
              <a:rPr lang="en-GB" sz="2000" b="1" i="1" noProof="0" dirty="0"/>
              <a:t>:  </a:t>
            </a:r>
            <a:r>
              <a:rPr lang="en-GB" sz="2000" b="1" dirty="0">
                <a:solidFill>
                  <a:srgbClr val="0070C0"/>
                </a:solidFill>
              </a:rPr>
              <a:t>IPV as alternative solution?</a:t>
            </a:r>
          </a:p>
          <a:p>
            <a:endParaRPr lang="en-GB" sz="2000" b="1" noProof="0" dirty="0"/>
          </a:p>
          <a:p>
            <a:endParaRPr lang="en-GB" sz="2000" dirty="0"/>
          </a:p>
          <a:p>
            <a:endParaRPr lang="en-GB" sz="2000" b="1" noProof="0" dirty="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FFF1499-931E-9AD7-71E6-7EA96D1C3C7F}"/>
              </a:ext>
            </a:extLst>
          </p:cNvPr>
          <p:cNvGrpSpPr/>
          <p:nvPr/>
        </p:nvGrpSpPr>
        <p:grpSpPr>
          <a:xfrm>
            <a:off x="873903" y="666997"/>
            <a:ext cx="2166638" cy="457822"/>
            <a:chOff x="541393" y="762000"/>
            <a:chExt cx="2166638" cy="457822"/>
          </a:xfrm>
        </p:grpSpPr>
        <p:sp>
          <p:nvSpPr>
            <p:cNvPr id="8" name="Google Shape;69;g779b396984_3_54">
              <a:extLst>
                <a:ext uri="{FF2B5EF4-FFF2-40B4-BE49-F238E27FC236}">
                  <a16:creationId xmlns:a16="http://schemas.microsoft.com/office/drawing/2014/main" id="{219D4824-2348-16F3-EDAD-A14C54A3ECDB}"/>
                </a:ext>
              </a:extLst>
            </p:cNvPr>
            <p:cNvSpPr/>
            <p:nvPr/>
          </p:nvSpPr>
          <p:spPr>
            <a:xfrm flipH="1">
              <a:off x="2661137" y="762000"/>
              <a:ext cx="46894" cy="457822"/>
            </a:xfrm>
            <a:custGeom>
              <a:avLst/>
              <a:gdLst/>
              <a:ahLst/>
              <a:cxnLst/>
              <a:rect l="l" t="t" r="r" b="b"/>
              <a:pathLst>
                <a:path w="13334" h="610235" extrusionOk="0">
                  <a:moveTo>
                    <a:pt x="12712" y="0"/>
                  </a:moveTo>
                  <a:lnTo>
                    <a:pt x="0" y="0"/>
                  </a:lnTo>
                  <a:lnTo>
                    <a:pt x="0" y="609612"/>
                  </a:lnTo>
                  <a:lnTo>
                    <a:pt x="12712" y="609612"/>
                  </a:lnTo>
                  <a:lnTo>
                    <a:pt x="12712" y="0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en-GB" sz="18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575296F6-C2B7-006E-82D9-F39CE313404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393" y="837190"/>
              <a:ext cx="2006866" cy="367925"/>
            </a:xfrm>
            <a:prstGeom prst="rect">
              <a:avLst/>
            </a:prstGeom>
          </p:spPr>
        </p:pic>
      </p:grpSp>
      <p:sp>
        <p:nvSpPr>
          <p:cNvPr id="2" name="Google Shape;57;g779b396984_3_75">
            <a:extLst>
              <a:ext uri="{FF2B5EF4-FFF2-40B4-BE49-F238E27FC236}">
                <a16:creationId xmlns:a16="http://schemas.microsoft.com/office/drawing/2014/main" id="{130BBF74-EE2C-F5DC-DBC2-76B2BE471276}"/>
              </a:ext>
            </a:extLst>
          </p:cNvPr>
          <p:cNvSpPr/>
          <p:nvPr/>
        </p:nvSpPr>
        <p:spPr>
          <a:xfrm flipV="1">
            <a:off x="873903" y="2535475"/>
            <a:ext cx="508000" cy="45719"/>
          </a:xfrm>
          <a:custGeom>
            <a:avLst/>
            <a:gdLst/>
            <a:ahLst/>
            <a:cxnLst/>
            <a:rect l="l" t="t" r="r" b="b"/>
            <a:pathLst>
              <a:path w="508000" h="25400" extrusionOk="0">
                <a:moveTo>
                  <a:pt x="508000" y="0"/>
                </a:moveTo>
                <a:lnTo>
                  <a:pt x="0" y="0"/>
                </a:lnTo>
                <a:lnTo>
                  <a:pt x="0" y="25400"/>
                </a:lnTo>
                <a:lnTo>
                  <a:pt x="508000" y="25400"/>
                </a:lnTo>
                <a:lnTo>
                  <a:pt x="508000" y="0"/>
                </a:lnTo>
                <a:close/>
              </a:path>
            </a:pathLst>
          </a:custGeom>
          <a:solidFill>
            <a:srgbClr val="54B1D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GB" sz="1800" b="0" i="0" u="none" strike="noStrike" cap="none" noProof="0" dirty="0">
              <a:solidFill>
                <a:srgbClr val="000000"/>
              </a:solidFill>
              <a:highlight>
                <a:schemeClr val="accent6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0" name="Picture 9" descr="How to Protect Your Solar Panels and Your Roof in Snowy Weather">
            <a:extLst>
              <a:ext uri="{FF2B5EF4-FFF2-40B4-BE49-F238E27FC236}">
                <a16:creationId xmlns:a16="http://schemas.microsoft.com/office/drawing/2014/main" id="{B94E5115-B721-23E6-2BD2-47C15103C1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4100"/>
          <a:stretch>
            <a:fillRect/>
          </a:stretch>
        </p:blipFill>
        <p:spPr>
          <a:xfrm>
            <a:off x="8705335" y="147683"/>
            <a:ext cx="6534665" cy="4229100"/>
          </a:xfrm>
          <a:prstGeom prst="rect">
            <a:avLst/>
          </a:prstGeom>
        </p:spPr>
      </p:pic>
      <p:pic>
        <p:nvPicPr>
          <p:cNvPr id="11" name="Picture 10" descr="A building with snow on the ground&#10;&#10;Description automatically generated">
            <a:extLst>
              <a:ext uri="{FF2B5EF4-FFF2-40B4-BE49-F238E27FC236}">
                <a16:creationId xmlns:a16="http://schemas.microsoft.com/office/drawing/2014/main" id="{46CC137A-3E3A-790D-F6D8-8F59290AC5C7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8931" r="9461" b="24841"/>
          <a:stretch/>
        </p:blipFill>
        <p:spPr>
          <a:xfrm>
            <a:off x="8732949" y="4766127"/>
            <a:ext cx="6562280" cy="32141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09695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8">
          <a:extLst>
            <a:ext uri="{FF2B5EF4-FFF2-40B4-BE49-F238E27FC236}">
              <a16:creationId xmlns:a16="http://schemas.microsoft.com/office/drawing/2014/main" id="{7AB61DCF-8915-B004-A36F-93D53C2731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g779b396984_3_54">
            <a:extLst>
              <a:ext uri="{FF2B5EF4-FFF2-40B4-BE49-F238E27FC236}">
                <a16:creationId xmlns:a16="http://schemas.microsoft.com/office/drawing/2014/main" id="{757F3AAA-FA61-0F32-ABCD-92306B5576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683845" y="1606817"/>
            <a:ext cx="8718063" cy="690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 marL="1270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GB" sz="3600" noProof="0" dirty="0">
                <a:solidFill>
                  <a:schemeClr val="bg2">
                    <a:lumMod val="60000"/>
                    <a:lumOff val="4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Business case for prosumers with 100% electric house </a:t>
            </a:r>
          </a:p>
        </p:txBody>
      </p:sp>
      <p:sp>
        <p:nvSpPr>
          <p:cNvPr id="72" name="Google Shape;72;g779b396984_3_54">
            <a:extLst>
              <a:ext uri="{FF2B5EF4-FFF2-40B4-BE49-F238E27FC236}">
                <a16:creationId xmlns:a16="http://schemas.microsoft.com/office/drawing/2014/main" id="{5669A90E-ADF6-1060-91F1-141933625BC8}"/>
              </a:ext>
            </a:extLst>
          </p:cNvPr>
          <p:cNvSpPr/>
          <p:nvPr/>
        </p:nvSpPr>
        <p:spPr>
          <a:xfrm>
            <a:off x="801077" y="2689879"/>
            <a:ext cx="508000" cy="25400"/>
          </a:xfrm>
          <a:custGeom>
            <a:avLst/>
            <a:gdLst/>
            <a:ahLst/>
            <a:cxnLst/>
            <a:rect l="l" t="t" r="r" b="b"/>
            <a:pathLst>
              <a:path w="508000" h="25400" extrusionOk="0">
                <a:moveTo>
                  <a:pt x="508000" y="0"/>
                </a:moveTo>
                <a:lnTo>
                  <a:pt x="0" y="0"/>
                </a:lnTo>
                <a:lnTo>
                  <a:pt x="0" y="25400"/>
                </a:lnTo>
                <a:lnTo>
                  <a:pt x="508000" y="25400"/>
                </a:lnTo>
                <a:lnTo>
                  <a:pt x="508000" y="0"/>
                </a:lnTo>
                <a:close/>
              </a:path>
            </a:pathLst>
          </a:custGeom>
          <a:solidFill>
            <a:srgbClr val="54B1D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GB" sz="1800" b="0" i="0" u="none" strike="noStrike" cap="none" noProof="0" dirty="0">
              <a:solidFill>
                <a:srgbClr val="000000"/>
              </a:solidFill>
              <a:highlight>
                <a:schemeClr val="accent6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72C6834-839F-569E-F358-2AACBDE486E8}"/>
              </a:ext>
            </a:extLst>
          </p:cNvPr>
          <p:cNvGrpSpPr/>
          <p:nvPr/>
        </p:nvGrpSpPr>
        <p:grpSpPr>
          <a:xfrm>
            <a:off x="731399" y="738249"/>
            <a:ext cx="2166638" cy="457822"/>
            <a:chOff x="541393" y="762000"/>
            <a:chExt cx="2166638" cy="457822"/>
          </a:xfrm>
        </p:grpSpPr>
        <p:sp>
          <p:nvSpPr>
            <p:cNvPr id="3" name="Google Shape;69;g779b396984_3_54">
              <a:extLst>
                <a:ext uri="{FF2B5EF4-FFF2-40B4-BE49-F238E27FC236}">
                  <a16:creationId xmlns:a16="http://schemas.microsoft.com/office/drawing/2014/main" id="{725DE23D-38EA-20FD-E6B7-AEE6A7F59BDF}"/>
                </a:ext>
              </a:extLst>
            </p:cNvPr>
            <p:cNvSpPr/>
            <p:nvPr/>
          </p:nvSpPr>
          <p:spPr>
            <a:xfrm flipH="1">
              <a:off x="2661137" y="762000"/>
              <a:ext cx="46894" cy="457822"/>
            </a:xfrm>
            <a:custGeom>
              <a:avLst/>
              <a:gdLst/>
              <a:ahLst/>
              <a:cxnLst/>
              <a:rect l="l" t="t" r="r" b="b"/>
              <a:pathLst>
                <a:path w="13334" h="610235" extrusionOk="0">
                  <a:moveTo>
                    <a:pt x="12712" y="0"/>
                  </a:moveTo>
                  <a:lnTo>
                    <a:pt x="0" y="0"/>
                  </a:lnTo>
                  <a:lnTo>
                    <a:pt x="0" y="609612"/>
                  </a:lnTo>
                  <a:lnTo>
                    <a:pt x="12712" y="609612"/>
                  </a:lnTo>
                  <a:lnTo>
                    <a:pt x="12712" y="0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en-GB" sz="18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0AE0979F-386F-1005-8204-7E1682B1F89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393" y="837190"/>
              <a:ext cx="2006866" cy="367925"/>
            </a:xfrm>
            <a:prstGeom prst="rect">
              <a:avLst/>
            </a:prstGeom>
          </p:spPr>
        </p:pic>
      </p:grpSp>
      <p:sp>
        <p:nvSpPr>
          <p:cNvPr id="19" name="Rectangle 1">
            <a:extLst>
              <a:ext uri="{FF2B5EF4-FFF2-40B4-BE49-F238E27FC236}">
                <a16:creationId xmlns:a16="http://schemas.microsoft.com/office/drawing/2014/main" id="{CB9B2A82-6D94-7602-1070-05FF5392E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3845" y="2834658"/>
            <a:ext cx="8863424" cy="47089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Energy needs:</a:t>
            </a:r>
            <a:endParaRPr lang="en-GB" sz="2000" b="1" i="1" noProof="0" dirty="0">
              <a:solidFill>
                <a:schemeClr val="tx1"/>
              </a:solidFill>
              <a:latin typeface="+mn-lt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1" i="1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Assumptions: </a:t>
            </a:r>
            <a:r>
              <a:rPr kumimoji="0" lang="en-GB" sz="20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120 m² house, 4 people, good airtightness, Vilnius-like climate, heat pump for space heating (COP≈3) and DHW (COP≈2.5).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GB" sz="20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So, for a ~120 m² A-class home, expect roughly </a:t>
            </a:r>
            <a:r>
              <a:rPr kumimoji="0" lang="en-GB" sz="2000" b="1" i="0" u="none" strike="noStrike" cap="none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latin typeface="+mn-lt"/>
              </a:rPr>
              <a:t>5.5–8.8 MWh/year</a:t>
            </a:r>
            <a:r>
              <a:rPr kumimoji="0" lang="en-GB" sz="2000" b="0" i="0" u="none" strike="noStrike" cap="none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latin typeface="+mn-lt"/>
              </a:rPr>
              <a:t> </a:t>
            </a:r>
            <a:r>
              <a:rPr kumimoji="0" lang="en-GB" sz="20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of electricity if using heat pumps for both heating and hot water, with </a:t>
            </a:r>
            <a:r>
              <a:rPr kumimoji="0" lang="en-GB" sz="2000" b="1" i="0" u="none" strike="noStrike" cap="none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latin typeface="+mn-lt"/>
              </a:rPr>
              <a:t>~6.5 MWh/year</a:t>
            </a:r>
            <a:r>
              <a:rPr kumimoji="0" lang="en-GB" sz="2000" b="0" i="0" u="none" strike="noStrike" cap="none" normalizeH="0" baseline="0" noProof="0" dirty="0">
                <a:ln>
                  <a:noFill/>
                </a:ln>
                <a:solidFill>
                  <a:schemeClr val="accent1"/>
                </a:solidFill>
                <a:effectLst/>
                <a:latin typeface="+mn-lt"/>
              </a:rPr>
              <a:t> </a:t>
            </a:r>
            <a:r>
              <a:rPr kumimoji="0" lang="en-GB" sz="2000" b="0" i="0" u="none" strike="noStrike" cap="none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latin typeface="+mn-lt"/>
              </a:rPr>
              <a:t>a realistic midpoint.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buClrTx/>
            </a:pPr>
            <a:r>
              <a:rPr lang="en-GB" sz="2000" b="1" i="1" dirty="0">
                <a:solidFill>
                  <a:schemeClr val="tx1"/>
                </a:solidFill>
              </a:rPr>
              <a:t>Energy generation </a:t>
            </a:r>
            <a:r>
              <a:rPr lang="en-GB" sz="2000" dirty="0">
                <a:solidFill>
                  <a:schemeClr val="tx1"/>
                </a:solidFill>
              </a:rPr>
              <a:t>(a</a:t>
            </a:r>
            <a:r>
              <a:rPr lang="en-GB" sz="2000" dirty="0"/>
              <a:t>ssumption </a:t>
            </a:r>
            <a:r>
              <a:rPr lang="en-GB" sz="2000" b="1" dirty="0"/>
              <a:t>150 </a:t>
            </a:r>
            <a:r>
              <a:rPr lang="en-GB" sz="2000" b="1" dirty="0" err="1"/>
              <a:t>Wp</a:t>
            </a:r>
            <a:r>
              <a:rPr lang="en-GB" sz="2000" b="1" dirty="0"/>
              <a:t>/m²</a:t>
            </a:r>
            <a:r>
              <a:rPr lang="en-GB" sz="2000" dirty="0"/>
              <a:t>):</a:t>
            </a:r>
          </a:p>
          <a:p>
            <a:r>
              <a:rPr lang="en-GB" sz="2000" b="1" i="1" dirty="0">
                <a:solidFill>
                  <a:schemeClr val="tx1"/>
                </a:solidFill>
              </a:rPr>
              <a:t>Required gross module area </a:t>
            </a:r>
            <a:r>
              <a:rPr lang="en-GB" sz="2000" dirty="0"/>
              <a:t>(before gaps/clearances):</a:t>
            </a:r>
          </a:p>
          <a:p>
            <a:r>
              <a:rPr lang="en-GB" sz="2000" dirty="0"/>
              <a:t>• </a:t>
            </a:r>
            <a:r>
              <a:rPr lang="en-GB" sz="2000" b="1" dirty="0"/>
              <a:t>6.5 </a:t>
            </a:r>
            <a:r>
              <a:rPr lang="en-GB" sz="2000" b="1" dirty="0" err="1"/>
              <a:t>kWp</a:t>
            </a:r>
            <a:r>
              <a:rPr lang="en-GB" sz="2000" b="1" dirty="0"/>
              <a:t> ÷ 0.150 </a:t>
            </a:r>
            <a:r>
              <a:rPr lang="en-GB" sz="2000" b="1" dirty="0" err="1"/>
              <a:t>kWp</a:t>
            </a:r>
            <a:r>
              <a:rPr lang="en-GB" sz="2000" b="1" dirty="0"/>
              <a:t>/m² = ~43.3 m²</a:t>
            </a:r>
            <a:r>
              <a:rPr lang="en-GB" sz="2000" dirty="0"/>
              <a:t> of active module surface.</a:t>
            </a:r>
          </a:p>
          <a:p>
            <a:endParaRPr lang="en-GB" sz="2000" dirty="0"/>
          </a:p>
          <a:p>
            <a:r>
              <a:rPr lang="en-GB" sz="2000" b="1" dirty="0">
                <a:solidFill>
                  <a:srgbClr val="0070C0"/>
                </a:solidFill>
              </a:rPr>
              <a:t>~48–52 m² gross surface </a:t>
            </a:r>
            <a:r>
              <a:rPr lang="en-GB" sz="2000" dirty="0">
                <a:solidFill>
                  <a:schemeClr val="tx1"/>
                </a:solidFill>
              </a:rPr>
              <a:t>is needed to cover 100% energy needs (adding </a:t>
            </a:r>
            <a:r>
              <a:rPr lang="en-GB" sz="2000" dirty="0"/>
              <a:t>~10–20% for gaps, edges, vents, fire paths).</a:t>
            </a:r>
          </a:p>
          <a:p>
            <a:endParaRPr lang="en-GB" sz="2000" dirty="0"/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GB" sz="2000" b="0" i="0" u="none" strike="noStrike" cap="none" normalizeH="0" baseline="0" noProof="0" dirty="0">
              <a:ln>
                <a:noFill/>
              </a:ln>
              <a:solidFill>
                <a:schemeClr val="tx1"/>
              </a:solidFill>
              <a:effectLst/>
              <a:latin typeface="+mn-lt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6C3486BA-44FE-0D91-A84A-3044ED379F5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r="21405"/>
          <a:stretch>
            <a:fillRect/>
          </a:stretch>
        </p:blipFill>
        <p:spPr>
          <a:xfrm>
            <a:off x="9529199" y="0"/>
            <a:ext cx="5710801" cy="40880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D549E021-53E3-6D75-38E8-6CAED59EAB8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529199" y="4154611"/>
            <a:ext cx="5710802" cy="39733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82018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Shape 68">
          <a:extLst>
            <a:ext uri="{FF2B5EF4-FFF2-40B4-BE49-F238E27FC236}">
              <a16:creationId xmlns:a16="http://schemas.microsoft.com/office/drawing/2014/main" id="{7DF1CCC4-27B7-F191-5223-5D45390B44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Google Shape;72;g779b396984_3_54">
            <a:extLst>
              <a:ext uri="{FF2B5EF4-FFF2-40B4-BE49-F238E27FC236}">
                <a16:creationId xmlns:a16="http://schemas.microsoft.com/office/drawing/2014/main" id="{286DA3FB-2C06-0F64-DE57-5ED9DC3C79B9}"/>
              </a:ext>
            </a:extLst>
          </p:cNvPr>
          <p:cNvSpPr/>
          <p:nvPr/>
        </p:nvSpPr>
        <p:spPr>
          <a:xfrm>
            <a:off x="801077" y="2689879"/>
            <a:ext cx="508000" cy="25400"/>
          </a:xfrm>
          <a:custGeom>
            <a:avLst/>
            <a:gdLst/>
            <a:ahLst/>
            <a:cxnLst/>
            <a:rect l="l" t="t" r="r" b="b"/>
            <a:pathLst>
              <a:path w="508000" h="25400" extrusionOk="0">
                <a:moveTo>
                  <a:pt x="508000" y="0"/>
                </a:moveTo>
                <a:lnTo>
                  <a:pt x="0" y="0"/>
                </a:lnTo>
                <a:lnTo>
                  <a:pt x="0" y="25400"/>
                </a:lnTo>
                <a:lnTo>
                  <a:pt x="508000" y="25400"/>
                </a:lnTo>
                <a:lnTo>
                  <a:pt x="508000" y="0"/>
                </a:lnTo>
                <a:close/>
              </a:path>
            </a:pathLst>
          </a:custGeom>
          <a:solidFill>
            <a:srgbClr val="54B1DF"/>
          </a:solidFill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800"/>
              <a:buFont typeface="Arial"/>
              <a:buNone/>
            </a:pPr>
            <a:endParaRPr lang="en-GB" sz="1800" b="0" i="0" u="none" strike="noStrike" cap="none" noProof="0" dirty="0">
              <a:solidFill>
                <a:srgbClr val="000000"/>
              </a:solidFill>
              <a:highlight>
                <a:schemeClr val="accent6"/>
              </a:highlight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2A64517E-0754-5025-F856-0F0B9C036663}"/>
              </a:ext>
            </a:extLst>
          </p:cNvPr>
          <p:cNvGrpSpPr/>
          <p:nvPr/>
        </p:nvGrpSpPr>
        <p:grpSpPr>
          <a:xfrm>
            <a:off x="731399" y="738249"/>
            <a:ext cx="2166638" cy="457822"/>
            <a:chOff x="541393" y="762000"/>
            <a:chExt cx="2166638" cy="457822"/>
          </a:xfrm>
        </p:grpSpPr>
        <p:sp>
          <p:nvSpPr>
            <p:cNvPr id="3" name="Google Shape;69;g779b396984_3_54">
              <a:extLst>
                <a:ext uri="{FF2B5EF4-FFF2-40B4-BE49-F238E27FC236}">
                  <a16:creationId xmlns:a16="http://schemas.microsoft.com/office/drawing/2014/main" id="{8469BC62-D6A7-907F-D6EC-DDF8318586AF}"/>
                </a:ext>
              </a:extLst>
            </p:cNvPr>
            <p:cNvSpPr/>
            <p:nvPr/>
          </p:nvSpPr>
          <p:spPr>
            <a:xfrm flipH="1">
              <a:off x="2661137" y="762000"/>
              <a:ext cx="46894" cy="457822"/>
            </a:xfrm>
            <a:custGeom>
              <a:avLst/>
              <a:gdLst/>
              <a:ahLst/>
              <a:cxnLst/>
              <a:rect l="l" t="t" r="r" b="b"/>
              <a:pathLst>
                <a:path w="13334" h="610235" extrusionOk="0">
                  <a:moveTo>
                    <a:pt x="12712" y="0"/>
                  </a:moveTo>
                  <a:lnTo>
                    <a:pt x="0" y="0"/>
                  </a:lnTo>
                  <a:lnTo>
                    <a:pt x="0" y="609612"/>
                  </a:lnTo>
                  <a:lnTo>
                    <a:pt x="12712" y="609612"/>
                  </a:lnTo>
                  <a:lnTo>
                    <a:pt x="12712" y="0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en-GB" sz="18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3830D889-11A5-233E-2496-9F287A50893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41393" y="837190"/>
              <a:ext cx="2006866" cy="367925"/>
            </a:xfrm>
            <a:prstGeom prst="rect">
              <a:avLst/>
            </a:prstGeom>
          </p:spPr>
        </p:pic>
      </p:grp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1168260C-BAEE-A1C5-C27F-ABEB86FB92E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32518276"/>
              </p:ext>
            </p:extLst>
          </p:nvPr>
        </p:nvGraphicFramePr>
        <p:xfrm>
          <a:off x="683844" y="4032220"/>
          <a:ext cx="7886950" cy="929640"/>
        </p:xfrm>
        <a:graphic>
          <a:graphicData uri="http://schemas.openxmlformats.org/drawingml/2006/table">
            <a:tbl>
              <a:tblPr/>
              <a:tblGrid>
                <a:gridCol w="3943475">
                  <a:extLst>
                    <a:ext uri="{9D8B030D-6E8A-4147-A177-3AD203B41FA5}">
                      <a16:colId xmlns:a16="http://schemas.microsoft.com/office/drawing/2014/main" val="1010574939"/>
                    </a:ext>
                  </a:extLst>
                </a:gridCol>
                <a:gridCol w="3943475">
                  <a:extLst>
                    <a:ext uri="{9D8B030D-6E8A-4147-A177-3AD203B41FA5}">
                      <a16:colId xmlns:a16="http://schemas.microsoft.com/office/drawing/2014/main" val="1118179328"/>
                    </a:ext>
                  </a:extLst>
                </a:gridCol>
              </a:tblGrid>
              <a:tr h="16764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1400" b="1" noProof="0" dirty="0">
                          <a:effectLst/>
                          <a:latin typeface="Helvetica Neue" panose="02000503000000020004" pitchFamily="2" charset="0"/>
                        </a:rPr>
                        <a:t>Energy use</a:t>
                      </a:r>
                      <a:endParaRPr lang="en-GB" sz="1400" noProof="0" dirty="0"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1400" b="1" noProof="0" dirty="0">
                          <a:effectLst/>
                          <a:latin typeface="Helvetica Neue" panose="02000503000000020004" pitchFamily="2" charset="0"/>
                        </a:rPr>
                        <a:t>Annual electricity</a:t>
                      </a:r>
                      <a:endParaRPr lang="en-GB" sz="1400" noProof="0" dirty="0"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98682736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1400" noProof="0" dirty="0">
                          <a:effectLst/>
                          <a:latin typeface="Helvetica Neue" panose="02000503000000020004" pitchFamily="2" charset="0"/>
                        </a:rPr>
                        <a:t>House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1400" noProof="0" dirty="0">
                          <a:effectLst/>
                          <a:latin typeface="Helvetica Neue" panose="02000503000000020004" pitchFamily="2" charset="0"/>
                        </a:rPr>
                        <a:t>~6,540 kWh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982553638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1400" noProof="0" dirty="0">
                          <a:effectLst/>
                          <a:latin typeface="Helvetica Neue" panose="02000503000000020004" pitchFamily="2" charset="0"/>
                        </a:rPr>
                        <a:t>2 EVs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1400" noProof="0" dirty="0">
                          <a:effectLst/>
                          <a:latin typeface="Helvetica Neue" panose="02000503000000020004" pitchFamily="2" charset="0"/>
                        </a:rPr>
                        <a:t>~5,400 kWh</a:t>
                      </a: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82740177"/>
                  </a:ext>
                </a:extLst>
              </a:tr>
              <a:tr h="167640"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1400" b="1" noProof="0" dirty="0">
                          <a:effectLst/>
                          <a:latin typeface="Helvetica Neue" panose="02000503000000020004" pitchFamily="2" charset="0"/>
                        </a:rPr>
                        <a:t>Total</a:t>
                      </a:r>
                      <a:endParaRPr lang="en-GB" sz="1400" noProof="0" dirty="0"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buNone/>
                      </a:pPr>
                      <a:r>
                        <a:rPr lang="en-GB" sz="1400" b="1" noProof="0" dirty="0">
                          <a:effectLst/>
                          <a:latin typeface="Helvetica Neue" panose="02000503000000020004" pitchFamily="2" charset="0"/>
                        </a:rPr>
                        <a:t>~11,940 kWh/year</a:t>
                      </a:r>
                      <a:endParaRPr lang="en-GB" sz="1400" noProof="0" dirty="0">
                        <a:effectLst/>
                        <a:latin typeface="Helvetica Neue" panose="02000503000000020004" pitchFamily="2" charset="0"/>
                      </a:endParaRPr>
                    </a:p>
                  </a:txBody>
                  <a:tcPr marL="47625" marR="47625" marT="9525" marB="9525">
                    <a:lnL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9A9A9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10787267"/>
                  </a:ext>
                </a:extLst>
              </a:tr>
            </a:tbl>
          </a:graphicData>
        </a:graphic>
      </p:graphicFrame>
      <p:sp>
        <p:nvSpPr>
          <p:cNvPr id="9" name="TextBox 8">
            <a:extLst>
              <a:ext uri="{FF2B5EF4-FFF2-40B4-BE49-F238E27FC236}">
                <a16:creationId xmlns:a16="http://schemas.microsoft.com/office/drawing/2014/main" id="{DF6F6989-BBB9-D0E8-C80F-6A241152E9CB}"/>
              </a:ext>
            </a:extLst>
          </p:cNvPr>
          <p:cNvSpPr txBox="1"/>
          <p:nvPr/>
        </p:nvSpPr>
        <p:spPr>
          <a:xfrm>
            <a:off x="638368" y="5142982"/>
            <a:ext cx="7668586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buNone/>
            </a:pPr>
            <a:r>
              <a:rPr lang="en-GB" sz="2000" noProof="0" dirty="0">
                <a:effectLst/>
                <a:latin typeface="Helvetica Neue" panose="02000503000000020004" pitchFamily="2" charset="0"/>
              </a:rPr>
              <a:t>So the PV system would need roughly </a:t>
            </a:r>
            <a:r>
              <a:rPr lang="en-GB" sz="2000" b="1" noProof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Helvetica Neue" panose="02000503000000020004" pitchFamily="2" charset="0"/>
              </a:rPr>
              <a:t>12 </a:t>
            </a:r>
            <a:r>
              <a:rPr lang="en-GB" sz="2000" b="1" noProof="0" dirty="0" err="1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Helvetica Neue" panose="02000503000000020004" pitchFamily="2" charset="0"/>
              </a:rPr>
              <a:t>kWp</a:t>
            </a:r>
            <a:r>
              <a:rPr lang="en-GB" sz="2000" noProof="0" dirty="0">
                <a:solidFill>
                  <a:schemeClr val="bg2">
                    <a:lumMod val="60000"/>
                    <a:lumOff val="40000"/>
                  </a:schemeClr>
                </a:solidFill>
                <a:effectLst/>
                <a:latin typeface="Helvetica Neue" panose="02000503000000020004" pitchFamily="2" charset="0"/>
              </a:rPr>
              <a:t> </a:t>
            </a:r>
            <a:r>
              <a:rPr lang="en-GB" sz="2000" noProof="0" dirty="0">
                <a:effectLst/>
                <a:latin typeface="Helvetica Neue" panose="02000503000000020004" pitchFamily="2" charset="0"/>
              </a:rPr>
              <a:t>under our 1,000 kWh/</a:t>
            </a:r>
            <a:r>
              <a:rPr lang="en-GB" sz="2000" noProof="0" dirty="0" err="1">
                <a:effectLst/>
                <a:latin typeface="Helvetica Neue" panose="02000503000000020004" pitchFamily="2" charset="0"/>
              </a:rPr>
              <a:t>kWp</a:t>
            </a:r>
            <a:r>
              <a:rPr lang="en-GB" sz="2000" noProof="0" dirty="0">
                <a:effectLst/>
                <a:latin typeface="Helvetica Neue" panose="02000503000000020004" pitchFamily="2" charset="0"/>
              </a:rPr>
              <a:t>/year production assumption.</a:t>
            </a:r>
          </a:p>
          <a:p>
            <a:pPr marL="0" marR="0">
              <a:buNone/>
            </a:pPr>
            <a:endParaRPr lang="en-GB" sz="2000" noProof="0" dirty="0">
              <a:effectLst/>
              <a:latin typeface="Helvetica Neue" panose="02000503000000020004" pitchFamily="2" charset="0"/>
            </a:endParaRPr>
          </a:p>
          <a:p>
            <a:pPr marL="0" marR="0">
              <a:buNone/>
            </a:pPr>
            <a:r>
              <a:rPr lang="en-GB" sz="2000" noProof="0" dirty="0">
                <a:latin typeface="Helvetica Neue" panose="02000503000000020004" pitchFamily="2" charset="0"/>
              </a:rPr>
              <a:t>C</a:t>
            </a:r>
            <a:r>
              <a:rPr lang="en-GB" sz="2000" noProof="0" dirty="0">
                <a:effectLst/>
                <a:latin typeface="Helvetica Neue" panose="02000503000000020004" pitchFamily="2" charset="0"/>
              </a:rPr>
              <a:t>onservative 150 </a:t>
            </a:r>
            <a:r>
              <a:rPr lang="en-GB" sz="2000" noProof="0" dirty="0" err="1">
                <a:effectLst/>
                <a:latin typeface="Helvetica Neue" panose="02000503000000020004" pitchFamily="2" charset="0"/>
              </a:rPr>
              <a:t>Wp</a:t>
            </a:r>
            <a:r>
              <a:rPr lang="en-GB" sz="2000" noProof="0" dirty="0">
                <a:effectLst/>
                <a:latin typeface="Helvetica Neue" panose="02000503000000020004" pitchFamily="2" charset="0"/>
              </a:rPr>
              <a:t>/m² panels (due to non optimal inclination, or </a:t>
            </a:r>
            <a:r>
              <a:rPr lang="en-GB" sz="2000" noProof="0" dirty="0" err="1">
                <a:effectLst/>
                <a:latin typeface="Helvetica Neue" panose="02000503000000020004" pitchFamily="2" charset="0"/>
              </a:rPr>
              <a:t>aestetic</a:t>
            </a:r>
            <a:r>
              <a:rPr lang="en-GB" sz="2000" noProof="0" dirty="0">
                <a:effectLst/>
                <a:latin typeface="Helvetica Neue" panose="02000503000000020004" pitchFamily="2" charset="0"/>
              </a:rPr>
              <a:t> colour solutions):</a:t>
            </a:r>
          </a:p>
          <a:p>
            <a:pPr marL="0" marR="0">
              <a:buNone/>
            </a:pPr>
            <a:r>
              <a:rPr lang="en-GB" sz="2000" b="1" noProof="0" dirty="0">
                <a:solidFill>
                  <a:srgbClr val="0070C0"/>
                </a:solidFill>
                <a:effectLst/>
                <a:latin typeface="Helvetica Neue" panose="02000503000000020004" pitchFamily="2" charset="0"/>
              </a:rPr>
              <a:t>12 </a:t>
            </a:r>
            <a:r>
              <a:rPr lang="en-GB" sz="2000" b="1" noProof="0" dirty="0" err="1">
                <a:solidFill>
                  <a:srgbClr val="0070C0"/>
                </a:solidFill>
                <a:effectLst/>
                <a:latin typeface="Helvetica Neue" panose="02000503000000020004" pitchFamily="2" charset="0"/>
              </a:rPr>
              <a:t>kWp</a:t>
            </a:r>
            <a:r>
              <a:rPr lang="en-GB" sz="2000" b="1" noProof="0" dirty="0">
                <a:solidFill>
                  <a:srgbClr val="0070C0"/>
                </a:solidFill>
                <a:effectLst/>
                <a:latin typeface="Helvetica Neue" panose="02000503000000020004" pitchFamily="2" charset="0"/>
              </a:rPr>
              <a:t> ÷ 0.150 = ~80 m²</a:t>
            </a:r>
            <a:endParaRPr lang="en-GB" sz="2000" noProof="0" dirty="0">
              <a:solidFill>
                <a:srgbClr val="0070C0"/>
              </a:solidFill>
              <a:effectLst/>
              <a:latin typeface="Helvetica Neue" panose="02000503000000020004" pitchFamily="2" charset="0"/>
            </a:endParaRPr>
          </a:p>
          <a:p>
            <a:pPr marL="0" marR="0">
              <a:buNone/>
            </a:pPr>
            <a:endParaRPr lang="en-GB" sz="2000" noProof="0" dirty="0">
              <a:effectLst/>
              <a:latin typeface="Helvetica Neue" panose="02000503000000020004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A257772-D1E1-E1C4-6BED-58CAF7B4EE66}"/>
              </a:ext>
            </a:extLst>
          </p:cNvPr>
          <p:cNvSpPr txBox="1"/>
          <p:nvPr/>
        </p:nvSpPr>
        <p:spPr>
          <a:xfrm>
            <a:off x="683844" y="2911306"/>
            <a:ext cx="762311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>
              <a:buFont typeface="Wingdings" pitchFamily="2" charset="2"/>
              <a:buChar char="Ø"/>
            </a:pPr>
            <a:r>
              <a:rPr lang="en-GB" sz="2000" b="1" noProof="0" dirty="0">
                <a:effectLst/>
                <a:latin typeface="Helvetica Neue" panose="02000503000000020004" pitchFamily="2" charset="0"/>
              </a:rPr>
              <a:t>Two cars</a:t>
            </a:r>
            <a:endParaRPr lang="en-GB" sz="2000" noProof="0" dirty="0">
              <a:effectLst/>
              <a:latin typeface="Helvetica Neue" panose="02000503000000020004" pitchFamily="2" charset="0"/>
            </a:endParaRPr>
          </a:p>
          <a:p>
            <a:pPr marL="342900" marR="0" lvl="0" indent="-342900">
              <a:buFont typeface="Wingdings" pitchFamily="2" charset="2"/>
              <a:buChar char="Ø"/>
            </a:pPr>
            <a:r>
              <a:rPr lang="en-GB" sz="2000" noProof="0" dirty="0">
                <a:effectLst/>
                <a:latin typeface="Helvetica Neue" panose="02000503000000020004" pitchFamily="2" charset="0"/>
              </a:rPr>
              <a:t>15,000 km/year per car</a:t>
            </a:r>
          </a:p>
          <a:p>
            <a:pPr marL="342900" marR="0" indent="-342900">
              <a:buFont typeface="Wingdings" pitchFamily="2" charset="2"/>
              <a:buChar char="Ø"/>
            </a:pPr>
            <a:r>
              <a:rPr lang="en-GB" sz="2000" noProof="0" dirty="0">
                <a:effectLst/>
                <a:latin typeface="Helvetica Neue" panose="02000503000000020004" pitchFamily="2" charset="0"/>
              </a:rPr>
              <a:t>EV consumption: 18 kWh/100 km</a:t>
            </a:r>
          </a:p>
        </p:txBody>
      </p:sp>
      <p:pic>
        <p:nvPicPr>
          <p:cNvPr id="13" name="Picture 12" descr="Modern 22kW pole-mounted EV charging station installed near a contemporary home, charging a parked electric vehicle">
            <a:extLst>
              <a:ext uri="{FF2B5EF4-FFF2-40B4-BE49-F238E27FC236}">
                <a16:creationId xmlns:a16="http://schemas.microsoft.com/office/drawing/2014/main" id="{3E6E49A3-BFC3-70E2-735D-7896F399E33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37778" y="1012889"/>
            <a:ext cx="6102222" cy="6102222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A4310175-EFB7-AE69-AD2B-D9EEDEC46586}"/>
              </a:ext>
            </a:extLst>
          </p:cNvPr>
          <p:cNvSpPr txBox="1"/>
          <p:nvPr/>
        </p:nvSpPr>
        <p:spPr>
          <a:xfrm>
            <a:off x="9137778" y="7514028"/>
            <a:ext cx="446904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noProof="0" dirty="0"/>
              <a:t>LT based ELINTA charging station (https://</a:t>
            </a:r>
            <a:r>
              <a:rPr lang="en-GB" noProof="0" dirty="0" err="1"/>
              <a:t>elintacharge.com</a:t>
            </a:r>
            <a:r>
              <a:rPr lang="en-GB" noProof="0" dirty="0"/>
              <a:t>/</a:t>
            </a:r>
            <a:r>
              <a:rPr lang="en-GB" noProof="0" dirty="0" err="1"/>
              <a:t>ev</a:t>
            </a:r>
            <a:r>
              <a:rPr lang="en-GB" noProof="0" dirty="0"/>
              <a:t>-chargers/</a:t>
            </a:r>
            <a:r>
              <a:rPr lang="en-GB" noProof="0" dirty="0" err="1"/>
              <a:t>homebox</a:t>
            </a:r>
            <a:r>
              <a:rPr lang="en-GB" noProof="0" dirty="0"/>
              <a:t>-lite/)</a:t>
            </a:r>
          </a:p>
        </p:txBody>
      </p:sp>
      <p:sp>
        <p:nvSpPr>
          <p:cNvPr id="10" name="Google Shape;70;g779b396984_3_54">
            <a:extLst>
              <a:ext uri="{FF2B5EF4-FFF2-40B4-BE49-F238E27FC236}">
                <a16:creationId xmlns:a16="http://schemas.microsoft.com/office/drawing/2014/main" id="{1964B6C6-561F-8730-E06D-89A7943666DC}"/>
              </a:ext>
            </a:extLst>
          </p:cNvPr>
          <p:cNvSpPr txBox="1">
            <a:spLocks/>
          </p:cNvSpPr>
          <p:nvPr/>
        </p:nvSpPr>
        <p:spPr>
          <a:xfrm>
            <a:off x="683845" y="1606817"/>
            <a:ext cx="8718063" cy="690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0" b="1" i="0" u="none" strike="noStrike" cap="none">
                <a:solidFill>
                  <a:srgbClr val="FAFAFA"/>
                </a:solidFill>
                <a:latin typeface="Verdana"/>
                <a:ea typeface="Verdana"/>
                <a:cs typeface="Verdana"/>
                <a:sym typeface="Verdana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12700"/>
            <a:r>
              <a:rPr lang="en-GB" sz="3600" dirty="0">
                <a:solidFill>
                  <a:schemeClr val="bg2">
                    <a:lumMod val="60000"/>
                    <a:lumOff val="4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Business case for prosumers in 100% electric economy </a:t>
            </a:r>
          </a:p>
        </p:txBody>
      </p:sp>
    </p:spTree>
    <p:extLst>
      <p:ext uri="{BB962C8B-B14F-4D97-AF65-F5344CB8AC3E}">
        <p14:creationId xmlns:p14="http://schemas.microsoft.com/office/powerpoint/2010/main" val="41866215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gfb44de110c_0_26"/>
          <p:cNvSpPr txBox="1"/>
          <p:nvPr/>
        </p:nvSpPr>
        <p:spPr>
          <a:xfrm>
            <a:off x="936574" y="3738077"/>
            <a:ext cx="8432277" cy="2357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12700" rIns="0" bIns="0" anchor="t" anchorCtr="0">
            <a:noAutofit/>
          </a:bodyPr>
          <a:lstStyle/>
          <a:p>
            <a:pPr>
              <a:spcBef>
                <a:spcPts val="720"/>
              </a:spcBef>
              <a:buSzPts val="1100"/>
            </a:pPr>
            <a:r>
              <a:rPr lang="en-GB" sz="2400" noProof="0" dirty="0">
                <a:effectLst/>
                <a:latin typeface="Roboto" panose="02000000000000000000" pitchFamily="2" charset="0"/>
                <a:ea typeface="Roboto" panose="02000000000000000000" pitchFamily="2" charset="0"/>
                <a:cs typeface="Roboto" panose="02000000000000000000" pitchFamily="2" charset="0"/>
              </a:rPr>
              <a:t>The Applied Research Institute for Prospective Technologies, Lithuania  </a:t>
            </a:r>
          </a:p>
          <a:p>
            <a:pPr marL="0" marR="0" lvl="0" indent="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400" b="0" i="0" u="none" strike="noStrike" cap="none" noProof="0" dirty="0" err="1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Vismaliukų</a:t>
            </a:r>
            <a:r>
              <a:rPr lang="en-GB" sz="2400" b="0" i="0" u="none" strike="noStrike" cap="none" noProof="0" dirty="0">
                <a:solidFill>
                  <a:schemeClr val="dk1"/>
                </a:solidFill>
                <a:latin typeface="Roboto"/>
                <a:ea typeface="Roboto"/>
                <a:cs typeface="Roboto"/>
                <a:sym typeface="Roboto"/>
              </a:rPr>
              <a:t> g. 34, LT-10243 Vilnius, Lithuania</a:t>
            </a:r>
          </a:p>
          <a:p>
            <a:pPr marL="0" marR="0" lvl="0" indent="0" algn="l" rtl="0">
              <a:lnSpc>
                <a:spcPct val="100000"/>
              </a:lnSpc>
              <a:spcBef>
                <a:spcPts val="72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</a:pPr>
            <a:r>
              <a:rPr lang="en-GB" sz="2400" noProof="0" dirty="0" err="1">
                <a:latin typeface="Roboto"/>
                <a:ea typeface="Roboto"/>
                <a:cs typeface="Roboto"/>
                <a:sym typeface="Roboto"/>
              </a:rPr>
              <a:t>j</a:t>
            </a:r>
            <a:r>
              <a:rPr lang="en-GB" sz="2400" b="0" i="0" u="none" strike="noStrike" cap="none" noProof="0" dirty="0" err="1">
                <a:solidFill>
                  <a:srgbClr val="000000"/>
                </a:solidFill>
                <a:latin typeface="Roboto"/>
                <a:ea typeface="Roboto"/>
                <a:cs typeface="Roboto"/>
                <a:sym typeface="Roboto"/>
              </a:rPr>
              <a:t>uras.ulbikas@protechnology.lt</a:t>
            </a:r>
            <a:endParaRPr lang="en-GB" sz="2400" b="0" i="0" u="none" strike="noStrike" cap="none" noProof="0" dirty="0">
              <a:solidFill>
                <a:srgbClr val="000000"/>
              </a:solidFill>
              <a:latin typeface="Roboto"/>
              <a:ea typeface="Roboto"/>
              <a:cs typeface="Roboto"/>
              <a:sym typeface="Roboto"/>
            </a:endParaRPr>
          </a:p>
        </p:txBody>
      </p:sp>
      <p:sp>
        <p:nvSpPr>
          <p:cNvPr id="254" name="Google Shape;254;gfb44de110c_0_26"/>
          <p:cNvSpPr txBox="1"/>
          <p:nvPr/>
        </p:nvSpPr>
        <p:spPr>
          <a:xfrm>
            <a:off x="867131" y="1711411"/>
            <a:ext cx="6304500" cy="21544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marL="914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noProof="0" dirty="0">
                <a:solidFill>
                  <a:schemeClr val="bg2">
                    <a:lumMod val="60000"/>
                    <a:lumOff val="4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Thank you!</a:t>
            </a:r>
          </a:p>
          <a:p>
            <a:pPr marL="914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3200" b="1" noProof="0" dirty="0">
              <a:solidFill>
                <a:srgbClr val="23232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lang="en-GB" sz="3200" b="1" noProof="0" dirty="0">
              <a:solidFill>
                <a:srgbClr val="232323"/>
              </a:solidFill>
              <a:latin typeface="Roboto"/>
              <a:ea typeface="Roboto"/>
              <a:cs typeface="Roboto"/>
              <a:sym typeface="Roboto"/>
            </a:endParaRPr>
          </a:p>
          <a:p>
            <a:pPr marL="9144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3200" b="1" noProof="0" dirty="0">
                <a:solidFill>
                  <a:srgbClr val="232323"/>
                </a:solidFill>
                <a:latin typeface="Roboto"/>
                <a:ea typeface="Roboto"/>
                <a:cs typeface="Roboto"/>
                <a:sym typeface="Roboto"/>
              </a:rPr>
              <a:t>IPV Technology  </a:t>
            </a:r>
            <a:r>
              <a:rPr lang="en-GB" sz="3200" b="1" noProof="0" dirty="0">
                <a:solidFill>
                  <a:schemeClr val="bg2">
                    <a:lumMod val="60000"/>
                    <a:lumOff val="40000"/>
                  </a:schemeClr>
                </a:solidFill>
                <a:latin typeface="Roboto"/>
                <a:ea typeface="Roboto"/>
                <a:cs typeface="Roboto"/>
                <a:sym typeface="Roboto"/>
              </a:rPr>
              <a:t>Enablers</a:t>
            </a:r>
          </a:p>
        </p:txBody>
      </p:sp>
      <p:sp>
        <p:nvSpPr>
          <p:cNvPr id="255" name="Google Shape;255;gfb44de110c_0_26"/>
          <p:cNvSpPr/>
          <p:nvPr/>
        </p:nvSpPr>
        <p:spPr>
          <a:xfrm>
            <a:off x="11950800" y="3366654"/>
            <a:ext cx="3289500" cy="4761445"/>
          </a:xfrm>
          <a:prstGeom prst="rect">
            <a:avLst/>
          </a:prstGeom>
          <a:solidFill>
            <a:schemeClr val="accent1"/>
          </a:solidFill>
          <a:ln>
            <a:solidFill>
              <a:schemeClr val="accent5">
                <a:lumMod val="75000"/>
              </a:schemeClr>
            </a:solidFill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lang="en-GB" noProof="0" dirty="0"/>
          </a:p>
        </p:txBody>
      </p:sp>
      <p:pic>
        <p:nvPicPr>
          <p:cNvPr id="259" name="Google Shape;259;gfb44de110c_0_26"/>
          <p:cNvPicPr preferRelativeResize="0"/>
          <p:nvPr/>
        </p:nvPicPr>
        <p:blipFill rotWithShape="1">
          <a:blip r:embed="rId3">
            <a:alphaModFix/>
          </a:blip>
          <a:srcRect l="-30857" t="21068" r="24452" b="20472"/>
          <a:stretch/>
        </p:blipFill>
        <p:spPr>
          <a:xfrm>
            <a:off x="8055000" y="184775"/>
            <a:ext cx="7185000" cy="6497100"/>
          </a:xfrm>
          <a:prstGeom prst="flowChartDelay">
            <a:avLst/>
          </a:prstGeom>
          <a:noFill/>
          <a:ln>
            <a:noFill/>
          </a:ln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8516C53-973A-0F2E-574F-001276B54B5A}"/>
              </a:ext>
            </a:extLst>
          </p:cNvPr>
          <p:cNvGrpSpPr/>
          <p:nvPr/>
        </p:nvGrpSpPr>
        <p:grpSpPr>
          <a:xfrm>
            <a:off x="992656" y="750124"/>
            <a:ext cx="2166638" cy="457822"/>
            <a:chOff x="541393" y="762000"/>
            <a:chExt cx="2166638" cy="457822"/>
          </a:xfrm>
        </p:grpSpPr>
        <p:sp>
          <p:nvSpPr>
            <p:cNvPr id="3" name="Google Shape;69;g779b396984_3_54">
              <a:extLst>
                <a:ext uri="{FF2B5EF4-FFF2-40B4-BE49-F238E27FC236}">
                  <a16:creationId xmlns:a16="http://schemas.microsoft.com/office/drawing/2014/main" id="{4818D155-329F-AC47-1447-F200C326D1EA}"/>
                </a:ext>
              </a:extLst>
            </p:cNvPr>
            <p:cNvSpPr/>
            <p:nvPr/>
          </p:nvSpPr>
          <p:spPr>
            <a:xfrm flipH="1">
              <a:off x="2661137" y="762000"/>
              <a:ext cx="46894" cy="457822"/>
            </a:xfrm>
            <a:custGeom>
              <a:avLst/>
              <a:gdLst/>
              <a:ahLst/>
              <a:cxnLst/>
              <a:rect l="l" t="t" r="r" b="b"/>
              <a:pathLst>
                <a:path w="13334" h="610235" extrusionOk="0">
                  <a:moveTo>
                    <a:pt x="12712" y="0"/>
                  </a:moveTo>
                  <a:lnTo>
                    <a:pt x="0" y="0"/>
                  </a:lnTo>
                  <a:lnTo>
                    <a:pt x="0" y="609612"/>
                  </a:lnTo>
                  <a:lnTo>
                    <a:pt x="12712" y="609612"/>
                  </a:lnTo>
                  <a:lnTo>
                    <a:pt x="12712" y="0"/>
                  </a:lnTo>
                  <a:close/>
                </a:path>
              </a:pathLst>
            </a:custGeom>
            <a:solidFill>
              <a:srgbClr val="D6D6D6"/>
            </a:solidFill>
            <a:ln>
              <a:noFill/>
            </a:ln>
          </p:spPr>
          <p:txBody>
            <a:bodyPr spcFirstLastPara="1" wrap="square" lIns="0" tIns="0" rIns="0" bIns="0" anchor="t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lang="en-GB" sz="1800" b="0" i="0" u="none" strike="noStrike" cap="none" noProof="0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5B91BCC9-C7F8-8C1C-B948-FBF3293A08B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541393" y="837190"/>
              <a:ext cx="2006866" cy="36792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ace2710-2a53-4707-9cf7-012212f88544" xsi:nil="true"/>
    <lcf76f155ced4ddcb4097134ff3c332f xmlns="21dc0bbd-a008-4079-8dc7-6c86477d7003">
      <Terms xmlns="http://schemas.microsoft.com/office/infopath/2007/PartnerControls"/>
    </lcf76f155ced4ddcb4097134ff3c332f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0C3C41F8C93DA419011CA00C1AC596E" ma:contentTypeVersion="19" ma:contentTypeDescription="Crée un document." ma:contentTypeScope="" ma:versionID="8bbefd2aee6e7e8c14b7eb80bdb6dd5b">
  <xsd:schema xmlns:xsd="http://www.w3.org/2001/XMLSchema" xmlns:xs="http://www.w3.org/2001/XMLSchema" xmlns:p="http://schemas.microsoft.com/office/2006/metadata/properties" xmlns:ns2="21dc0bbd-a008-4079-8dc7-6c86477d7003" xmlns:ns3="face2710-2a53-4707-9cf7-012212f88544" targetNamespace="http://schemas.microsoft.com/office/2006/metadata/properties" ma:root="true" ma:fieldsID="71779412069e11fd4077191c7c4cf57d" ns2:_="" ns3:_="">
    <xsd:import namespace="21dc0bbd-a008-4079-8dc7-6c86477d7003"/>
    <xsd:import namespace="face2710-2a53-4707-9cf7-012212f8854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1dc0bbd-a008-4079-8dc7-6c86477d7003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Balises d’images" ma:readOnly="false" ma:fieldId="{5cf76f15-5ced-4ddc-b409-7134ff3c332f}" ma:taxonomyMulti="true" ma:sspId="bf44d073-f145-4e61-888e-5a6ceeae30d4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ace2710-2a53-4707-9cf7-012212f88544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Partagé avec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Partagé avec dé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51557c01-f50a-4fd2-8855-317db599ee06}" ma:internalName="TaxCatchAll" ma:showField="CatchAllData" ma:web="face2710-2a53-4707-9cf7-012212f8854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DC247AA-9A0A-43C0-A4A7-5A74B24C7DAB}">
  <ds:schemaRefs>
    <ds:schemaRef ds:uri="http://schemas.microsoft.com/office/2006/metadata/properties"/>
    <ds:schemaRef ds:uri="http://schemas.microsoft.com/office/infopath/2007/PartnerControls"/>
    <ds:schemaRef ds:uri="face2710-2a53-4707-9cf7-012212f88544"/>
    <ds:schemaRef ds:uri="21dc0bbd-a008-4079-8dc7-6c86477d7003"/>
  </ds:schemaRefs>
</ds:datastoreItem>
</file>

<file path=customXml/itemProps2.xml><?xml version="1.0" encoding="utf-8"?>
<ds:datastoreItem xmlns:ds="http://schemas.openxmlformats.org/officeDocument/2006/customXml" ds:itemID="{DACABE6D-605C-4FBC-BB29-C4E4439F798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7AA182E3-FAA3-47AA-99CC-359148400E7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1dc0bbd-a008-4079-8dc7-6c86477d7003"/>
    <ds:schemaRef ds:uri="face2710-2a53-4707-9cf7-012212f8854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13527</TotalTime>
  <Words>575</Words>
  <Application>Microsoft Office PowerPoint</Application>
  <PresentationFormat>Custom</PresentationFormat>
  <Paragraphs>65</Paragraphs>
  <Slides>7</Slides>
  <Notes>7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Value, Business Models and Policy: Lithuania case </vt:lpstr>
      <vt:lpstr>Policy &amp; Grid – main drivers</vt:lpstr>
      <vt:lpstr>Policy &amp; Grid – main drivers</vt:lpstr>
      <vt:lpstr>Way forward to 100% RES electricity</vt:lpstr>
      <vt:lpstr>Business case for prosumers with 100% electric house 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Modern E-Technologies</dc:title>
  <dc:creator>Juras Ulbikas</dc:creator>
  <cp:lastModifiedBy>Juras Ulbikas</cp:lastModifiedBy>
  <cp:revision>80</cp:revision>
  <dcterms:created xsi:type="dcterms:W3CDTF">2020-03-10T11:35:32Z</dcterms:created>
  <dcterms:modified xsi:type="dcterms:W3CDTF">2026-09-17T05:09:20Z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2019-07-23T00:00:00Z</vt:filetime>
  </property>
  <property fmtid="{D5CDD505-2E9C-101B-9397-08002B2CF9AE}" pid="3" name="Creator">
    <vt:lpwstr>Adobe InDesign 14.0 (Macintosh)</vt:lpwstr>
  </property>
  <property fmtid="{D5CDD505-2E9C-101B-9397-08002B2CF9AE}" pid="4" name="LastSaved">
    <vt:filetime>2020-03-10T00:00:00Z</vt:filetime>
  </property>
  <property fmtid="{D5CDD505-2E9C-101B-9397-08002B2CF9AE}" pid="5" name="ContentTypeId">
    <vt:lpwstr>0x01010090C3C41F8C93DA419011CA00C1AC596E</vt:lpwstr>
  </property>
  <property fmtid="{D5CDD505-2E9C-101B-9397-08002B2CF9AE}" pid="6" name="MediaServiceImageTags">
    <vt:lpwstr/>
  </property>
</Properties>
</file>