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3" r:id="rId1"/>
  </p:sldMasterIdLst>
  <p:notesMasterIdLst>
    <p:notesMasterId r:id="rId8"/>
  </p:notesMasterIdLst>
  <p:handoutMasterIdLst>
    <p:handoutMasterId r:id="rId9"/>
  </p:handoutMasterIdLst>
  <p:sldIdLst>
    <p:sldId id="257" r:id="rId2"/>
    <p:sldId id="636" r:id="rId3"/>
    <p:sldId id="648" r:id="rId4"/>
    <p:sldId id="624" r:id="rId5"/>
    <p:sldId id="633" r:id="rId6"/>
    <p:sldId id="649" r:id="rId7"/>
  </p:sldIdLst>
  <p:sldSz cx="9144000" cy="5143500" type="screen16x9"/>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0" userDrawn="1">
          <p15:clr>
            <a:srgbClr val="A4A3A4"/>
          </p15:clr>
        </p15:guide>
        <p15:guide id="2" pos="4944" userDrawn="1">
          <p15:clr>
            <a:srgbClr val="A4A3A4"/>
          </p15:clr>
        </p15:guide>
        <p15:guide id="3" orient="horz" pos="1720" userDrawn="1">
          <p15:clr>
            <a:srgbClr val="A4A3A4"/>
          </p15:clr>
        </p15:guide>
        <p15:guide id="4" orient="horz" pos="1620" userDrawn="1">
          <p15:clr>
            <a:srgbClr val="A4A3A4"/>
          </p15:clr>
        </p15:guide>
        <p15:guide id="5" pos="5603"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00">
          <p15:clr>
            <a:srgbClr val="A4A3A4"/>
          </p15:clr>
        </p15:guide>
        <p15:guide id="3" orient="horz" pos="3109">
          <p15:clr>
            <a:srgbClr val="A4A3A4"/>
          </p15:clr>
        </p15:guide>
        <p15:guide id="4" pos="214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EDB6B23-C75C-3030-4B31-7022819DB3AD}" name="Heath, Garvin" initials="HG" userId="S::gheath@nrel.gov::c536b24e-1642-4e36-bc71-30940436f89b" providerId="AD"/>
  <p188:author id="{EDAC41AC-9A14-C260-C419-D79D5548329B}" name="Götz Michael (goem)" initials="GM(" userId="S::goem@zhaw.ch::06c5f0c6-2665-483f-b166-2028917fa931" providerId="AD"/>
  <p188:author id="{DAA780B2-A200-857B-11F1-B3189B730980}" name="Deuber Reto (deub)" initials="RD" userId="S::deub@zhaw.ch::cba3c272-f59d-4844-90e8-f1cfefad167d" providerId="AD"/>
  <p188:author id="{EDEB1BB3-4B43-46CA-4A88-F100AFC235BA}" name="Stucki Matthias (stck)" initials="SM(" userId="S::stck@zhaw.ch::9847cd72-f0d8-4bb9-9688-08812a16ea9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lf Frischknecht" initials="RF" lastIdx="9" clrIdx="0">
    <p:extLst>
      <p:ext uri="{19B8F6BF-5375-455C-9EA6-DF929625EA0E}">
        <p15:presenceInfo xmlns:p15="http://schemas.microsoft.com/office/powerpoint/2012/main" userId="S::frischknecht@treeze.ch::134a8ef0-5376-42df-b7f9-d3daf5fc1b06" providerId="AD"/>
      </p:ext>
    </p:extLst>
  </p:cmAuthor>
  <p:cmAuthor id="2" name="Jose Bilbao" initials="JB" lastIdx="7" clrIdx="1">
    <p:extLst>
      <p:ext uri="{19B8F6BF-5375-455C-9EA6-DF929625EA0E}">
        <p15:presenceInfo xmlns:p15="http://schemas.microsoft.com/office/powerpoint/2012/main" userId="S::z3241587@ad.unsw.edu.au::236558c2-ca2f-4a5a-b621-2b57e8f70b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821F"/>
    <a:srgbClr val="E88938"/>
    <a:srgbClr val="87CAE6"/>
    <a:srgbClr val="D1ECF7"/>
    <a:srgbClr val="CB718C"/>
    <a:srgbClr val="EAC5C9"/>
    <a:srgbClr val="040200"/>
    <a:srgbClr val="2B6D75"/>
    <a:srgbClr val="0066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4930" autoAdjust="0"/>
  </p:normalViewPr>
  <p:slideViewPr>
    <p:cSldViewPr snapToGrid="0">
      <p:cViewPr varScale="1">
        <p:scale>
          <a:sx n="114" d="100"/>
          <a:sy n="114" d="100"/>
        </p:scale>
        <p:origin x="964" y="72"/>
      </p:cViewPr>
      <p:guideLst>
        <p:guide orient="horz" pos="3140"/>
        <p:guide pos="4944"/>
        <p:guide orient="horz" pos="1720"/>
        <p:guide orient="horz" pos="1620"/>
        <p:guide pos="5603"/>
      </p:guideLst>
    </p:cSldViewPr>
  </p:slideViewPr>
  <p:notesTextViewPr>
    <p:cViewPr>
      <p:scale>
        <a:sx n="1" d="1"/>
        <a:sy n="1" d="1"/>
      </p:scale>
      <p:origin x="0" y="0"/>
    </p:cViewPr>
  </p:notesTextViewPr>
  <p:notesViewPr>
    <p:cSldViewPr snapToGrid="0">
      <p:cViewPr>
        <p:scale>
          <a:sx n="1" d="2"/>
          <a:sy n="1" d="2"/>
        </p:scale>
        <p:origin x="0" y="0"/>
      </p:cViewPr>
      <p:guideLst>
        <p:guide orient="horz" pos="3126"/>
        <p:guide pos="2100"/>
        <p:guide orient="horz" pos="3109"/>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cretary - IEA PVPS" userId="68aadff7-8066-4679-a306-ebd29ae79f97" providerId="ADAL" clId="{4E5BC817-6A07-4F8A-AAFD-7281F78BE7A5}"/>
    <pc:docChg chg="modSld">
      <pc:chgData name="Secretary - IEA PVPS" userId="68aadff7-8066-4679-a306-ebd29ae79f97" providerId="ADAL" clId="{4E5BC817-6A07-4F8A-AAFD-7281F78BE7A5}" dt="2026-05-26T19:56:16.022" v="6" actId="20577"/>
      <pc:docMkLst>
        <pc:docMk/>
      </pc:docMkLst>
      <pc:sldChg chg="modSp mod">
        <pc:chgData name="Secretary - IEA PVPS" userId="68aadff7-8066-4679-a306-ebd29ae79f97" providerId="ADAL" clId="{4E5BC817-6A07-4F8A-AAFD-7281F78BE7A5}" dt="2026-05-26T19:56:16.022" v="6" actId="20577"/>
        <pc:sldMkLst>
          <pc:docMk/>
          <pc:sldMk cId="817572157" sldId="257"/>
        </pc:sldMkLst>
        <pc:spChg chg="mod">
          <ac:chgData name="Secretary - IEA PVPS" userId="68aadff7-8066-4679-a306-ebd29ae79f97" providerId="ADAL" clId="{4E5BC817-6A07-4F8A-AAFD-7281F78BE7A5}" dt="2026-05-26T19:56:16.022" v="6" actId="20577"/>
          <ac:spMkLst>
            <pc:docMk/>
            <pc:sldMk cId="817572157" sldId="257"/>
            <ac:spMk id="17" creationId="{08D567FD-ABEF-4093-94E5-6AB99A8C56A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a:defRPr sz="1200"/>
            </a:lvl1pPr>
          </a:lstStyle>
          <a:p>
            <a:fld id="{402B6714-7BAF-4DAF-8232-AA0EFD3D7F80}" type="datetimeFigureOut">
              <a:rPr lang="en-US" smtClean="0"/>
              <a:t>5/26/2026</a:t>
            </a:fld>
            <a:endParaRPr lang="en-US"/>
          </a:p>
        </p:txBody>
      </p:sp>
      <p:sp>
        <p:nvSpPr>
          <p:cNvPr id="4" name="Footer Placeholder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a:defRPr sz="1200"/>
            </a:lvl1pPr>
          </a:lstStyle>
          <a:p>
            <a:fld id="{C71C4779-9F3B-4023-9A64-72230967F0CF}" type="slidenum">
              <a:rPr lang="en-US" smtClean="0"/>
              <a:t>‹#›</a:t>
            </a:fld>
            <a:endParaRPr lang="en-US"/>
          </a:p>
        </p:txBody>
      </p:sp>
    </p:spTree>
    <p:extLst>
      <p:ext uri="{BB962C8B-B14F-4D97-AF65-F5344CB8AC3E}">
        <p14:creationId xmlns:p14="http://schemas.microsoft.com/office/powerpoint/2010/main" val="1758114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7272E4AE-A23F-4D9F-B4EF-A6ED45CEC049}" type="datetimeFigureOut">
              <a:rPr lang="en-GB" smtClean="0"/>
              <a:t>26/05/2026</a:t>
            </a:fld>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E0649404-AEEE-4B4E-B616-1BC6E4EEEF5D}" type="slidenum">
              <a:rPr lang="en-GB" smtClean="0"/>
              <a:t>‹#›</a:t>
            </a:fld>
            <a:endParaRPr lang="en-GB"/>
          </a:p>
        </p:txBody>
      </p:sp>
    </p:spTree>
    <p:extLst>
      <p:ext uri="{BB962C8B-B14F-4D97-AF65-F5344CB8AC3E}">
        <p14:creationId xmlns:p14="http://schemas.microsoft.com/office/powerpoint/2010/main" val="3173653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E0649404-AEEE-4B4E-B616-1BC6E4EEEF5D}" type="slidenum">
              <a:rPr lang="en-GB" smtClean="0"/>
              <a:t>1</a:t>
            </a:fld>
            <a:endParaRPr lang="en-GB"/>
          </a:p>
        </p:txBody>
      </p:sp>
    </p:spTree>
    <p:extLst>
      <p:ext uri="{BB962C8B-B14F-4D97-AF65-F5344CB8AC3E}">
        <p14:creationId xmlns:p14="http://schemas.microsoft.com/office/powerpoint/2010/main" val="3557802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40EBB-E0C4-3845-692A-F7CA71FA0B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9CDF1-4B69-8BCF-BA0E-8CCFF26FD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88859C-3B0F-B601-F536-252249FC5C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B28805-8DDD-3599-813A-A448EC9A3B79}"/>
              </a:ext>
            </a:extLst>
          </p:cNvPr>
          <p:cNvSpPr>
            <a:spLocks noGrp="1"/>
          </p:cNvSpPr>
          <p:nvPr>
            <p:ph type="sldNum" sz="quarter" idx="5"/>
          </p:nvPr>
        </p:nvSpPr>
        <p:spPr/>
        <p:txBody>
          <a:bodyPr/>
          <a:lstStyle/>
          <a:p>
            <a:fld id="{E0649404-AEEE-4B4E-B616-1BC6E4EEEF5D}" type="slidenum">
              <a:rPr lang="en-GB" smtClean="0"/>
              <a:t>3</a:t>
            </a:fld>
            <a:endParaRPr lang="en-GB" dirty="0"/>
          </a:p>
        </p:txBody>
      </p:sp>
    </p:spTree>
    <p:extLst>
      <p:ext uri="{BB962C8B-B14F-4D97-AF65-F5344CB8AC3E}">
        <p14:creationId xmlns:p14="http://schemas.microsoft.com/office/powerpoint/2010/main" val="1655122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649404-AEEE-4B4E-B616-1BC6E4EEEF5D}" type="slidenum">
              <a:rPr lang="en-GB" smtClean="0"/>
              <a:t>5</a:t>
            </a:fld>
            <a:endParaRPr lang="en-GB" dirty="0"/>
          </a:p>
        </p:txBody>
      </p:sp>
    </p:spTree>
    <p:extLst>
      <p:ext uri="{BB962C8B-B14F-4D97-AF65-F5344CB8AC3E}">
        <p14:creationId xmlns:p14="http://schemas.microsoft.com/office/powerpoint/2010/main" val="7459396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Bottom">
    <p:spTree>
      <p:nvGrpSpPr>
        <p:cNvPr id="1" name=""/>
        <p:cNvGrpSpPr/>
        <p:nvPr/>
      </p:nvGrpSpPr>
      <p:grpSpPr>
        <a:xfrm>
          <a:off x="0" y="0"/>
          <a:ext cx="0" cy="0"/>
          <a:chOff x="0" y="0"/>
          <a:chExt cx="0" cy="0"/>
        </a:xfrm>
      </p:grpSpPr>
      <p:sp>
        <p:nvSpPr>
          <p:cNvPr id="3" name="Text Placeholder 2"/>
          <p:cNvSpPr>
            <a:spLocks noGrp="1"/>
          </p:cNvSpPr>
          <p:nvPr>
            <p:ph type="body" sz="quarter" idx="12" hasCustomPrompt="1"/>
          </p:nvPr>
        </p:nvSpPr>
        <p:spPr>
          <a:xfrm>
            <a:off x="250832" y="3078039"/>
            <a:ext cx="8316913" cy="519694"/>
          </a:xfrm>
          <a:prstGeom prst="rect">
            <a:avLst/>
          </a:prstGeom>
        </p:spPr>
        <p:txBody>
          <a:bodyPr lIns="0" anchor="b" anchorCtr="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2400" b="1" kern="1200">
                <a:solidFill>
                  <a:schemeClr val="tx1"/>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GB"/>
              <a:t>Title Slide </a:t>
            </a:r>
            <a:endParaRPr lang="en-US"/>
          </a:p>
        </p:txBody>
      </p:sp>
      <p:sp>
        <p:nvSpPr>
          <p:cNvPr id="5" name="Text Placeholder 4"/>
          <p:cNvSpPr>
            <a:spLocks noGrp="1"/>
          </p:cNvSpPr>
          <p:nvPr>
            <p:ph type="body" sz="quarter" idx="13" hasCustomPrompt="1"/>
          </p:nvPr>
        </p:nvSpPr>
        <p:spPr>
          <a:xfrm>
            <a:off x="250825" y="374162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200" kern="1200" baseline="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a:t>Name of presenter, affiliation</a:t>
            </a:r>
          </a:p>
        </p:txBody>
      </p:sp>
      <p:sp>
        <p:nvSpPr>
          <p:cNvPr id="22" name="Text Placeholder 4">
            <a:extLst>
              <a:ext uri="{FF2B5EF4-FFF2-40B4-BE49-F238E27FC236}">
                <a16:creationId xmlns:a16="http://schemas.microsoft.com/office/drawing/2014/main" id="{C9034874-11D5-DA4F-9B23-34D9DE8C6D01}"/>
              </a:ext>
            </a:extLst>
          </p:cNvPr>
          <p:cNvSpPr>
            <a:spLocks noGrp="1"/>
          </p:cNvSpPr>
          <p:nvPr>
            <p:ph type="body" sz="quarter" idx="14" hasCustomPrompt="1"/>
          </p:nvPr>
        </p:nvSpPr>
        <p:spPr>
          <a:xfrm>
            <a:off x="250825" y="416966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200" kern="1200" baseline="0" dirty="0" smtClean="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a:t>Location &amp; date of presentation</a:t>
            </a:r>
          </a:p>
        </p:txBody>
      </p:sp>
      <p:grpSp>
        <p:nvGrpSpPr>
          <p:cNvPr id="7" name="Group 6">
            <a:extLst>
              <a:ext uri="{FF2B5EF4-FFF2-40B4-BE49-F238E27FC236}">
                <a16:creationId xmlns:a16="http://schemas.microsoft.com/office/drawing/2014/main" id="{B0CF8910-3997-4186-A545-A8CE55D63B8A}"/>
              </a:ext>
            </a:extLst>
          </p:cNvPr>
          <p:cNvGrpSpPr/>
          <p:nvPr userDrawn="1"/>
        </p:nvGrpSpPr>
        <p:grpSpPr>
          <a:xfrm>
            <a:off x="0" y="4566602"/>
            <a:ext cx="9144000" cy="576898"/>
            <a:chOff x="0" y="4566602"/>
            <a:chExt cx="9144000" cy="576898"/>
          </a:xfrm>
        </p:grpSpPr>
        <p:pic>
          <p:nvPicPr>
            <p:cNvPr id="8" name="Picture 7">
              <a:extLst>
                <a:ext uri="{FF2B5EF4-FFF2-40B4-BE49-F238E27FC236}">
                  <a16:creationId xmlns:a16="http://schemas.microsoft.com/office/drawing/2014/main" id="{8E115815-0F41-46F9-BB8D-BD27EDE65B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0" name="Rectangle 9">
              <a:extLst>
                <a:ext uri="{FF2B5EF4-FFF2-40B4-BE49-F238E27FC236}">
                  <a16:creationId xmlns:a16="http://schemas.microsoft.com/office/drawing/2014/main" id="{2FD94CB0-C6F5-442C-A11F-801B15C89173}"/>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1" name="Picture 10" descr="A close up of a sign&#10;&#10;Description automatically generated">
            <a:extLst>
              <a:ext uri="{FF2B5EF4-FFF2-40B4-BE49-F238E27FC236}">
                <a16:creationId xmlns:a16="http://schemas.microsoft.com/office/drawing/2014/main" id="{E591FF45-0F7D-4F07-B6E4-5EA937F398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0825" y="1714288"/>
            <a:ext cx="2196767" cy="1104605"/>
          </a:xfrm>
          <a:prstGeom prst="rect">
            <a:avLst/>
          </a:prstGeom>
        </p:spPr>
      </p:pic>
    </p:spTree>
    <p:extLst>
      <p:ext uri="{BB962C8B-B14F-4D97-AF65-F5344CB8AC3E}">
        <p14:creationId xmlns:p14="http://schemas.microsoft.com/office/powerpoint/2010/main" val="3517537838"/>
      </p:ext>
    </p:extLst>
  </p:cSld>
  <p:clrMapOvr>
    <a:masterClrMapping/>
  </p:clrMapOvr>
  <p:extLst>
    <p:ext uri="{DCECCB84-F9BA-43D5-87BE-67443E8EF086}">
      <p15:sldGuideLst xmlns:p15="http://schemas.microsoft.com/office/powerpoint/2012/main">
        <p15:guide id="1" pos="159" userDrawn="1">
          <p15:clr>
            <a:srgbClr val="FBAE40"/>
          </p15:clr>
        </p15:guide>
        <p15:guide id="2" orient="horz" pos="826" userDrawn="1">
          <p15:clr>
            <a:srgbClr val="FBAE40"/>
          </p15:clr>
        </p15:guide>
        <p15:guide id="3" pos="5603" userDrawn="1">
          <p15:clr>
            <a:srgbClr val="FBAE40"/>
          </p15:clr>
        </p15:guide>
        <p15:guide id="4" pos="539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tex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8441CA57-6943-9F41-9E1E-50E2F585B99E}"/>
              </a:ext>
            </a:extLst>
          </p:cNvPr>
          <p:cNvSpPr>
            <a:spLocks noGrp="1"/>
          </p:cNvSpPr>
          <p:nvPr>
            <p:ph type="body" sz="quarter" idx="12" hasCustomPrompt="1"/>
          </p:nvPr>
        </p:nvSpPr>
        <p:spPr>
          <a:xfrm>
            <a:off x="250828" y="218815"/>
            <a:ext cx="7289701" cy="434767"/>
          </a:xfrm>
          <a:prstGeom prst="rect">
            <a:avLst/>
          </a:prstGeom>
        </p:spPr>
        <p:txBody>
          <a:bodyPr lIns="0">
            <a:noAutofit/>
          </a:bodyPr>
          <a:lstStyle>
            <a:lvl1pPr marL="0" indent="0">
              <a:buNone/>
              <a:defRPr lang="en-US" sz="18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a:t>Title – one line</a:t>
            </a:r>
          </a:p>
        </p:txBody>
      </p:sp>
      <p:sp>
        <p:nvSpPr>
          <p:cNvPr id="5" name="Text Placeholder 4">
            <a:extLst>
              <a:ext uri="{FF2B5EF4-FFF2-40B4-BE49-F238E27FC236}">
                <a16:creationId xmlns:a16="http://schemas.microsoft.com/office/drawing/2014/main" id="{A26A7C0A-1BA5-C74C-BEC1-1A990858C7D9}"/>
              </a:ext>
            </a:extLst>
          </p:cNvPr>
          <p:cNvSpPr>
            <a:spLocks noGrp="1"/>
          </p:cNvSpPr>
          <p:nvPr>
            <p:ph type="body" sz="quarter" idx="13" hasCustomPrompt="1"/>
          </p:nvPr>
        </p:nvSpPr>
        <p:spPr>
          <a:xfrm>
            <a:off x="526446" y="889005"/>
            <a:ext cx="8440119" cy="3682492"/>
          </a:xfrm>
          <a:prstGeom prst="rect">
            <a:avLst/>
          </a:prstGeom>
        </p:spPr>
        <p:txBody>
          <a:bodyPr lIns="0"/>
          <a:lstStyle>
            <a:lvl1pPr marL="269981" indent="-134532">
              <a:spcBef>
                <a:spcPts val="750"/>
              </a:spcBef>
              <a:buClr>
                <a:srgbClr val="003C7D"/>
              </a:buClr>
              <a:buFont typeface="Arial" panose="020B0604020202020204" pitchFamily="34" charset="0"/>
              <a:buChar char="•"/>
              <a:defRPr sz="1500" baseline="0">
                <a:solidFill>
                  <a:srgbClr val="003C7D"/>
                </a:solidFill>
                <a:latin typeface="Arial" panose="020B0604020202020204" pitchFamily="34" charset="0"/>
                <a:cs typeface="Arial" panose="020B0604020202020204" pitchFamily="34" charset="0"/>
              </a:defRPr>
            </a:lvl1pPr>
            <a:lvl2pPr marL="404970" indent="-134991">
              <a:buClr>
                <a:srgbClr val="003C7D"/>
              </a:buClr>
              <a:buFont typeface="Arial" panose="020B0604020202020204" pitchFamily="34" charset="0"/>
              <a:buChar char="•"/>
              <a:defRPr sz="1350">
                <a:solidFill>
                  <a:srgbClr val="003C7D"/>
                </a:solidFill>
                <a:latin typeface="Arial" panose="020B0604020202020204" pitchFamily="34" charset="0"/>
                <a:cs typeface="Arial" panose="020B0604020202020204" pitchFamily="34" charset="0"/>
              </a:defRPr>
            </a:lvl2pPr>
            <a:lvl3pPr marL="539314" indent="-134532">
              <a:buClr>
                <a:srgbClr val="003C7D"/>
              </a:buClr>
              <a:buFont typeface="Arial" panose="020B0604020202020204" pitchFamily="34" charset="0"/>
              <a:buChar char="•"/>
              <a:defRPr sz="1200">
                <a:solidFill>
                  <a:srgbClr val="003C7D"/>
                </a:solidFill>
                <a:latin typeface="Arial" panose="020B0604020202020204" pitchFamily="34" charset="0"/>
                <a:cs typeface="Arial" panose="020B0604020202020204" pitchFamily="34" charset="0"/>
              </a:defRPr>
            </a:lvl3pPr>
            <a:lvl4pPr marL="675034" indent="-135722">
              <a:spcBef>
                <a:spcPts val="375"/>
              </a:spcBef>
              <a:buClr>
                <a:srgbClr val="003C7D"/>
              </a:buClr>
              <a:buFont typeface="Arial" panose="020B0604020202020204" pitchFamily="34" charset="0"/>
              <a:buChar char="•"/>
              <a:defRPr sz="1050">
                <a:solidFill>
                  <a:srgbClr val="003C7D"/>
                </a:solidFill>
                <a:latin typeface="Arial" panose="020B0604020202020204" pitchFamily="34" charset="0"/>
                <a:cs typeface="Arial" panose="020B0604020202020204" pitchFamily="34" charset="0"/>
              </a:defRPr>
            </a:lvl4pPr>
            <a:lvl5pPr marL="809940" indent="-134991">
              <a:spcBef>
                <a:spcPts val="375"/>
              </a:spcBef>
              <a:buClr>
                <a:srgbClr val="003C7D"/>
              </a:buClr>
              <a:buFont typeface="Arial" panose="020B0604020202020204" pitchFamily="34" charset="0"/>
              <a:buChar char="•"/>
              <a:defRPr sz="900">
                <a:solidFill>
                  <a:srgbClr val="003C7D"/>
                </a:solidFill>
                <a:latin typeface="Arial" panose="020B0604020202020204" pitchFamily="34" charset="0"/>
                <a:cs typeface="Arial" panose="020B0604020202020204" pitchFamily="34" charset="0"/>
              </a:defRPr>
            </a:lvl5pPr>
          </a:lstStyle>
          <a:p>
            <a:pPr lvl="0"/>
            <a:r>
              <a:rPr lang="en-US"/>
              <a:t>Content slide – TCP logo only necessary on first slide</a:t>
            </a:r>
          </a:p>
          <a:p>
            <a:pPr lvl="1"/>
            <a:r>
              <a:rPr lang="en-US"/>
              <a:t>Second level</a:t>
            </a:r>
          </a:p>
          <a:p>
            <a:pPr lvl="2"/>
            <a:r>
              <a:rPr lang="en-US"/>
              <a:t>Third level</a:t>
            </a:r>
          </a:p>
          <a:p>
            <a:pPr lvl="3"/>
            <a:r>
              <a:rPr lang="en-US"/>
              <a:t>Fourth level</a:t>
            </a:r>
          </a:p>
          <a:p>
            <a:pPr lvl="4"/>
            <a:r>
              <a:rPr lang="en-US"/>
              <a:t>Fifth level</a:t>
            </a:r>
          </a:p>
        </p:txBody>
      </p:sp>
      <p:sp>
        <p:nvSpPr>
          <p:cNvPr id="6" name="TextBox 5">
            <a:extLst>
              <a:ext uri="{FF2B5EF4-FFF2-40B4-BE49-F238E27FC236}">
                <a16:creationId xmlns:a16="http://schemas.microsoft.com/office/drawing/2014/main" id="{5A041BF8-9BAF-43B4-B220-52ADAFDF68B7}"/>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a:solidFill>
                  <a:srgbClr val="F4821F"/>
                </a:solidFill>
                <a:latin typeface="Arial Nova" panose="020B0504020202020204" pitchFamily="34" charset="0"/>
              </a:rPr>
              <a:t>PVPS</a:t>
            </a:r>
            <a:endParaRPr lang="en-BE" sz="1800" b="1">
              <a:solidFill>
                <a:srgbClr val="F4821F"/>
              </a:solidFill>
              <a:latin typeface="Arial Nova" panose="020B0504020202020204" pitchFamily="34" charset="0"/>
            </a:endParaRPr>
          </a:p>
        </p:txBody>
      </p:sp>
      <p:cxnSp>
        <p:nvCxnSpPr>
          <p:cNvPr id="7" name="Straight Connector 6">
            <a:extLst>
              <a:ext uri="{FF2B5EF4-FFF2-40B4-BE49-F238E27FC236}">
                <a16:creationId xmlns:a16="http://schemas.microsoft.com/office/drawing/2014/main" id="{2ADFA058-395C-41E3-81A3-9BF3DDBEB86D}"/>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D17CED54-1D9F-4D17-B816-3FBB5510AC75}"/>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pic>
        <p:nvPicPr>
          <p:cNvPr id="11" name="Picture 10" descr="A picture containing clock, fence&#10;&#10;Description automatically generated">
            <a:extLst>
              <a:ext uri="{FF2B5EF4-FFF2-40B4-BE49-F238E27FC236}">
                <a16:creationId xmlns:a16="http://schemas.microsoft.com/office/drawing/2014/main" id="{ACD180F0-DF58-4D42-98CD-411CBBA27EF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4213663072"/>
      </p:ext>
    </p:extLst>
  </p:cSld>
  <p:clrMapOvr>
    <a:masterClrMapping/>
  </p:clrMapOvr>
  <p:hf hdr="0" ftr="0" dt="0"/>
  <p:extLst>
    <p:ext uri="{DCECCB84-F9BA-43D5-87BE-67443E8EF086}">
      <p15:sldGuideLst xmlns:p15="http://schemas.microsoft.com/office/powerpoint/2012/main">
        <p15:guide id="1" orient="horz" pos="146" userDrawn="1">
          <p15:clr>
            <a:srgbClr val="FBAE40"/>
          </p15:clr>
        </p15:guide>
        <p15:guide id="2" pos="159" userDrawn="1">
          <p15:clr>
            <a:srgbClr val="FBAE40"/>
          </p15:clr>
        </p15:guide>
        <p15:guide id="3" orient="horz" pos="1620" userDrawn="1">
          <p15:clr>
            <a:srgbClr val="FBAE40"/>
          </p15:clr>
        </p15:guide>
        <p15:guide id="4" pos="5603" userDrawn="1">
          <p15:clr>
            <a:srgbClr val="FBAE40"/>
          </p15:clr>
        </p15:guide>
        <p15:guide id="5" pos="539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Graph &amp; Key Poi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C7B6C7-20A7-0644-AFFD-0DC74CEEAA6B}"/>
              </a:ext>
            </a:extLst>
          </p:cNvPr>
          <p:cNvSpPr>
            <a:spLocks noGrp="1"/>
          </p:cNvSpPr>
          <p:nvPr>
            <p:ph type="body" sz="quarter" idx="12" hasCustomPrompt="1"/>
          </p:nvPr>
        </p:nvSpPr>
        <p:spPr>
          <a:xfrm>
            <a:off x="250829" y="218815"/>
            <a:ext cx="7123096" cy="434767"/>
          </a:xfrm>
          <a:prstGeom prst="rect">
            <a:avLst/>
          </a:prstGeom>
        </p:spPr>
        <p:txBody>
          <a:bodyPr lIns="0">
            <a:noAutofit/>
          </a:bodyPr>
          <a:lstStyle>
            <a:lvl1pPr marL="0" indent="0">
              <a:buNone/>
              <a:defRPr lang="en-US" sz="18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a:t>Title – one line</a:t>
            </a:r>
          </a:p>
        </p:txBody>
      </p:sp>
      <p:sp>
        <p:nvSpPr>
          <p:cNvPr id="14" name="Text Placeholder 3">
            <a:extLst>
              <a:ext uri="{FF2B5EF4-FFF2-40B4-BE49-F238E27FC236}">
                <a16:creationId xmlns:a16="http://schemas.microsoft.com/office/drawing/2014/main" id="{83349B83-1EFF-784E-93D0-021CF6186D9A}"/>
              </a:ext>
            </a:extLst>
          </p:cNvPr>
          <p:cNvSpPr>
            <a:spLocks noGrp="1"/>
          </p:cNvSpPr>
          <p:nvPr>
            <p:ph type="body" sz="quarter" idx="13" hasCustomPrompt="1"/>
          </p:nvPr>
        </p:nvSpPr>
        <p:spPr>
          <a:xfrm>
            <a:off x="1416863" y="4420927"/>
            <a:ext cx="6431743" cy="434767"/>
          </a:xfrm>
          <a:prstGeom prst="rect">
            <a:avLst/>
          </a:prstGeom>
        </p:spPr>
        <p:txBody>
          <a:bodyPr lIns="0" anchor="ctr">
            <a:noAutofit/>
          </a:bodyPr>
          <a:lstStyle>
            <a:lvl1pPr marL="0" indent="0">
              <a:buNone/>
              <a:defRPr lang="en-US" sz="1200" b="0" kern="1200" baseline="0" dirty="0">
                <a:solidFill>
                  <a:srgbClr val="003C7D"/>
                </a:solidFill>
                <a:uFill>
                  <a:solidFill>
                    <a:schemeClr val="tx2"/>
                  </a:solidFill>
                </a:uFill>
                <a:latin typeface="Arial" panose="020B0604020202020204" pitchFamily="34" charset="0"/>
                <a:ea typeface="+mj-ea"/>
                <a:cs typeface="Arial" panose="020B0604020202020204" pitchFamily="34" charset="0"/>
              </a:defRPr>
            </a:lvl1pPr>
          </a:lstStyle>
          <a:p>
            <a:pPr lvl="0"/>
            <a:r>
              <a:rPr lang="en-US"/>
              <a:t>Key point</a:t>
            </a:r>
          </a:p>
        </p:txBody>
      </p:sp>
      <p:sp>
        <p:nvSpPr>
          <p:cNvPr id="19" name="Text Placeholder 18">
            <a:extLst>
              <a:ext uri="{FF2B5EF4-FFF2-40B4-BE49-F238E27FC236}">
                <a16:creationId xmlns:a16="http://schemas.microsoft.com/office/drawing/2014/main" id="{9246A33C-4CCA-D94F-B63F-FDDF33C59417}"/>
              </a:ext>
            </a:extLst>
          </p:cNvPr>
          <p:cNvSpPr>
            <a:spLocks noGrp="1"/>
          </p:cNvSpPr>
          <p:nvPr>
            <p:ph type="body" sz="quarter" idx="14" hasCustomPrompt="1"/>
          </p:nvPr>
        </p:nvSpPr>
        <p:spPr>
          <a:xfrm>
            <a:off x="250831" y="728870"/>
            <a:ext cx="8567735" cy="284370"/>
          </a:xfrm>
          <a:prstGeom prst="rect">
            <a:avLst/>
          </a:prstGeom>
        </p:spPr>
        <p:txBody>
          <a:bodyPr/>
          <a:lstStyle>
            <a:lvl1pPr marL="0" indent="0" algn="ctr">
              <a:buNone/>
              <a:defRPr lang="en-US" sz="1200" kern="1200" dirty="0">
                <a:solidFill>
                  <a:srgbClr val="003C7D"/>
                </a:solidFill>
                <a:latin typeface="Arial" panose="020B0604020202020204" pitchFamily="34" charset="0"/>
                <a:ea typeface="Arial" panose="020B0604020202020204" pitchFamily="34" charset="0"/>
                <a:cs typeface="Arial" panose="020B0604020202020204" pitchFamily="34" charset="0"/>
              </a:defRPr>
            </a:lvl1pPr>
          </a:lstStyle>
          <a:p>
            <a:pPr lvl="0"/>
            <a:r>
              <a:rPr lang="en-US"/>
              <a:t>Graph title, centered</a:t>
            </a:r>
          </a:p>
        </p:txBody>
      </p:sp>
      <p:sp>
        <p:nvSpPr>
          <p:cNvPr id="3" name="Picture Placeholder 2"/>
          <p:cNvSpPr>
            <a:spLocks noGrp="1"/>
          </p:cNvSpPr>
          <p:nvPr>
            <p:ph type="pic" sz="quarter" idx="15"/>
          </p:nvPr>
        </p:nvSpPr>
        <p:spPr>
          <a:xfrm>
            <a:off x="844501" y="1075576"/>
            <a:ext cx="7576459" cy="3053747"/>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a:p>
        </p:txBody>
      </p:sp>
      <p:sp>
        <p:nvSpPr>
          <p:cNvPr id="10" name="TextBox 5">
            <a:extLst>
              <a:ext uri="{FF2B5EF4-FFF2-40B4-BE49-F238E27FC236}">
                <a16:creationId xmlns:a16="http://schemas.microsoft.com/office/drawing/2014/main" id="{79F1FF97-645E-4048-9065-9182BF663448}"/>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a:solidFill>
                  <a:srgbClr val="F4821F"/>
                </a:solidFill>
                <a:latin typeface="Arial Nova" panose="020B0504020202020204" pitchFamily="34" charset="0"/>
              </a:rPr>
              <a:t>PVPS</a:t>
            </a:r>
            <a:endParaRPr lang="en-BE" sz="1800" b="1">
              <a:solidFill>
                <a:srgbClr val="F4821F"/>
              </a:solidFill>
              <a:latin typeface="Arial Nova" panose="020B0504020202020204" pitchFamily="34" charset="0"/>
            </a:endParaRPr>
          </a:p>
        </p:txBody>
      </p:sp>
      <p:sp>
        <p:nvSpPr>
          <p:cNvPr id="11" name="ZoneTexte 10">
            <a:extLst>
              <a:ext uri="{FF2B5EF4-FFF2-40B4-BE49-F238E27FC236}">
                <a16:creationId xmlns:a16="http://schemas.microsoft.com/office/drawing/2014/main" id="{2C8A4C11-F344-4FAA-81B6-12046C2A66E7}"/>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350">
              <a:latin typeface="Arial" panose="020B0604020202020204" pitchFamily="34" charset="0"/>
              <a:cs typeface="Arial" panose="020B0604020202020204" pitchFamily="34" charset="0"/>
            </a:endParaRPr>
          </a:p>
        </p:txBody>
      </p:sp>
      <p:cxnSp>
        <p:nvCxnSpPr>
          <p:cNvPr id="12" name="Straight Connector 6">
            <a:extLst>
              <a:ext uri="{FF2B5EF4-FFF2-40B4-BE49-F238E27FC236}">
                <a16:creationId xmlns:a16="http://schemas.microsoft.com/office/drawing/2014/main" id="{6CDB6413-C17C-4DB3-8430-8DAFF8093974}"/>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pic>
        <p:nvPicPr>
          <p:cNvPr id="13" name="Picture 10" descr="A picture containing clock, fence&#10;&#10;Description automatically generated">
            <a:extLst>
              <a:ext uri="{FF2B5EF4-FFF2-40B4-BE49-F238E27FC236}">
                <a16:creationId xmlns:a16="http://schemas.microsoft.com/office/drawing/2014/main" id="{F1276EED-63C0-4779-9B0A-6D56E5AB22C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277405737"/>
      </p:ext>
    </p:extLst>
  </p:cSld>
  <p:clrMapOvr>
    <a:masterClrMapping/>
  </p:clrMapOvr>
  <p:extLst>
    <p:ext uri="{DCECCB84-F9BA-43D5-87BE-67443E8EF086}">
      <p15:sldGuideLst xmlns:p15="http://schemas.microsoft.com/office/powerpoint/2012/main">
        <p15:guide id="1" pos="159" userDrawn="1">
          <p15:clr>
            <a:srgbClr val="FBAE40"/>
          </p15:clr>
        </p15:guide>
        <p15:guide id="2" pos="5603" userDrawn="1">
          <p15:clr>
            <a:srgbClr val="FBAE40"/>
          </p15:clr>
        </p15:guide>
        <p15:guide id="3" orient="horz" pos="146" userDrawn="1">
          <p15:clr>
            <a:srgbClr val="FBAE40"/>
          </p15:clr>
        </p15:guide>
        <p15:guide id="4" pos="539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D95F3DF4-8EA0-6440-9F6C-69B61C554843}"/>
              </a:ext>
            </a:extLst>
          </p:cNvPr>
          <p:cNvSpPr>
            <a:spLocks noGrp="1"/>
          </p:cNvSpPr>
          <p:nvPr>
            <p:ph type="body" sz="quarter" idx="12" hasCustomPrompt="1"/>
          </p:nvPr>
        </p:nvSpPr>
        <p:spPr>
          <a:xfrm>
            <a:off x="252002" y="1804726"/>
            <a:ext cx="8316913" cy="519694"/>
          </a:xfrm>
          <a:prstGeom prst="rect">
            <a:avLst/>
          </a:prstGeom>
        </p:spPr>
        <p:txBody>
          <a:bodyPr lIns="0" anchor="ctr" anchorCtr="1">
            <a:noAutofit/>
          </a:bodyPr>
          <a:lstStyle>
            <a:lvl1pPr marL="0" marR="0" indent="0" algn="ctr" defTabSz="685749" rtl="0" eaLnBrk="1" fontAlgn="auto" latinLnBrk="0" hangingPunct="1">
              <a:lnSpc>
                <a:spcPct val="100000"/>
              </a:lnSpc>
              <a:spcBef>
                <a:spcPts val="0"/>
              </a:spcBef>
              <a:spcAft>
                <a:spcPts val="0"/>
              </a:spcAft>
              <a:buClr>
                <a:schemeClr val="bg1">
                  <a:lumMod val="65000"/>
                </a:schemeClr>
              </a:buClr>
              <a:buSzPct val="100000"/>
              <a:buFont typeface="Calibri" panose="020F0502020204030204" pitchFamily="34" charset="0"/>
              <a:buNone/>
              <a:tabLst/>
              <a:defRPr lang="en-US" sz="2400" b="1" kern="1200" dirty="0">
                <a:solidFill>
                  <a:srgbClr val="F4821F"/>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a:t>Thank you</a:t>
            </a:r>
          </a:p>
        </p:txBody>
      </p:sp>
      <p:sp>
        <p:nvSpPr>
          <p:cNvPr id="12" name="Text Placeholder 4">
            <a:extLst>
              <a:ext uri="{FF2B5EF4-FFF2-40B4-BE49-F238E27FC236}">
                <a16:creationId xmlns:a16="http://schemas.microsoft.com/office/drawing/2014/main" id="{835992F8-323D-EF4B-867E-02F746EE31C0}"/>
              </a:ext>
            </a:extLst>
          </p:cNvPr>
          <p:cNvSpPr>
            <a:spLocks noGrp="1"/>
          </p:cNvSpPr>
          <p:nvPr>
            <p:ph type="body" sz="quarter" idx="13" hasCustomPrompt="1"/>
          </p:nvPr>
        </p:nvSpPr>
        <p:spPr>
          <a:xfrm>
            <a:off x="250832" y="2339080"/>
            <a:ext cx="8316913" cy="293284"/>
          </a:xfrm>
          <a:prstGeom prst="rect">
            <a:avLst/>
          </a:prstGeom>
        </p:spPr>
        <p:txBody>
          <a:bodyPr lIns="0">
            <a:noAutofit/>
          </a:bodyPr>
          <a:lstStyle>
            <a:lvl1pPr marL="161988" marR="0" indent="-161988" algn="ctr"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2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a:t>Name, Task</a:t>
            </a:r>
          </a:p>
        </p:txBody>
      </p:sp>
      <p:sp>
        <p:nvSpPr>
          <p:cNvPr id="9" name="Text Placeholder 4">
            <a:extLst>
              <a:ext uri="{FF2B5EF4-FFF2-40B4-BE49-F238E27FC236}">
                <a16:creationId xmlns:a16="http://schemas.microsoft.com/office/drawing/2014/main" id="{856184C6-4F83-044B-B28D-60A04D01A543}"/>
              </a:ext>
            </a:extLst>
          </p:cNvPr>
          <p:cNvSpPr>
            <a:spLocks noGrp="1"/>
          </p:cNvSpPr>
          <p:nvPr>
            <p:ph type="body" sz="quarter" idx="14" hasCustomPrompt="1"/>
          </p:nvPr>
        </p:nvSpPr>
        <p:spPr>
          <a:xfrm>
            <a:off x="253602" y="2646651"/>
            <a:ext cx="8316913" cy="293284"/>
          </a:xfrm>
          <a:prstGeom prst="rect">
            <a:avLst/>
          </a:prstGeom>
        </p:spPr>
        <p:txBody>
          <a:bodyPr lIns="0">
            <a:noAutofit/>
          </a:bodyPr>
          <a:lstStyle>
            <a:lvl1pPr marL="161988" marR="0" indent="-161988" algn="l"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2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a:t>email</a:t>
            </a:r>
          </a:p>
        </p:txBody>
      </p:sp>
      <p:sp>
        <p:nvSpPr>
          <p:cNvPr id="2" name="ZoneTexte 1">
            <a:extLst>
              <a:ext uri="{FF2B5EF4-FFF2-40B4-BE49-F238E27FC236}">
                <a16:creationId xmlns:a16="http://schemas.microsoft.com/office/drawing/2014/main" id="{948FBD9B-28A2-42C7-8E45-0732AA2F8749}"/>
              </a:ext>
            </a:extLst>
          </p:cNvPr>
          <p:cNvSpPr txBox="1"/>
          <p:nvPr userDrawn="1"/>
        </p:nvSpPr>
        <p:spPr>
          <a:xfrm>
            <a:off x="112927" y="129637"/>
            <a:ext cx="1973943" cy="300082"/>
          </a:xfrm>
          <a:prstGeom prst="rect">
            <a:avLst/>
          </a:prstGeom>
          <a:noFill/>
        </p:spPr>
        <p:txBody>
          <a:bodyPr wrap="square" rtlCol="0">
            <a:spAutoFit/>
          </a:bodyPr>
          <a:lstStyle/>
          <a:p>
            <a:r>
              <a:rPr lang="fr-FR" sz="1350" b="1">
                <a:latin typeface="Arial Nova" panose="020B0504020202020204" pitchFamily="34" charset="0"/>
              </a:rPr>
              <a:t>iea-pvps.org</a:t>
            </a:r>
          </a:p>
        </p:txBody>
      </p:sp>
      <p:grpSp>
        <p:nvGrpSpPr>
          <p:cNvPr id="11" name="Group 10">
            <a:extLst>
              <a:ext uri="{FF2B5EF4-FFF2-40B4-BE49-F238E27FC236}">
                <a16:creationId xmlns:a16="http://schemas.microsoft.com/office/drawing/2014/main" id="{FF74DEAC-5DC1-4765-8A8E-073D29527C02}"/>
              </a:ext>
            </a:extLst>
          </p:cNvPr>
          <p:cNvGrpSpPr/>
          <p:nvPr userDrawn="1"/>
        </p:nvGrpSpPr>
        <p:grpSpPr>
          <a:xfrm>
            <a:off x="0" y="4566602"/>
            <a:ext cx="9144000" cy="576898"/>
            <a:chOff x="0" y="4566602"/>
            <a:chExt cx="9144000" cy="576898"/>
          </a:xfrm>
        </p:grpSpPr>
        <p:pic>
          <p:nvPicPr>
            <p:cNvPr id="13" name="Picture 12">
              <a:extLst>
                <a:ext uri="{FF2B5EF4-FFF2-40B4-BE49-F238E27FC236}">
                  <a16:creationId xmlns:a16="http://schemas.microsoft.com/office/drawing/2014/main" id="{C481B272-5B9D-4754-BD11-72667CB3DB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4" name="Rectangle 13">
              <a:extLst>
                <a:ext uri="{FF2B5EF4-FFF2-40B4-BE49-F238E27FC236}">
                  <a16:creationId xmlns:a16="http://schemas.microsoft.com/office/drawing/2014/main" id="{8DFF1928-C522-45E0-99E5-0999082285CA}"/>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5" name="Picture 14" descr="A close up of a sign&#10;&#10;Description automatically generated">
            <a:extLst>
              <a:ext uri="{FF2B5EF4-FFF2-40B4-BE49-F238E27FC236}">
                <a16:creationId xmlns:a16="http://schemas.microsoft.com/office/drawing/2014/main" id="{1201AD07-F73F-4811-ACB6-618B74B00CB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62325" y="3129176"/>
            <a:ext cx="2196767" cy="1104605"/>
          </a:xfrm>
          <a:prstGeom prst="rect">
            <a:avLst/>
          </a:prstGeom>
        </p:spPr>
      </p:pic>
    </p:spTree>
  </p:cSld>
  <p:clrMapOvr>
    <a:masterClrMapping/>
  </p:clrMapOvr>
  <p:extLst>
    <p:ext uri="{DCECCB84-F9BA-43D5-87BE-67443E8EF086}">
      <p15:sldGuideLst xmlns:p15="http://schemas.microsoft.com/office/powerpoint/2012/main">
        <p15:guide id="1" pos="159" userDrawn="1">
          <p15:clr>
            <a:srgbClr val="FBAE40"/>
          </p15:clr>
        </p15:guide>
        <p15:guide id="2" pos="539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1735107"/>
      </p:ext>
    </p:extLst>
  </p:cSld>
  <p:clrMap bg1="lt1" tx1="dk1" bg2="lt2" tx2="dk2" accent1="accent1" accent2="accent2" accent3="accent3" accent4="accent4" accent5="accent5" accent6="accent6" hlink="hlink" folHlink="folHlink"/>
  <p:sldLayoutIdLst>
    <p:sldLayoutId id="2147483684" r:id="rId1"/>
    <p:sldLayoutId id="2147483704" r:id="rId2"/>
    <p:sldLayoutId id="2147483703" r:id="rId3"/>
    <p:sldLayoutId id="2147483708" r:id="rId4"/>
  </p:sldLayoutIdLst>
  <p:hf hdr="0" ftr="0" dt="0"/>
  <p:txStyles>
    <p:titleStyle>
      <a:lvl1pPr algn="l" defTabSz="685749" rtl="0" eaLnBrk="1" latinLnBrk="0" hangingPunct="1">
        <a:spcBef>
          <a:spcPct val="0"/>
        </a:spcBef>
        <a:buNone/>
        <a:defRPr sz="2700" b="1" kern="1200">
          <a:solidFill>
            <a:schemeClr val="tx1"/>
          </a:solidFill>
          <a:latin typeface="+mj-lt"/>
          <a:ea typeface="+mj-ea"/>
          <a:cs typeface="+mj-cs"/>
        </a:defRPr>
      </a:lvl1pPr>
    </p:titleStyle>
    <p:bodyStyle>
      <a:lvl1pPr marL="161988" indent="-161988" algn="l" defTabSz="685749" rtl="0" eaLnBrk="1" latinLnBrk="0" hangingPunct="1">
        <a:spcBef>
          <a:spcPts val="1650"/>
        </a:spcBef>
        <a:buClr>
          <a:schemeClr val="bg1">
            <a:lumMod val="65000"/>
          </a:schemeClr>
        </a:buClr>
        <a:buSzPct val="100000"/>
        <a:buFont typeface="Calibri" panose="020F0502020204030204" pitchFamily="34" charset="0"/>
        <a:buChar char="•"/>
        <a:defRPr sz="1350" kern="1200">
          <a:solidFill>
            <a:schemeClr val="tx1"/>
          </a:solidFill>
          <a:latin typeface="+mn-lt"/>
          <a:ea typeface="+mn-ea"/>
          <a:cs typeface="+mn-cs"/>
        </a:defRPr>
      </a:lvl1pPr>
      <a:lvl2pPr marL="404970" indent="-134991" algn="l" defTabSz="685749" rtl="0" eaLnBrk="1" latinLnBrk="0" hangingPunct="1">
        <a:spcBef>
          <a:spcPts val="375"/>
        </a:spcBef>
        <a:buClr>
          <a:schemeClr val="bg1">
            <a:lumMod val="65000"/>
          </a:schemeClr>
        </a:buClr>
        <a:buSzPct val="100000"/>
        <a:buFont typeface="Segoe UI" panose="020B0502040204020203" pitchFamily="34" charset="0"/>
        <a:buChar char="-"/>
        <a:defRPr sz="1200" kern="1200">
          <a:solidFill>
            <a:schemeClr val="tx1"/>
          </a:solidFill>
          <a:latin typeface="+mn-lt"/>
          <a:ea typeface="+mn-ea"/>
          <a:cs typeface="+mn-cs"/>
        </a:defRPr>
      </a:lvl2pPr>
      <a:lvl3pPr marL="566958" indent="-134991" algn="l" defTabSz="685749" rtl="0" eaLnBrk="1" latinLnBrk="0" hangingPunct="1">
        <a:spcBef>
          <a:spcPts val="375"/>
        </a:spcBef>
        <a:buClr>
          <a:schemeClr val="bg1">
            <a:lumMod val="75000"/>
          </a:schemeClr>
        </a:buClr>
        <a:buFont typeface="Segoe UI" panose="020B0502040204020203" pitchFamily="34" charset="0"/>
        <a:buChar char="-"/>
        <a:defRPr sz="1050" kern="1200">
          <a:solidFill>
            <a:schemeClr val="tx1"/>
          </a:solidFill>
          <a:latin typeface="+mn-lt"/>
          <a:ea typeface="+mn-ea"/>
          <a:cs typeface="+mn-cs"/>
        </a:defRPr>
      </a:lvl3pPr>
      <a:lvl4pPr marL="1200060"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4pPr>
      <a:lvl5pPr marL="1542935"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5pPr>
      <a:lvl6pPr marL="1885809"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684"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558"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433"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iea-pvps.org/research-tasks/pv-sustainabilit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doi.org/10.21256/zhaw-2586"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a:extLst>
              <a:ext uri="{FF2B5EF4-FFF2-40B4-BE49-F238E27FC236}">
                <a16:creationId xmlns:a16="http://schemas.microsoft.com/office/drawing/2014/main" id="{39918276-8203-417F-BCD4-DD500BC36BCA}"/>
              </a:ext>
            </a:extLst>
          </p:cNvPr>
          <p:cNvSpPr>
            <a:spLocks noGrp="1"/>
          </p:cNvSpPr>
          <p:nvPr>
            <p:ph type="body" sz="quarter" idx="12"/>
          </p:nvPr>
        </p:nvSpPr>
        <p:spPr>
          <a:xfrm>
            <a:off x="250832" y="3158248"/>
            <a:ext cx="8316913" cy="519694"/>
          </a:xfrm>
        </p:spPr>
        <p:txBody>
          <a:bodyPr/>
          <a:lstStyle/>
          <a:p>
            <a:pPr marL="0" indent="0"/>
            <a:r>
              <a:rPr lang="en-US" sz="2000" dirty="0"/>
              <a:t>Life Cycle Inventories of Photovoltaic Systems</a:t>
            </a:r>
          </a:p>
        </p:txBody>
      </p:sp>
      <p:sp>
        <p:nvSpPr>
          <p:cNvPr id="16" name="Espace réservé du texte 15">
            <a:extLst>
              <a:ext uri="{FF2B5EF4-FFF2-40B4-BE49-F238E27FC236}">
                <a16:creationId xmlns:a16="http://schemas.microsoft.com/office/drawing/2014/main" id="{B65ED596-FC94-4B02-95FA-D554CB1D114E}"/>
              </a:ext>
            </a:extLst>
          </p:cNvPr>
          <p:cNvSpPr>
            <a:spLocks noGrp="1"/>
          </p:cNvSpPr>
          <p:nvPr>
            <p:ph type="body" sz="quarter" idx="13"/>
          </p:nvPr>
        </p:nvSpPr>
        <p:spPr>
          <a:xfrm>
            <a:off x="250824" y="3697158"/>
            <a:ext cx="8658225" cy="306684"/>
          </a:xfrm>
        </p:spPr>
        <p:txBody>
          <a:bodyPr/>
          <a:lstStyle/>
          <a:p>
            <a:r>
              <a:rPr lang="en-US" dirty="0"/>
              <a:t>Authors: Götz, M., Deuber, R., </a:t>
            </a:r>
            <a:r>
              <a:rPr lang="en-US" dirty="0" err="1"/>
              <a:t>Gazbour</a:t>
            </a:r>
            <a:r>
              <a:rPr lang="en-US" dirty="0"/>
              <a:t>, N., Brailovsky, P.H., Nold, S., Marchand-</a:t>
            </a:r>
            <a:r>
              <a:rPr lang="en-US" dirty="0" err="1"/>
              <a:t>Lasserrre</a:t>
            </a:r>
            <a:r>
              <a:rPr lang="en-US" dirty="0"/>
              <a:t>, M., Frischknecht, R., Khan, A.A., Bovo, G. Stucki, M. (2026), Heath, G. (editor), </a:t>
            </a:r>
          </a:p>
        </p:txBody>
      </p:sp>
      <p:sp>
        <p:nvSpPr>
          <p:cNvPr id="17" name="Espace réservé du texte 16">
            <a:extLst>
              <a:ext uri="{FF2B5EF4-FFF2-40B4-BE49-F238E27FC236}">
                <a16:creationId xmlns:a16="http://schemas.microsoft.com/office/drawing/2014/main" id="{08D567FD-ABEF-4093-94E5-6AB99A8C56A1}"/>
              </a:ext>
            </a:extLst>
          </p:cNvPr>
          <p:cNvSpPr>
            <a:spLocks noGrp="1"/>
          </p:cNvSpPr>
          <p:nvPr>
            <p:ph type="body" sz="quarter" idx="14"/>
          </p:nvPr>
        </p:nvSpPr>
        <p:spPr/>
        <p:txBody>
          <a:bodyPr/>
          <a:lstStyle/>
          <a:p>
            <a:r>
              <a:rPr lang="en-US"/>
              <a:t>June </a:t>
            </a:r>
            <a:r>
              <a:rPr lang="en-US" dirty="0"/>
              <a:t>2026</a:t>
            </a:r>
          </a:p>
        </p:txBody>
      </p:sp>
      <p:pic>
        <p:nvPicPr>
          <p:cNvPr id="2" name="Grafik 1" descr="Ein Bild, das Maschine, Bautechnik, Im Haus, Industrie enthält.&#10;&#10;KI-generierte Inhalte können fehlerhaft sein.">
            <a:extLst>
              <a:ext uri="{FF2B5EF4-FFF2-40B4-BE49-F238E27FC236}">
                <a16:creationId xmlns:a16="http://schemas.microsoft.com/office/drawing/2014/main" id="{014D9F93-5CAE-9B6D-6A05-C4A3E912811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2935" y="164766"/>
            <a:ext cx="4534802" cy="2796081"/>
          </a:xfrm>
          <a:prstGeom prst="rect">
            <a:avLst/>
          </a:prstGeom>
          <a:noFill/>
          <a:ln>
            <a:noFill/>
          </a:ln>
        </p:spPr>
      </p:pic>
    </p:spTree>
    <p:extLst>
      <p:ext uri="{BB962C8B-B14F-4D97-AF65-F5344CB8AC3E}">
        <p14:creationId xmlns:p14="http://schemas.microsoft.com/office/powerpoint/2010/main" val="8175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5F0D586-07D7-4B44-AF27-8C1983BEB976}"/>
              </a:ext>
            </a:extLst>
          </p:cNvPr>
          <p:cNvSpPr>
            <a:spLocks noGrp="1"/>
          </p:cNvSpPr>
          <p:nvPr>
            <p:ph type="body" sz="quarter" idx="12"/>
          </p:nvPr>
        </p:nvSpPr>
        <p:spPr>
          <a:xfrm>
            <a:off x="250828" y="218815"/>
            <a:ext cx="7289701" cy="434767"/>
          </a:xfrm>
        </p:spPr>
        <p:txBody>
          <a:bodyPr/>
          <a:lstStyle/>
          <a:p>
            <a:r>
              <a:rPr lang="en-US" dirty="0"/>
              <a:t>Life Cycle Assessment</a:t>
            </a:r>
          </a:p>
        </p:txBody>
      </p:sp>
      <p:sp>
        <p:nvSpPr>
          <p:cNvPr id="3" name="Espace réservé du texte 2">
            <a:extLst>
              <a:ext uri="{FF2B5EF4-FFF2-40B4-BE49-F238E27FC236}">
                <a16:creationId xmlns:a16="http://schemas.microsoft.com/office/drawing/2014/main" id="{DAD5D139-C8B2-43E1-9234-91844081E14B}"/>
              </a:ext>
            </a:extLst>
          </p:cNvPr>
          <p:cNvSpPr>
            <a:spLocks noGrp="1"/>
          </p:cNvSpPr>
          <p:nvPr>
            <p:ph type="body" sz="quarter" idx="13"/>
          </p:nvPr>
        </p:nvSpPr>
        <p:spPr>
          <a:xfrm>
            <a:off x="496571" y="992664"/>
            <a:ext cx="3656329" cy="3683000"/>
          </a:xfrm>
        </p:spPr>
        <p:txBody>
          <a:bodyPr/>
          <a:lstStyle/>
          <a:p>
            <a:pPr marL="135449" indent="0">
              <a:buNone/>
            </a:pPr>
            <a:r>
              <a:rPr lang="en-US" sz="1600" dirty="0"/>
              <a:t>Life Cycle Assessment (LCA) is a structured, comprehensive method of quantifying material and energy flows, including the associated emissions caused in the life cycle of goods and services. </a:t>
            </a:r>
          </a:p>
          <a:p>
            <a:pPr marL="135449" indent="0">
              <a:buNone/>
            </a:pPr>
            <a:r>
              <a:rPr lang="en-US" sz="1600" dirty="0"/>
              <a:t>The life cycle of goods and services covers raw material and primary energy extraction, material and energy supply, manufacture, use and end of life, including transport and waste management services where needed.</a:t>
            </a:r>
          </a:p>
        </p:txBody>
      </p:sp>
      <p:pic>
        <p:nvPicPr>
          <p:cNvPr id="5" name="Grafik 4">
            <a:extLst>
              <a:ext uri="{FF2B5EF4-FFF2-40B4-BE49-F238E27FC236}">
                <a16:creationId xmlns:a16="http://schemas.microsoft.com/office/drawing/2014/main" id="{AC9A5C5C-2205-466C-B6F2-86AA9652DD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3537" y="889000"/>
            <a:ext cx="3437106" cy="3698326"/>
          </a:xfrm>
          <a:prstGeom prst="rect">
            <a:avLst/>
          </a:prstGeom>
        </p:spPr>
      </p:pic>
      <p:sp>
        <p:nvSpPr>
          <p:cNvPr id="6" name="Textfeld 5">
            <a:extLst>
              <a:ext uri="{FF2B5EF4-FFF2-40B4-BE49-F238E27FC236}">
                <a16:creationId xmlns:a16="http://schemas.microsoft.com/office/drawing/2014/main" id="{81E256CF-7ECE-4ACD-94F0-80D603F7286E}"/>
              </a:ext>
            </a:extLst>
          </p:cNvPr>
          <p:cNvSpPr txBox="1"/>
          <p:nvPr/>
        </p:nvSpPr>
        <p:spPr>
          <a:xfrm>
            <a:off x="5598744" y="4678204"/>
            <a:ext cx="1635384" cy="246221"/>
          </a:xfrm>
          <a:prstGeom prst="rect">
            <a:avLst/>
          </a:prstGeom>
          <a:noFill/>
        </p:spPr>
        <p:txBody>
          <a:bodyPr wrap="none" rtlCol="0">
            <a:spAutoFit/>
          </a:bodyPr>
          <a:lstStyle/>
          <a:p>
            <a:r>
              <a:rPr lang="de-DE" sz="1000" dirty="0">
                <a:latin typeface="Arial" panose="020B0604020202020204" pitchFamily="34" charset="0"/>
                <a:cs typeface="Arial" panose="020B0604020202020204" pitchFamily="34" charset="0"/>
              </a:rPr>
              <a:t>www.lifecycleinitiative.org</a:t>
            </a:r>
            <a:endParaRPr lang="de-CH"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6824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1D57F-191B-DB6D-B337-253267110762}"/>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86AD1C5D-6E18-9117-9AB5-9F71A3001884}"/>
              </a:ext>
            </a:extLst>
          </p:cNvPr>
          <p:cNvSpPr>
            <a:spLocks noGrp="1"/>
          </p:cNvSpPr>
          <p:nvPr>
            <p:ph type="body" sz="quarter" idx="12"/>
          </p:nvPr>
        </p:nvSpPr>
        <p:spPr>
          <a:xfrm>
            <a:off x="250828" y="218815"/>
            <a:ext cx="7289701" cy="434767"/>
          </a:xfrm>
        </p:spPr>
        <p:txBody>
          <a:bodyPr/>
          <a:lstStyle/>
          <a:p>
            <a:r>
              <a:rPr lang="en-US" dirty="0"/>
              <a:t>Life Cycle Inventories of Photovoltaic Systems</a:t>
            </a:r>
          </a:p>
        </p:txBody>
      </p:sp>
      <p:sp>
        <p:nvSpPr>
          <p:cNvPr id="3" name="Espace réservé du texte 2">
            <a:extLst>
              <a:ext uri="{FF2B5EF4-FFF2-40B4-BE49-F238E27FC236}">
                <a16:creationId xmlns:a16="http://schemas.microsoft.com/office/drawing/2014/main" id="{5DE92725-E857-F944-EFB2-F31DF50C1025}"/>
              </a:ext>
            </a:extLst>
          </p:cNvPr>
          <p:cNvSpPr>
            <a:spLocks noGrp="1"/>
          </p:cNvSpPr>
          <p:nvPr>
            <p:ph type="body" sz="quarter" idx="13"/>
          </p:nvPr>
        </p:nvSpPr>
        <p:spPr>
          <a:xfrm>
            <a:off x="527050" y="889000"/>
            <a:ext cx="8115300" cy="3683000"/>
          </a:xfrm>
        </p:spPr>
        <p:txBody>
          <a:bodyPr/>
          <a:lstStyle/>
          <a:p>
            <a:pPr marL="135449" indent="0">
              <a:buNone/>
            </a:pPr>
            <a:r>
              <a:rPr lang="en-US" sz="1200" b="1" dirty="0"/>
              <a:t>Introduction</a:t>
            </a:r>
          </a:p>
          <a:p>
            <a:r>
              <a:rPr lang="en-US" sz="1200" dirty="0"/>
              <a:t>The life cycle inventory (LCI) phase of an LCA involves data compilation of material and energy inputs, as well as emissions and product outputs for the complete life cycle of the system, from cradle to grave.</a:t>
            </a:r>
          </a:p>
          <a:p>
            <a:r>
              <a:rPr lang="en-US" sz="1200" dirty="0"/>
              <a:t>In this report, such data are collected and modeled separately for the PV modules and the balance of system (BOS). The updated datasets have undergone a robust, multi-step quality assurance process.</a:t>
            </a:r>
          </a:p>
          <a:p>
            <a:pPr marL="135449" indent="0">
              <a:buNone/>
            </a:pPr>
            <a:r>
              <a:rPr lang="en-US" sz="1200" b="1" dirty="0"/>
              <a:t>PV modules</a:t>
            </a:r>
          </a:p>
          <a:p>
            <a:r>
              <a:rPr lang="en-US" sz="1200" dirty="0"/>
              <a:t>LCI data were updated for commercial PV modules (TOPCon, PERC and thin-film CdTe). For the </a:t>
            </a:r>
            <a:r>
              <a:rPr lang="en-US" sz="1200" dirty="0" err="1"/>
              <a:t>TOPCon</a:t>
            </a:r>
            <a:r>
              <a:rPr lang="en-US" sz="1200" dirty="0"/>
              <a:t> module supply chain, LCI data are based on a large set of LCAs collected between 2022 and 2025 from Chinese manufacturers in the context of the French PV tender process.</a:t>
            </a:r>
          </a:p>
          <a:p>
            <a:r>
              <a:rPr lang="en-US" sz="1200" dirty="0"/>
              <a:t>Data represent different geographic regions of module production and supply chains (China, Europe, North America, and Asia &amp; Pacific).</a:t>
            </a:r>
          </a:p>
          <a:p>
            <a:pPr marL="135449" indent="0">
              <a:buNone/>
            </a:pPr>
            <a:r>
              <a:rPr lang="en-US" sz="1200" b="1" dirty="0"/>
              <a:t>Balance of system</a:t>
            </a:r>
          </a:p>
          <a:p>
            <a:r>
              <a:rPr lang="en-US" sz="1200" dirty="0"/>
              <a:t>BOS data are presented for inverters as well as electrical and structural components of residential, commercial, and utility-scale PV systems.</a:t>
            </a:r>
          </a:p>
        </p:txBody>
      </p:sp>
      <p:sp>
        <p:nvSpPr>
          <p:cNvPr id="8" name="Textfeld 7">
            <a:extLst>
              <a:ext uri="{FF2B5EF4-FFF2-40B4-BE49-F238E27FC236}">
                <a16:creationId xmlns:a16="http://schemas.microsoft.com/office/drawing/2014/main" id="{A241E31D-9AC6-F237-0E42-31F1DD1D52B5}"/>
              </a:ext>
            </a:extLst>
          </p:cNvPr>
          <p:cNvSpPr txBox="1"/>
          <p:nvPr/>
        </p:nvSpPr>
        <p:spPr>
          <a:xfrm>
            <a:off x="605999" y="4347604"/>
            <a:ext cx="7473840" cy="577081"/>
          </a:xfrm>
          <a:prstGeom prst="rect">
            <a:avLst/>
          </a:prstGeom>
          <a:noFill/>
        </p:spPr>
        <p:txBody>
          <a:bodyPr wrap="square">
            <a:spAutoFit/>
          </a:bodyPr>
          <a:lstStyle/>
          <a:p>
            <a:r>
              <a:rPr lang="de-CH" sz="1050" dirty="0" err="1"/>
              <a:t>Citation</a:t>
            </a:r>
            <a:r>
              <a:rPr lang="de-CH" sz="1050" dirty="0"/>
              <a:t>: </a:t>
            </a:r>
            <a:r>
              <a:rPr lang="en-GB" sz="1050" i="1" dirty="0"/>
              <a:t>Götz, M., Deuber, R., </a:t>
            </a:r>
            <a:r>
              <a:rPr lang="en-GB" sz="1050" i="1" dirty="0" err="1"/>
              <a:t>Gazbour</a:t>
            </a:r>
            <a:r>
              <a:rPr lang="en-GB" sz="1050" i="1" dirty="0"/>
              <a:t>, N., Brailovsky, P.H., Nold, S., Marchand-</a:t>
            </a:r>
            <a:r>
              <a:rPr lang="en-GB" sz="1050" i="1" dirty="0" err="1"/>
              <a:t>Lasserrre</a:t>
            </a:r>
            <a:r>
              <a:rPr lang="en-GB" sz="1050" i="1" dirty="0"/>
              <a:t>, M., Frischknecht, R., Khan, A.A., Bovo, G. Stucki, M. (2026). Life Cycle Inventories of Photovoltaic Systems, Heath, G. (editor), International Energy Agency (IEA) PVPS Task 12, Report T12-</a:t>
            </a:r>
            <a:r>
              <a:rPr lang="en-GB" sz="1050" i="1" dirty="0">
                <a:highlight>
                  <a:srgbClr val="FF0000"/>
                </a:highlight>
              </a:rPr>
              <a:t>XX</a:t>
            </a:r>
            <a:r>
              <a:rPr lang="en-GB" sz="1050" i="1" dirty="0"/>
              <a:t>:2026.</a:t>
            </a:r>
            <a:r>
              <a:rPr lang="de-CH" sz="1050" dirty="0"/>
              <a:t>.</a:t>
            </a:r>
          </a:p>
        </p:txBody>
      </p:sp>
    </p:spTree>
    <p:extLst>
      <p:ext uri="{BB962C8B-B14F-4D97-AF65-F5344CB8AC3E}">
        <p14:creationId xmlns:p14="http://schemas.microsoft.com/office/powerpoint/2010/main" val="645957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5F0D586-07D7-4B44-AF27-8C1983BEB976}"/>
              </a:ext>
            </a:extLst>
          </p:cNvPr>
          <p:cNvSpPr>
            <a:spLocks noGrp="1"/>
          </p:cNvSpPr>
          <p:nvPr>
            <p:ph type="body" sz="quarter" idx="12"/>
          </p:nvPr>
        </p:nvSpPr>
        <p:spPr/>
        <p:txBody>
          <a:bodyPr/>
          <a:lstStyle/>
          <a:p>
            <a:r>
              <a:rPr lang="en-US" sz="1800" dirty="0"/>
              <a:t>PV Product System and System Boundary</a:t>
            </a:r>
            <a:endParaRPr lang="en-US" dirty="0"/>
          </a:p>
        </p:txBody>
      </p:sp>
      <p:sp>
        <p:nvSpPr>
          <p:cNvPr id="3" name="Textfeld 2">
            <a:extLst>
              <a:ext uri="{FF2B5EF4-FFF2-40B4-BE49-F238E27FC236}">
                <a16:creationId xmlns:a16="http://schemas.microsoft.com/office/drawing/2014/main" id="{5FA048C1-F9EB-4C12-A742-0C140B3D6FC6}"/>
              </a:ext>
            </a:extLst>
          </p:cNvPr>
          <p:cNvSpPr txBox="1"/>
          <p:nvPr/>
        </p:nvSpPr>
        <p:spPr>
          <a:xfrm>
            <a:off x="5855903" y="4486240"/>
            <a:ext cx="1968809" cy="246221"/>
          </a:xfrm>
          <a:prstGeom prst="rect">
            <a:avLst/>
          </a:prstGeom>
          <a:noFill/>
        </p:spPr>
        <p:txBody>
          <a:bodyPr wrap="none" rtlCol="0">
            <a:spAutoFit/>
          </a:bodyPr>
          <a:lstStyle/>
          <a:p>
            <a:r>
              <a:rPr lang="en-US" sz="1000" dirty="0">
                <a:latin typeface="Arial" panose="020B0604020202020204" pitchFamily="34" charset="0"/>
                <a:cs typeface="Arial" panose="020B0604020202020204" pitchFamily="34" charset="0"/>
              </a:rPr>
              <a:t>IEA PVPS Report T12-</a:t>
            </a:r>
            <a:r>
              <a:rPr lang="en-US" sz="1000" dirty="0">
                <a:highlight>
                  <a:srgbClr val="FF0000"/>
                </a:highlight>
                <a:latin typeface="Arial" panose="020B0604020202020204" pitchFamily="34" charset="0"/>
                <a:cs typeface="Arial" panose="020B0604020202020204" pitchFamily="34" charset="0"/>
              </a:rPr>
              <a:t>XX</a:t>
            </a:r>
            <a:r>
              <a:rPr lang="en-US" sz="1000" dirty="0">
                <a:latin typeface="Arial" panose="020B0604020202020204" pitchFamily="34" charset="0"/>
                <a:cs typeface="Arial" panose="020B0604020202020204" pitchFamily="34" charset="0"/>
              </a:rPr>
              <a:t>:2026</a:t>
            </a:r>
          </a:p>
        </p:txBody>
      </p:sp>
      <p:sp>
        <p:nvSpPr>
          <p:cNvPr id="6" name="TextBox 5">
            <a:extLst>
              <a:ext uri="{FF2B5EF4-FFF2-40B4-BE49-F238E27FC236}">
                <a16:creationId xmlns:a16="http://schemas.microsoft.com/office/drawing/2014/main" id="{4771013E-CF0C-6067-5013-8893D7BA1A75}"/>
              </a:ext>
            </a:extLst>
          </p:cNvPr>
          <p:cNvSpPr txBox="1"/>
          <p:nvPr/>
        </p:nvSpPr>
        <p:spPr>
          <a:xfrm>
            <a:off x="5855903" y="1139307"/>
            <a:ext cx="2468319" cy="369332"/>
          </a:xfrm>
          <a:prstGeom prst="rect">
            <a:avLst/>
          </a:prstGeom>
          <a:noFill/>
        </p:spPr>
        <p:txBody>
          <a:bodyPr wrap="square" rtlCol="0">
            <a:spAutoFit/>
          </a:bodyPr>
          <a:lstStyle/>
          <a:p>
            <a:r>
              <a:rPr lang="en-US" sz="900" dirty="0">
                <a:solidFill>
                  <a:srgbClr val="F4821F"/>
                </a:solidFill>
              </a:rPr>
              <a:t>Note: this diagram represents Task 12’s entire LCI, not the specific 2026 update.</a:t>
            </a:r>
          </a:p>
        </p:txBody>
      </p:sp>
      <p:pic>
        <p:nvPicPr>
          <p:cNvPr id="7" name="Grafik 6">
            <a:extLst>
              <a:ext uri="{FF2B5EF4-FFF2-40B4-BE49-F238E27FC236}">
                <a16:creationId xmlns:a16="http://schemas.microsoft.com/office/drawing/2014/main" id="{A7127BEE-EE4F-C502-C0D4-5119533D4A3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5208" y="761182"/>
            <a:ext cx="5270695" cy="4163504"/>
          </a:xfrm>
          <a:prstGeom prst="rect">
            <a:avLst/>
          </a:prstGeom>
          <a:noFill/>
        </p:spPr>
      </p:pic>
    </p:spTree>
    <p:extLst>
      <p:ext uri="{BB962C8B-B14F-4D97-AF65-F5344CB8AC3E}">
        <p14:creationId xmlns:p14="http://schemas.microsoft.com/office/powerpoint/2010/main" val="1484223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5F0D586-07D7-4B44-AF27-8C1983BEB976}"/>
              </a:ext>
            </a:extLst>
          </p:cNvPr>
          <p:cNvSpPr>
            <a:spLocks noGrp="1"/>
          </p:cNvSpPr>
          <p:nvPr>
            <p:ph type="body" sz="quarter" idx="12"/>
          </p:nvPr>
        </p:nvSpPr>
        <p:spPr>
          <a:xfrm>
            <a:off x="250828" y="218815"/>
            <a:ext cx="7289701" cy="434767"/>
          </a:xfrm>
        </p:spPr>
        <p:txBody>
          <a:bodyPr/>
          <a:lstStyle/>
          <a:p>
            <a:r>
              <a:rPr lang="en-US" dirty="0"/>
              <a:t>Results</a:t>
            </a:r>
          </a:p>
        </p:txBody>
      </p:sp>
      <p:sp>
        <p:nvSpPr>
          <p:cNvPr id="3" name="Espace réservé du texte 2">
            <a:extLst>
              <a:ext uri="{FF2B5EF4-FFF2-40B4-BE49-F238E27FC236}">
                <a16:creationId xmlns:a16="http://schemas.microsoft.com/office/drawing/2014/main" id="{DAD5D139-C8B2-43E1-9234-91844081E14B}"/>
              </a:ext>
            </a:extLst>
          </p:cNvPr>
          <p:cNvSpPr>
            <a:spLocks noGrp="1"/>
          </p:cNvSpPr>
          <p:nvPr>
            <p:ph type="body" sz="quarter" idx="13"/>
          </p:nvPr>
        </p:nvSpPr>
        <p:spPr>
          <a:xfrm>
            <a:off x="527050" y="889000"/>
            <a:ext cx="7639380" cy="3683000"/>
          </a:xfrm>
        </p:spPr>
        <p:txBody>
          <a:bodyPr/>
          <a:lstStyle/>
          <a:p>
            <a:pPr marL="135449" indent="0">
              <a:buNone/>
            </a:pPr>
            <a:r>
              <a:rPr lang="en-US" sz="1400" dirty="0"/>
              <a:t>This report updates the 2020 version (IEA PVPS Task 12 Report T12-19:2020) and is the most comprehensive IEA PVPS Task 12 LCI update in more than a decade.</a:t>
            </a:r>
          </a:p>
          <a:p>
            <a:pPr marL="135449" indent="0">
              <a:buNone/>
            </a:pPr>
            <a:r>
              <a:rPr lang="en-US" sz="1400" dirty="0"/>
              <a:t>Updated LCI data from industry &amp; markets are provided in Chapter 3.</a:t>
            </a:r>
          </a:p>
          <a:p>
            <a:pPr lvl="2"/>
            <a:r>
              <a:rPr lang="en-US" sz="1400" dirty="0"/>
              <a:t>Crystalline Si modules and supply chain (Section 3.1),</a:t>
            </a:r>
          </a:p>
          <a:p>
            <a:pPr lvl="2"/>
            <a:r>
              <a:rPr lang="en-US" sz="1400" dirty="0"/>
              <a:t>Thin film CdTe PV module manufacturing (Section 3.2)</a:t>
            </a:r>
          </a:p>
          <a:p>
            <a:pPr lvl="2"/>
            <a:r>
              <a:rPr lang="en-US" sz="1400" dirty="0"/>
              <a:t>Solar inverters (3 kW, 5.5 kW, 8-10 kW, and 100 kW)  (Section 3.7)</a:t>
            </a:r>
          </a:p>
          <a:p>
            <a:pPr lvl="2"/>
            <a:r>
              <a:rPr lang="en-US" sz="1400" dirty="0"/>
              <a:t>Country-specific PV mixes (Section 3.9)</a:t>
            </a:r>
          </a:p>
          <a:p>
            <a:pPr marL="135449" indent="0">
              <a:buNone/>
            </a:pPr>
            <a:r>
              <a:rPr lang="en-US" sz="1400" dirty="0"/>
              <a:t>The report also introduces a new category of data: detailed LCI data based on bottom-up simulations, presented in Chapter 4. </a:t>
            </a:r>
          </a:p>
          <a:p>
            <a:pPr marL="135449" indent="0">
              <a:buNone/>
            </a:pPr>
            <a:r>
              <a:rPr lang="en-US" sz="1400" dirty="0"/>
              <a:t>Electronic versions of LCI data tables are available at:</a:t>
            </a:r>
          </a:p>
          <a:p>
            <a:pPr lvl="1"/>
            <a:r>
              <a:rPr lang="en-US" sz="1400" dirty="0"/>
              <a:t>IEA PVPS (</a:t>
            </a:r>
            <a:r>
              <a:rPr lang="en-GB" u="sng" dirty="0">
                <a:hlinkClick r:id="rId3"/>
              </a:rPr>
              <a:t>https://iea-pvps.org/research-tasks/pv-sustainability</a:t>
            </a:r>
            <a:r>
              <a:rPr lang="en-US" sz="1400" dirty="0"/>
              <a:t>) </a:t>
            </a:r>
          </a:p>
          <a:p>
            <a:pPr lvl="1"/>
            <a:r>
              <a:rPr lang="en-GB" sz="1400" dirty="0"/>
              <a:t> Zurich University of Applied Sciences (ZHAW) </a:t>
            </a:r>
            <a:r>
              <a:rPr lang="en-GB" sz="1400" dirty="0">
                <a:hlinkClick r:id="rId4"/>
              </a:rPr>
              <a:t>doi.org/10.21256/zhaw-2586</a:t>
            </a:r>
            <a:endParaRPr lang="en-US" sz="1400" dirty="0"/>
          </a:p>
        </p:txBody>
      </p:sp>
    </p:spTree>
    <p:extLst>
      <p:ext uri="{BB962C8B-B14F-4D97-AF65-F5344CB8AC3E}">
        <p14:creationId xmlns:p14="http://schemas.microsoft.com/office/powerpoint/2010/main" val="1520542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F31ED29-F902-FE9A-138A-C2AEC8C3CDAD}"/>
              </a:ext>
            </a:extLst>
          </p:cNvPr>
          <p:cNvSpPr>
            <a:spLocks noGrp="1"/>
          </p:cNvSpPr>
          <p:nvPr>
            <p:ph type="body" sz="quarter" idx="12"/>
          </p:nvPr>
        </p:nvSpPr>
        <p:spPr/>
        <p:txBody>
          <a:bodyPr/>
          <a:lstStyle/>
          <a:p>
            <a:r>
              <a:rPr lang="en-US" dirty="0"/>
              <a:t>Key Messages</a:t>
            </a:r>
          </a:p>
        </p:txBody>
      </p:sp>
      <p:sp>
        <p:nvSpPr>
          <p:cNvPr id="3" name="Text Placeholder 2">
            <a:extLst>
              <a:ext uri="{FF2B5EF4-FFF2-40B4-BE49-F238E27FC236}">
                <a16:creationId xmlns:a16="http://schemas.microsoft.com/office/drawing/2014/main" id="{1B154970-06F4-E9A8-572A-F4381C2FA137}"/>
              </a:ext>
            </a:extLst>
          </p:cNvPr>
          <p:cNvSpPr>
            <a:spLocks noGrp="1"/>
          </p:cNvSpPr>
          <p:nvPr>
            <p:ph type="body" sz="quarter" idx="13"/>
          </p:nvPr>
        </p:nvSpPr>
        <p:spPr>
          <a:xfrm>
            <a:off x="526446" y="642262"/>
            <a:ext cx="8617554" cy="3682492"/>
          </a:xfrm>
        </p:spPr>
        <p:txBody>
          <a:bodyPr/>
          <a:lstStyle/>
          <a:p>
            <a:r>
              <a:rPr lang="en-GB" b="1" dirty="0"/>
              <a:t>This is the most comprehensive IEA PVPS Task 12 LCI update in more than a decade.</a:t>
            </a:r>
            <a:r>
              <a:rPr lang="en-GB" dirty="0"/>
              <a:t> The monocrystalline silicon supply chain update for </a:t>
            </a:r>
            <a:r>
              <a:rPr lang="en-GB" dirty="0" err="1"/>
              <a:t>TOPCon</a:t>
            </a:r>
            <a:r>
              <a:rPr lang="en-GB" dirty="0"/>
              <a:t> cell technology is based on 83 screened LCAs of different components from the French PV tender process and provides unusually high market coverage for public PV LCI data, including approximately 29% of global polysilicon production capacity, 16% of global wafer, 7% of global cell, and 9% of global module. </a:t>
            </a:r>
            <a:r>
              <a:rPr lang="en-GB" dirty="0" err="1"/>
              <a:t>CdTe</a:t>
            </a:r>
            <a:r>
              <a:rPr lang="en-GB" dirty="0"/>
              <a:t> data are based on primary data from the dominant global </a:t>
            </a:r>
            <a:r>
              <a:rPr lang="en-GB" dirty="0" err="1"/>
              <a:t>CdTe</a:t>
            </a:r>
            <a:r>
              <a:rPr lang="en-GB" dirty="0"/>
              <a:t> producer, representing more than 90% of the </a:t>
            </a:r>
            <a:r>
              <a:rPr lang="en-GB" dirty="0" err="1"/>
              <a:t>CdTe</a:t>
            </a:r>
            <a:r>
              <a:rPr lang="en-GB" dirty="0"/>
              <a:t> module market. Additionally, new LCI data on string inverters have been added.</a:t>
            </a:r>
          </a:p>
          <a:p>
            <a:r>
              <a:rPr lang="en-GB" b="1" dirty="0"/>
              <a:t>The updated datasets have undergone a robust, multi-step quality assurance process.</a:t>
            </a:r>
          </a:p>
          <a:p>
            <a:r>
              <a:rPr lang="en-GB" b="1" dirty="0"/>
              <a:t>Users must distinguish between dataset types.</a:t>
            </a:r>
            <a:r>
              <a:rPr lang="en-GB" dirty="0"/>
              <a:t> This report includes industry-representative measured LCI data, selected product-line industry data (</a:t>
            </a:r>
            <a:r>
              <a:rPr lang="en-GB"/>
              <a:t>e.g., CdTe</a:t>
            </a:r>
            <a:r>
              <a:rPr lang="en-GB" dirty="0"/>
              <a:t> modules), retained datasets from earlier report editions, generic BOS component inventories, and—for the first time—industry-validated, modelled LCI data for advanced monocrystalline silicon manufacturing. These categories have different appropriate uses and should not be treated as interchangeable. </a:t>
            </a:r>
            <a:endParaRPr lang="en-US" dirty="0"/>
          </a:p>
          <a:p>
            <a:r>
              <a:rPr lang="en-GB" b="1" dirty="0"/>
              <a:t>Representativeness is strong but not uniform.</a:t>
            </a:r>
            <a:r>
              <a:rPr lang="en-GB" dirty="0"/>
              <a:t> The monocrystalline silicon and </a:t>
            </a:r>
            <a:r>
              <a:rPr lang="en-GB" dirty="0" err="1"/>
              <a:t>CdTe</a:t>
            </a:r>
            <a:r>
              <a:rPr lang="en-GB" dirty="0"/>
              <a:t> datasets have high credibility and strong market relevance, and are therefore appropriate for use as generic background data, screening datasets, and harmonised reference inventories.  BOS datasets and older technology datasets should be used more cautiously as generic inventories. For manufacturer-specific comparative LCA, specific foreground data remain necessary. </a:t>
            </a:r>
            <a:endParaRPr lang="en-US" dirty="0"/>
          </a:p>
          <a:p>
            <a:endParaRPr lang="en-US" dirty="0"/>
          </a:p>
        </p:txBody>
      </p:sp>
    </p:spTree>
    <p:extLst>
      <p:ext uri="{BB962C8B-B14F-4D97-AF65-F5344CB8AC3E}">
        <p14:creationId xmlns:p14="http://schemas.microsoft.com/office/powerpoint/2010/main" val="2058000776"/>
      </p:ext>
    </p:extLst>
  </p:cSld>
  <p:clrMapOvr>
    <a:masterClrMapping/>
  </p:clrMapOvr>
</p:sld>
</file>

<file path=ppt/theme/theme1.xml><?xml version="1.0" encoding="utf-8"?>
<a:theme xmlns:a="http://schemas.openxmlformats.org/drawingml/2006/main" name="GB - New branding v5 (2)">
  <a:themeElements>
    <a:clrScheme name="Custom 1">
      <a:dk1>
        <a:srgbClr val="F4821F"/>
      </a:dk1>
      <a:lt1>
        <a:sysClr val="window" lastClr="FFFFFF"/>
      </a:lt1>
      <a:dk2>
        <a:srgbClr val="10307D"/>
      </a:dk2>
      <a:lt2>
        <a:srgbClr val="FFFFFF"/>
      </a:lt2>
      <a:accent1>
        <a:srgbClr val="10307D"/>
      </a:accent1>
      <a:accent2>
        <a:srgbClr val="10307D"/>
      </a:accent2>
      <a:accent3>
        <a:srgbClr val="F4821F"/>
      </a:accent3>
      <a:accent4>
        <a:srgbClr val="F4821F"/>
      </a:accent4>
      <a:accent5>
        <a:srgbClr val="10307D"/>
      </a:accent5>
      <a:accent6>
        <a:srgbClr val="10307D"/>
      </a:accent6>
      <a:hlink>
        <a:srgbClr val="F4821F"/>
      </a:hlink>
      <a:folHlink>
        <a:srgbClr val="F4821F"/>
      </a:folHlink>
    </a:clrScheme>
    <a:fontScheme name="IEA template">
      <a:majorFont>
        <a:latin typeface="Century Gothic"/>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95000"/>
          </a:schemeClr>
        </a:solidFill>
        <a:ln>
          <a:noFill/>
        </a:ln>
      </a:spPr>
      <a:bodyPr rtlCol="0" anchor="ctr"/>
      <a:lstStyle>
        <a:defPPr algn="ctr">
          <a:defRPr sz="1200">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4" id="{F39241C8-7B32-6A43-B0A8-3CE245A73584}" vid="{7F805EB4-DE15-E642-859E-CC7D6EBEE1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5965d95-ecc0-4720-b759-1f33c42ed7da}" enabled="1" method="Standard" siteId="{a0f29d7e-28cd-4f54-8442-7885aee7c080}" contentBits="0" removed="0"/>
</clbl:labelList>
</file>

<file path=docProps/app.xml><?xml version="1.0" encoding="utf-8"?>
<Properties xmlns="http://schemas.openxmlformats.org/officeDocument/2006/extended-properties" xmlns:vt="http://schemas.openxmlformats.org/officeDocument/2006/docPropsVTypes">
  <Template/>
  <TotalTime>0</TotalTime>
  <Words>865</Words>
  <Application>Microsoft Office PowerPoint</Application>
  <PresentationFormat>On-screen Show (16:9)</PresentationFormat>
  <Paragraphs>39</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Nova</vt:lpstr>
      <vt:lpstr>Calibri</vt:lpstr>
      <vt:lpstr>Segoe UI</vt:lpstr>
      <vt:lpstr>GB - New branding v5 (2)</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Life Cycle Assessment of PV</dc:title>
  <dc:creator>stck@zhaw.ch;goem@zhaw.ch</dc:creator>
  <cp:lastModifiedBy>Secretary - IEA PVPS</cp:lastModifiedBy>
  <cp:revision>257</cp:revision>
  <cp:lastPrinted>2017-08-30T14:17:09Z</cp:lastPrinted>
  <dcterms:created xsi:type="dcterms:W3CDTF">2019-06-05T15:43:42Z</dcterms:created>
  <dcterms:modified xsi:type="dcterms:W3CDTF">2026-05-26T19:56:16Z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0d9bad3-6dac-4e9a-89a3-89f3b8d247b2_Enabled">
    <vt:lpwstr>true</vt:lpwstr>
  </property>
  <property fmtid="{D5CDD505-2E9C-101B-9397-08002B2CF9AE}" pid="3" name="MSIP_Label_10d9bad3-6dac-4e9a-89a3-89f3b8d247b2_SetDate">
    <vt:lpwstr>2023-05-14T19:26:53Z</vt:lpwstr>
  </property>
  <property fmtid="{D5CDD505-2E9C-101B-9397-08002B2CF9AE}" pid="4" name="MSIP_Label_10d9bad3-6dac-4e9a-89a3-89f3b8d247b2_Method">
    <vt:lpwstr>Standard</vt:lpwstr>
  </property>
  <property fmtid="{D5CDD505-2E9C-101B-9397-08002B2CF9AE}" pid="5" name="MSIP_Label_10d9bad3-6dac-4e9a-89a3-89f3b8d247b2_Name">
    <vt:lpwstr>10d9bad3-6dac-4e9a-89a3-89f3b8d247b2</vt:lpwstr>
  </property>
  <property fmtid="{D5CDD505-2E9C-101B-9397-08002B2CF9AE}" pid="6" name="MSIP_Label_10d9bad3-6dac-4e9a-89a3-89f3b8d247b2_SiteId">
    <vt:lpwstr>5d1a9f9d-201f-4a10-b983-451cf65cbc1e</vt:lpwstr>
  </property>
  <property fmtid="{D5CDD505-2E9C-101B-9397-08002B2CF9AE}" pid="7" name="MSIP_Label_10d9bad3-6dac-4e9a-89a3-89f3b8d247b2_ActionId">
    <vt:lpwstr>3e8cc3ea-6f36-4ad7-be54-e8312b00a813</vt:lpwstr>
  </property>
  <property fmtid="{D5CDD505-2E9C-101B-9397-08002B2CF9AE}" pid="8" name="MSIP_Label_10d9bad3-6dac-4e9a-89a3-89f3b8d247b2_ContentBits">
    <vt:lpwstr>0</vt:lpwstr>
  </property>
</Properties>
</file>