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4"/>
    <p:sldMasterId id="2147483709" r:id="rId5"/>
  </p:sldMasterIdLst>
  <p:notesMasterIdLst>
    <p:notesMasterId r:id="rId11"/>
  </p:notesMasterIdLst>
  <p:handoutMasterIdLst>
    <p:handoutMasterId r:id="rId12"/>
  </p:handoutMasterIdLst>
  <p:sldIdLst>
    <p:sldId id="257" r:id="rId6"/>
    <p:sldId id="289" r:id="rId7"/>
    <p:sldId id="293" r:id="rId8"/>
    <p:sldId id="297" r:id="rId9"/>
    <p:sldId id="294" r:id="rId10"/>
  </p:sldIdLst>
  <p:sldSz cx="9144000" cy="5143500" type="screen16x9"/>
  <p:notesSz cx="6797675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17" userDrawn="1">
          <p15:clr>
            <a:srgbClr val="A4A3A4"/>
          </p15:clr>
        </p15:guide>
        <p15:guide id="2" pos="158" userDrawn="1">
          <p15:clr>
            <a:srgbClr val="A4A3A4"/>
          </p15:clr>
        </p15:guide>
        <p15:guide id="3" orient="horz" pos="758" userDrawn="1">
          <p15:clr>
            <a:srgbClr val="A4A3A4"/>
          </p15:clr>
        </p15:guide>
        <p15:guide id="4" orient="horz" pos="667" userDrawn="1">
          <p15:clr>
            <a:srgbClr val="A4A3A4"/>
          </p15:clr>
        </p15:guide>
        <p15:guide id="5" pos="3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00">
          <p15:clr>
            <a:srgbClr val="A4A3A4"/>
          </p15:clr>
        </p15:guide>
        <p15:guide id="3" orient="horz" pos="3109">
          <p15:clr>
            <a:srgbClr val="A4A3A4"/>
          </p15:clr>
        </p15:guide>
        <p15:guide id="4" pos="214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62E2EC0-05F8-2D7D-84B7-A6C9828DFB8E}" name="Friesen Gabriele" initials="GF" userId="S::gabi.friesen@supsi.ch::9a4f62c0-1350-414c-a04a-5c91fa08355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C7D"/>
    <a:srgbClr val="103D7D"/>
    <a:srgbClr val="DBE2EB"/>
    <a:srgbClr val="376192"/>
    <a:srgbClr val="E0EEF8"/>
    <a:srgbClr val="EDEEF8"/>
    <a:srgbClr val="184481"/>
    <a:srgbClr val="F4821F"/>
    <a:srgbClr val="10307D"/>
    <a:srgbClr val="E889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B380EC4-04D2-43D9-B4A6-AA5B5419E49F}" v="3" dt="2026-07-14T10:03:49.400"/>
  </p1510:revLst>
</p1510:revInfo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834" y="120"/>
      </p:cViewPr>
      <p:guideLst>
        <p:guide orient="horz" pos="3117"/>
        <p:guide pos="158"/>
        <p:guide orient="horz" pos="758"/>
        <p:guide orient="horz" pos="667"/>
        <p:guide pos="3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126"/>
        <p:guide pos="2100"/>
        <p:guide orient="horz" pos="3109"/>
        <p:guide pos="214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handoutMaster" Target="handoutMasters/handout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hn, Ulrike" userId="e755dc28-2a91-4eab-bb26-e943cf0d1d94" providerId="ADAL" clId="{B088861B-BA8E-4E34-AB26-772D83A18EA5}"/>
    <pc:docChg chg="undo custSel addSld delSld modSld">
      <pc:chgData name="Jahn, Ulrike" userId="e755dc28-2a91-4eab-bb26-e943cf0d1d94" providerId="ADAL" clId="{B088861B-BA8E-4E34-AB26-772D83A18EA5}" dt="2026-07-14T10:05:55.861" v="399" actId="20577"/>
      <pc:docMkLst>
        <pc:docMk/>
      </pc:docMkLst>
      <pc:sldChg chg="addSp delSp modSp mod">
        <pc:chgData name="Jahn, Ulrike" userId="e755dc28-2a91-4eab-bb26-e943cf0d1d94" providerId="ADAL" clId="{B088861B-BA8E-4E34-AB26-772D83A18EA5}" dt="2026-07-14T09:59:36.487" v="347" actId="20577"/>
        <pc:sldMkLst>
          <pc:docMk/>
          <pc:sldMk cId="817572157" sldId="257"/>
        </pc:sldMkLst>
        <pc:spChg chg="mod">
          <ac:chgData name="Jahn, Ulrike" userId="e755dc28-2a91-4eab-bb26-e943cf0d1d94" providerId="ADAL" clId="{B088861B-BA8E-4E34-AB26-772D83A18EA5}" dt="2026-07-14T09:59:36.487" v="347" actId="20577"/>
          <ac:spMkLst>
            <pc:docMk/>
            <pc:sldMk cId="817572157" sldId="257"/>
            <ac:spMk id="17" creationId="{08D567FD-ABEF-4093-94E5-6AB99A8C56A1}"/>
          </ac:spMkLst>
        </pc:spChg>
      </pc:sldChg>
      <pc:sldChg chg="addSp delSp modSp mod">
        <pc:chgData name="Jahn, Ulrike" userId="e755dc28-2a91-4eab-bb26-e943cf0d1d94" providerId="ADAL" clId="{B088861B-BA8E-4E34-AB26-772D83A18EA5}" dt="2026-07-14T10:00:29.836" v="351" actId="1076"/>
        <pc:sldMkLst>
          <pc:docMk/>
          <pc:sldMk cId="3023933273" sldId="289"/>
        </pc:sldMkLst>
        <pc:picChg chg="add mod">
          <ac:chgData name="Jahn, Ulrike" userId="e755dc28-2a91-4eab-bb26-e943cf0d1d94" providerId="ADAL" clId="{B088861B-BA8E-4E34-AB26-772D83A18EA5}" dt="2026-07-14T10:00:29.836" v="351" actId="1076"/>
          <ac:picMkLst>
            <pc:docMk/>
            <pc:sldMk cId="3023933273" sldId="289"/>
            <ac:picMk id="5" creationId="{1078C9DD-63DA-0553-9D9F-3F65C3483FF7}"/>
          </ac:picMkLst>
        </pc:picChg>
        <pc:picChg chg="del">
          <ac:chgData name="Jahn, Ulrike" userId="e755dc28-2a91-4eab-bb26-e943cf0d1d94" providerId="ADAL" clId="{B088861B-BA8E-4E34-AB26-772D83A18EA5}" dt="2026-07-14T10:00:18.225" v="348" actId="478"/>
          <ac:picMkLst>
            <pc:docMk/>
            <pc:sldMk cId="3023933273" sldId="289"/>
            <ac:picMk id="10" creationId="{C114974B-FF54-CD38-E509-FEE280D6897D}"/>
          </ac:picMkLst>
        </pc:picChg>
      </pc:sldChg>
      <pc:sldChg chg="modSp mod">
        <pc:chgData name="Jahn, Ulrike" userId="e755dc28-2a91-4eab-bb26-e943cf0d1d94" providerId="ADAL" clId="{B088861B-BA8E-4E34-AB26-772D83A18EA5}" dt="2026-07-14T10:00:44.706" v="353" actId="20577"/>
        <pc:sldMkLst>
          <pc:docMk/>
          <pc:sldMk cId="2112007077" sldId="293"/>
        </pc:sldMkLst>
        <pc:spChg chg="mod">
          <ac:chgData name="Jahn, Ulrike" userId="e755dc28-2a91-4eab-bb26-e943cf0d1d94" providerId="ADAL" clId="{B088861B-BA8E-4E34-AB26-772D83A18EA5}" dt="2026-07-14T10:00:44.706" v="353" actId="20577"/>
          <ac:spMkLst>
            <pc:docMk/>
            <pc:sldMk cId="2112007077" sldId="293"/>
            <ac:spMk id="7" creationId="{D9B1D4F7-966A-C1FE-2299-821713839A10}"/>
          </ac:spMkLst>
        </pc:spChg>
      </pc:sldChg>
      <pc:sldChg chg="modSp mod">
        <pc:chgData name="Jahn, Ulrike" userId="e755dc28-2a91-4eab-bb26-e943cf0d1d94" providerId="ADAL" clId="{B088861B-BA8E-4E34-AB26-772D83A18EA5}" dt="2026-07-14T10:05:55.861" v="399" actId="20577"/>
        <pc:sldMkLst>
          <pc:docMk/>
          <pc:sldMk cId="3261005621" sldId="294"/>
        </pc:sldMkLst>
        <pc:spChg chg="mod">
          <ac:chgData name="Jahn, Ulrike" userId="e755dc28-2a91-4eab-bb26-e943cf0d1d94" providerId="ADAL" clId="{B088861B-BA8E-4E34-AB26-772D83A18EA5}" dt="2026-07-14T10:05:55.861" v="399" actId="20577"/>
          <ac:spMkLst>
            <pc:docMk/>
            <pc:sldMk cId="3261005621" sldId="294"/>
            <ac:spMk id="3" creationId="{7BD27E6B-7E29-EE28-7435-5B0FB2090E08}"/>
          </ac:spMkLst>
        </pc:spChg>
        <pc:spChg chg="mod">
          <ac:chgData name="Jahn, Ulrike" userId="e755dc28-2a91-4eab-bb26-e943cf0d1d94" providerId="ADAL" clId="{B088861B-BA8E-4E34-AB26-772D83A18EA5}" dt="2026-07-14T10:00:53.939" v="355" actId="20577"/>
          <ac:spMkLst>
            <pc:docMk/>
            <pc:sldMk cId="3261005621" sldId="294"/>
            <ac:spMk id="7" creationId="{FB80B7B4-C618-3189-E677-D47139CB9E2D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2B6714-7BAF-4DAF-8232-AA0EFD3D7F80}" type="datetimeFigureOut">
              <a:rPr lang="en-US" smtClean="0"/>
              <a:t>7/14/2026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1C4779-9F3B-4023-9A64-72230967F0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1144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72E4AE-A23F-4D9F-B4EF-A6ED45CEC049}" type="datetimeFigureOut">
              <a:rPr lang="en-GB" smtClean="0"/>
              <a:t>14/07/2026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649404-AEEE-4B4E-B616-1BC6E4EEEF5D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3653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50832" y="3078039"/>
            <a:ext cx="8316913" cy="519694"/>
          </a:xfrm>
          <a:prstGeom prst="rect">
            <a:avLst/>
          </a:prstGeom>
        </p:spPr>
        <p:txBody>
          <a:bodyPr lIns="0" anchor="b" anchorCtr="0">
            <a:noAutofit/>
          </a:bodyPr>
          <a:lstStyle>
            <a:lvl1pPr marL="161988" marR="0" indent="-161988" algn="l" defTabSz="685749" rtl="0" eaLnBrk="1" fontAlgn="auto" latinLnBrk="0" hangingPunct="1">
              <a:lnSpc>
                <a:spcPct val="100000"/>
              </a:lnSpc>
              <a:spcBef>
                <a:spcPts val="165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Calibri" panose="020F0502020204030204" pitchFamily="34" charset="0"/>
              <a:buNone/>
              <a:tabLst/>
              <a:defRPr lang="en-US" sz="2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161988" marR="0" lvl="0" indent="-161988" algn="l" defTabSz="685749" rtl="0" eaLnBrk="1" fontAlgn="auto" latinLnBrk="0" hangingPunct="1">
              <a:lnSpc>
                <a:spcPct val="100000"/>
              </a:lnSpc>
              <a:spcBef>
                <a:spcPts val="165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lang="en-GB"/>
              <a:t>Title Slide 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3741627"/>
            <a:ext cx="8316912" cy="306684"/>
          </a:xfrm>
          <a:prstGeom prst="rect">
            <a:avLst/>
          </a:prstGeom>
        </p:spPr>
        <p:txBody>
          <a:bodyPr lIns="0">
            <a:noAutofit/>
          </a:bodyPr>
          <a:lstStyle>
            <a:lvl1pPr marL="161988" marR="0" indent="-161988" algn="l" defTabSz="685749" rtl="0" eaLnBrk="1" fontAlgn="auto" latinLnBrk="0" hangingPunct="1">
              <a:lnSpc>
                <a:spcPct val="100000"/>
              </a:lnSpc>
              <a:spcBef>
                <a:spcPts val="165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Calibri" panose="020F0502020204030204" pitchFamily="34" charset="0"/>
              <a:buNone/>
              <a:tabLst/>
              <a:defRPr lang="en-US" sz="1800" kern="1200" baseline="0">
                <a:solidFill>
                  <a:srgbClr val="003C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161988" marR="0" lvl="0" indent="-161988" algn="l" defTabSz="685749" rtl="0" eaLnBrk="1" fontAlgn="auto" latinLnBrk="0" hangingPunct="1">
              <a:lnSpc>
                <a:spcPct val="100000"/>
              </a:lnSpc>
              <a:spcBef>
                <a:spcPts val="165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lang="en-US"/>
              <a:t>Name of presenter, affiliation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C9034874-11D5-DA4F-9B23-34D9DE8C6D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0825" y="4169667"/>
            <a:ext cx="8316912" cy="306684"/>
          </a:xfrm>
          <a:prstGeom prst="rect">
            <a:avLst/>
          </a:prstGeom>
        </p:spPr>
        <p:txBody>
          <a:bodyPr lIns="0">
            <a:noAutofit/>
          </a:bodyPr>
          <a:lstStyle>
            <a:lvl1pPr marL="161988" marR="0" indent="-161988" algn="l" defTabSz="685749" rtl="0" eaLnBrk="1" fontAlgn="auto" latinLnBrk="0" hangingPunct="1">
              <a:lnSpc>
                <a:spcPct val="100000"/>
              </a:lnSpc>
              <a:spcBef>
                <a:spcPts val="165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Calibri" panose="020F0502020204030204" pitchFamily="34" charset="0"/>
              <a:buNone/>
              <a:tabLst/>
              <a:defRPr lang="en-US" sz="1800" kern="1200" baseline="0" dirty="0" smtClean="0">
                <a:solidFill>
                  <a:srgbClr val="003C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161988" marR="0" lvl="0" indent="-161988" algn="l" defTabSz="685749" rtl="0" eaLnBrk="1" fontAlgn="auto" latinLnBrk="0" hangingPunct="1">
              <a:lnSpc>
                <a:spcPct val="100000"/>
              </a:lnSpc>
              <a:spcBef>
                <a:spcPts val="165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lang="en-US"/>
              <a:t>Location &amp; date of presentation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0CF8910-3997-4186-A545-A8CE55D63B8A}"/>
              </a:ext>
            </a:extLst>
          </p:cNvPr>
          <p:cNvGrpSpPr/>
          <p:nvPr userDrawn="1"/>
        </p:nvGrpSpPr>
        <p:grpSpPr>
          <a:xfrm>
            <a:off x="0" y="4566602"/>
            <a:ext cx="9144000" cy="576898"/>
            <a:chOff x="0" y="4566602"/>
            <a:chExt cx="9144000" cy="57689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E115815-0F41-46F9-BB8D-BD27EDE65B2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566602"/>
              <a:ext cx="3509963" cy="576897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FD94CB0-C6F5-442C-A11F-801B15C89173}"/>
                </a:ext>
              </a:extLst>
            </p:cNvPr>
            <p:cNvSpPr/>
            <p:nvPr userDrawn="1"/>
          </p:nvSpPr>
          <p:spPr>
            <a:xfrm>
              <a:off x="3362325" y="4566602"/>
              <a:ext cx="5781675" cy="576898"/>
            </a:xfrm>
            <a:prstGeom prst="rect">
              <a:avLst/>
            </a:prstGeom>
            <a:solidFill>
              <a:srgbClr val="0044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E591FF45-0F7D-4F07-B6E4-5EA937F3981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25" y="1714288"/>
            <a:ext cx="2196767" cy="1104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5378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59" userDrawn="1">
          <p15:clr>
            <a:srgbClr val="FBAE40"/>
          </p15:clr>
        </p15:guide>
        <p15:guide id="2" orient="horz" pos="826" userDrawn="1">
          <p15:clr>
            <a:srgbClr val="FBAE40"/>
          </p15:clr>
        </p15:guide>
        <p15:guide id="3" pos="5603" userDrawn="1">
          <p15:clr>
            <a:srgbClr val="FBAE40"/>
          </p15:clr>
        </p15:guide>
        <p15:guide id="4" pos="5397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8441CA57-6943-9F41-9E1E-50E2F585B9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0828" y="218815"/>
            <a:ext cx="7289701" cy="434767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None/>
              <a:defRPr lang="en-US" sz="2400" b="1" kern="1200" baseline="0" dirty="0">
                <a:solidFill>
                  <a:srgbClr val="F4821F"/>
                </a:solidFill>
                <a:uFill>
                  <a:solidFill>
                    <a:schemeClr val="tx2"/>
                  </a:solidFill>
                </a:u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Title – one line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6A7C0A-1BA5-C74C-BEC1-1A990858C7D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6446" y="889005"/>
            <a:ext cx="8440119" cy="3682492"/>
          </a:xfrm>
          <a:prstGeom prst="rect">
            <a:avLst/>
          </a:prstGeom>
        </p:spPr>
        <p:txBody>
          <a:bodyPr lIns="0"/>
          <a:lstStyle>
            <a:lvl1pPr marL="269981" indent="-134532">
              <a:spcBef>
                <a:spcPts val="600"/>
              </a:spcBef>
              <a:spcAft>
                <a:spcPts val="600"/>
              </a:spcAft>
              <a:buClr>
                <a:srgbClr val="003C7D"/>
              </a:buClr>
              <a:buFont typeface="Arial" panose="020B0604020202020204" pitchFamily="34" charset="0"/>
              <a:buChar char="•"/>
              <a:defRPr sz="1800" baseline="0">
                <a:solidFill>
                  <a:srgbClr val="003C7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04970" indent="-134991">
              <a:spcBef>
                <a:spcPts val="600"/>
              </a:spcBef>
              <a:spcAft>
                <a:spcPts val="600"/>
              </a:spcAft>
              <a:buClr>
                <a:srgbClr val="003C7D"/>
              </a:buClr>
              <a:buFont typeface="Arial" panose="020B0604020202020204" pitchFamily="34" charset="0"/>
              <a:buChar char="•"/>
              <a:defRPr sz="1700">
                <a:solidFill>
                  <a:srgbClr val="003C7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39314" indent="-134532">
              <a:spcBef>
                <a:spcPts val="300"/>
              </a:spcBef>
              <a:spcAft>
                <a:spcPts val="300"/>
              </a:spcAft>
              <a:buClr>
                <a:srgbClr val="003C7D"/>
              </a:buClr>
              <a:buFont typeface="Arial" panose="020B0604020202020204" pitchFamily="34" charset="0"/>
              <a:buChar char="•"/>
              <a:defRPr sz="1600">
                <a:solidFill>
                  <a:srgbClr val="003C7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675034" indent="-135722">
              <a:spcBef>
                <a:spcPts val="300"/>
              </a:spcBef>
              <a:spcAft>
                <a:spcPts val="300"/>
              </a:spcAft>
              <a:buClr>
                <a:srgbClr val="003C7D"/>
              </a:buClr>
              <a:buFont typeface="Arial" panose="020B0604020202020204" pitchFamily="34" charset="0"/>
              <a:buChar char="•"/>
              <a:defRPr sz="1600">
                <a:solidFill>
                  <a:srgbClr val="003C7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809940" indent="-134991">
              <a:spcBef>
                <a:spcPts val="300"/>
              </a:spcBef>
              <a:spcAft>
                <a:spcPts val="300"/>
              </a:spcAft>
              <a:buClr>
                <a:srgbClr val="003C7D"/>
              </a:buClr>
              <a:buFont typeface="Arial" panose="020B0604020202020204" pitchFamily="34" charset="0"/>
              <a:buChar char="•"/>
              <a:defRPr sz="1600">
                <a:solidFill>
                  <a:srgbClr val="003C7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Content slide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041BF8-9BAF-43B4-B220-52ADAFDF68B7}"/>
              </a:ext>
            </a:extLst>
          </p:cNvPr>
          <p:cNvSpPr txBox="1"/>
          <p:nvPr userDrawn="1"/>
        </p:nvSpPr>
        <p:spPr>
          <a:xfrm rot="16200000">
            <a:off x="-1089194" y="3415786"/>
            <a:ext cx="2902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800" b="1">
                <a:solidFill>
                  <a:srgbClr val="F4821F"/>
                </a:solidFill>
                <a:latin typeface="Arial Nova" panose="020B0504020202020204" pitchFamily="34" charset="0"/>
              </a:rPr>
              <a:t>PVPS</a:t>
            </a:r>
            <a:endParaRPr lang="en-BE" sz="1800" b="1">
              <a:solidFill>
                <a:srgbClr val="F4821F"/>
              </a:solidFill>
              <a:latin typeface="Arial Nova" panose="020B050402020202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ADFA058-395C-41E3-81A3-9BF3DDBEB86D}"/>
              </a:ext>
            </a:extLst>
          </p:cNvPr>
          <p:cNvCxnSpPr>
            <a:cxnSpLocks/>
          </p:cNvCxnSpPr>
          <p:nvPr userDrawn="1"/>
        </p:nvCxnSpPr>
        <p:spPr>
          <a:xfrm>
            <a:off x="1" y="666544"/>
            <a:ext cx="7873999" cy="0"/>
          </a:xfrm>
          <a:prstGeom prst="line">
            <a:avLst/>
          </a:prstGeom>
          <a:ln>
            <a:solidFill>
              <a:srgbClr val="F482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oneTexte 1">
            <a:extLst>
              <a:ext uri="{FF2B5EF4-FFF2-40B4-BE49-F238E27FC236}">
                <a16:creationId xmlns:a16="http://schemas.microsoft.com/office/drawing/2014/main" id="{D17CED54-1D9F-4D17-B816-3FBB5510AC75}"/>
              </a:ext>
            </a:extLst>
          </p:cNvPr>
          <p:cNvSpPr txBox="1"/>
          <p:nvPr userDrawn="1"/>
        </p:nvSpPr>
        <p:spPr>
          <a:xfrm>
            <a:off x="8179547" y="4696303"/>
            <a:ext cx="65144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6C6F911-DFDC-4B93-962C-66F0D8D51AD1}" type="slidenum">
              <a:rPr lang="en-US" sz="900" smtClean="0">
                <a:latin typeface="Arial" panose="020B0604020202020204" pitchFamily="34" charset="0"/>
                <a:cs typeface="Arial" panose="020B0604020202020204" pitchFamily="34" charset="0"/>
              </a:rPr>
              <a:t>‹Nr.›</a:t>
            </a:fld>
            <a:endParaRPr lang="en-US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 descr="A picture containing clock, fence&#10;&#10;Description automatically generated">
            <a:extLst>
              <a:ext uri="{FF2B5EF4-FFF2-40B4-BE49-F238E27FC236}">
                <a16:creationId xmlns:a16="http://schemas.microsoft.com/office/drawing/2014/main" id="{ACD180F0-DF58-4D42-98CD-411CBBA27E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9528" y="173760"/>
            <a:ext cx="662032" cy="617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663072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146" userDrawn="1">
          <p15:clr>
            <a:srgbClr val="FBAE40"/>
          </p15:clr>
        </p15:guide>
        <p15:guide id="2" pos="159" userDrawn="1">
          <p15:clr>
            <a:srgbClr val="FBAE40"/>
          </p15:clr>
        </p15:guide>
        <p15:guide id="3" orient="horz" pos="1620" userDrawn="1">
          <p15:clr>
            <a:srgbClr val="FBAE40"/>
          </p15:clr>
        </p15:guide>
        <p15:guide id="4" pos="5603" userDrawn="1">
          <p15:clr>
            <a:srgbClr val="FBAE40"/>
          </p15:clr>
        </p15:guide>
        <p15:guide id="5" pos="5397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Graph &amp; Key 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C7B6C7-20A7-0644-AFFD-0DC74CEEAA6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0829" y="218815"/>
            <a:ext cx="7123096" cy="434767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None/>
              <a:defRPr lang="en-US" sz="2400" b="1" kern="1200" baseline="0" dirty="0">
                <a:solidFill>
                  <a:srgbClr val="F4821F"/>
                </a:solidFill>
                <a:uFill>
                  <a:solidFill>
                    <a:schemeClr val="tx2"/>
                  </a:solidFill>
                </a:u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Title – one line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83349B83-1EFF-784E-93D0-021CF6186D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16863" y="4420927"/>
            <a:ext cx="6431743" cy="434767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indent="0">
              <a:buNone/>
              <a:defRPr lang="en-US" sz="1200" b="0" kern="1200" baseline="0" dirty="0">
                <a:solidFill>
                  <a:srgbClr val="003C7D"/>
                </a:solidFill>
                <a:uFill>
                  <a:solidFill>
                    <a:schemeClr val="tx2"/>
                  </a:solidFill>
                </a:u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Key point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246A33C-4CCA-D94F-B63F-FDDF33C5941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0831" y="728870"/>
            <a:ext cx="8567735" cy="28437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1200" kern="1200" dirty="0">
                <a:solidFill>
                  <a:srgbClr val="003C7D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Graph title, centered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844501" y="1075576"/>
            <a:ext cx="7576459" cy="3053747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10" name="TextBox 5">
            <a:extLst>
              <a:ext uri="{FF2B5EF4-FFF2-40B4-BE49-F238E27FC236}">
                <a16:creationId xmlns:a16="http://schemas.microsoft.com/office/drawing/2014/main" id="{79F1FF97-645E-4048-9065-9182BF663448}"/>
              </a:ext>
            </a:extLst>
          </p:cNvPr>
          <p:cNvSpPr txBox="1"/>
          <p:nvPr userDrawn="1"/>
        </p:nvSpPr>
        <p:spPr>
          <a:xfrm rot="16200000">
            <a:off x="-1089194" y="3415786"/>
            <a:ext cx="2902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800" b="1">
                <a:solidFill>
                  <a:srgbClr val="F4821F"/>
                </a:solidFill>
                <a:latin typeface="Arial Nova" panose="020B0504020202020204" pitchFamily="34" charset="0"/>
              </a:rPr>
              <a:t>PVPS</a:t>
            </a:r>
            <a:endParaRPr lang="en-BE" sz="1800" b="1">
              <a:solidFill>
                <a:srgbClr val="F4821F"/>
              </a:solidFill>
              <a:latin typeface="Arial Nova" panose="020B0504020202020204" pitchFamily="34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2C8A4C11-F344-4FAA-81B6-12046C2A66E7}"/>
              </a:ext>
            </a:extLst>
          </p:cNvPr>
          <p:cNvSpPr txBox="1"/>
          <p:nvPr userDrawn="1"/>
        </p:nvSpPr>
        <p:spPr>
          <a:xfrm>
            <a:off x="8179547" y="4696303"/>
            <a:ext cx="65144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6C6F911-DFDC-4B93-962C-66F0D8D51AD1}" type="slidenum">
              <a:rPr lang="en-US" sz="900" smtClean="0">
                <a:latin typeface="Arial" panose="020B0604020202020204" pitchFamily="34" charset="0"/>
                <a:cs typeface="Arial" panose="020B0604020202020204" pitchFamily="34" charset="0"/>
              </a:rPr>
              <a:t>‹Nr.›</a:t>
            </a:fld>
            <a:endParaRPr lang="en-US" sz="13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Connector 6">
            <a:extLst>
              <a:ext uri="{FF2B5EF4-FFF2-40B4-BE49-F238E27FC236}">
                <a16:creationId xmlns:a16="http://schemas.microsoft.com/office/drawing/2014/main" id="{6CDB6413-C17C-4DB3-8430-8DAFF8093974}"/>
              </a:ext>
            </a:extLst>
          </p:cNvPr>
          <p:cNvCxnSpPr>
            <a:cxnSpLocks/>
          </p:cNvCxnSpPr>
          <p:nvPr userDrawn="1"/>
        </p:nvCxnSpPr>
        <p:spPr>
          <a:xfrm>
            <a:off x="1" y="666544"/>
            <a:ext cx="7873999" cy="0"/>
          </a:xfrm>
          <a:prstGeom prst="line">
            <a:avLst/>
          </a:prstGeom>
          <a:ln>
            <a:solidFill>
              <a:srgbClr val="F482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0" descr="A picture containing clock, fence&#10;&#10;Description automatically generated">
            <a:extLst>
              <a:ext uri="{FF2B5EF4-FFF2-40B4-BE49-F238E27FC236}">
                <a16:creationId xmlns:a16="http://schemas.microsoft.com/office/drawing/2014/main" id="{F1276EED-63C0-4779-9B0A-6D56E5AB22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9528" y="173760"/>
            <a:ext cx="662032" cy="617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057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59" userDrawn="1">
          <p15:clr>
            <a:srgbClr val="FBAE40"/>
          </p15:clr>
        </p15:guide>
        <p15:guide id="2" pos="5603" userDrawn="1">
          <p15:clr>
            <a:srgbClr val="FBAE40"/>
          </p15:clr>
        </p15:guide>
        <p15:guide id="3" orient="horz" pos="146" userDrawn="1">
          <p15:clr>
            <a:srgbClr val="FBAE40"/>
          </p15:clr>
        </p15:guide>
        <p15:guide id="4" pos="5397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D95F3DF4-8EA0-6440-9F6C-69B61C55484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0831" y="1700700"/>
            <a:ext cx="8316913" cy="519694"/>
          </a:xfrm>
          <a:prstGeom prst="rect">
            <a:avLst/>
          </a:prstGeom>
        </p:spPr>
        <p:txBody>
          <a:bodyPr lIns="0" anchor="ctr" anchorCtr="1">
            <a:noAutofit/>
          </a:bodyPr>
          <a:lstStyle>
            <a:lvl1pPr marL="0" marR="0" indent="0" algn="ctr" defTabSz="6857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Calibri" panose="020F0502020204030204" pitchFamily="34" charset="0"/>
              <a:buNone/>
              <a:tabLst/>
              <a:defRPr lang="en-US" sz="2400" b="1" kern="1200" dirty="0">
                <a:solidFill>
                  <a:srgbClr val="F4821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161988" marR="0" lvl="0" indent="-161988" algn="l" defTabSz="685749" rtl="0" eaLnBrk="1" fontAlgn="auto" latinLnBrk="0" hangingPunct="1">
              <a:lnSpc>
                <a:spcPct val="100000"/>
              </a:lnSpc>
              <a:spcBef>
                <a:spcPts val="165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lang="en-US"/>
              <a:t>Thank you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835992F8-323D-EF4B-867E-02F746EE31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0832" y="2339080"/>
            <a:ext cx="8316913" cy="293284"/>
          </a:xfrm>
          <a:prstGeom prst="rect">
            <a:avLst/>
          </a:prstGeom>
        </p:spPr>
        <p:txBody>
          <a:bodyPr lIns="0">
            <a:noAutofit/>
          </a:bodyPr>
          <a:lstStyle>
            <a:lvl1pPr marL="161988" marR="0" indent="-161988" algn="ctr" defTabSz="685749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Calibri" panose="020F0502020204030204" pitchFamily="34" charset="0"/>
              <a:buNone/>
              <a:tabLst/>
              <a:defRPr lang="en-US" sz="1800" kern="1200" baseline="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161988" marR="0" lvl="0" indent="-161988" algn="l" defTabSz="685749" rtl="0" eaLnBrk="1" fontAlgn="auto" latinLnBrk="0" hangingPunct="1">
              <a:lnSpc>
                <a:spcPct val="100000"/>
              </a:lnSpc>
              <a:spcBef>
                <a:spcPts val="165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lang="en-US"/>
              <a:t>Name, Task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856184C6-4F83-044B-B28D-60A04D01A54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3602" y="2646651"/>
            <a:ext cx="8316913" cy="293284"/>
          </a:xfrm>
          <a:prstGeom prst="rect">
            <a:avLst/>
          </a:prstGeom>
        </p:spPr>
        <p:txBody>
          <a:bodyPr lIns="0">
            <a:noAutofit/>
          </a:bodyPr>
          <a:lstStyle>
            <a:lvl1pPr marL="161988" marR="0" indent="-161988" algn="l" defTabSz="685749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Calibri" panose="020F0502020204030204" pitchFamily="34" charset="0"/>
              <a:buNone/>
              <a:tabLst/>
              <a:defRPr lang="en-US" sz="1800" kern="1200" baseline="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161988" marR="0" lvl="0" indent="-161988" algn="l" defTabSz="685749" rtl="0" eaLnBrk="1" fontAlgn="auto" latinLnBrk="0" hangingPunct="1">
              <a:lnSpc>
                <a:spcPct val="100000"/>
              </a:lnSpc>
              <a:spcBef>
                <a:spcPts val="165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lang="en-US"/>
              <a:t>email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948FBD9B-28A2-42C7-8E45-0732AA2F8749}"/>
              </a:ext>
            </a:extLst>
          </p:cNvPr>
          <p:cNvSpPr txBox="1"/>
          <p:nvPr userDrawn="1"/>
        </p:nvSpPr>
        <p:spPr>
          <a:xfrm>
            <a:off x="112927" y="129637"/>
            <a:ext cx="197394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50" b="1">
                <a:latin typeface="Arial Nova" panose="020B0504020202020204" pitchFamily="34" charset="0"/>
              </a:rPr>
              <a:t>www.iea-pvps.org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F74DEAC-5DC1-4765-8A8E-073D29527C02}"/>
              </a:ext>
            </a:extLst>
          </p:cNvPr>
          <p:cNvGrpSpPr/>
          <p:nvPr userDrawn="1"/>
        </p:nvGrpSpPr>
        <p:grpSpPr>
          <a:xfrm>
            <a:off x="0" y="4566602"/>
            <a:ext cx="9144000" cy="576898"/>
            <a:chOff x="0" y="4566602"/>
            <a:chExt cx="9144000" cy="576898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481B272-5B9D-4754-BD11-72667CB3DBC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566602"/>
              <a:ext cx="3509963" cy="576897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DFF1928-C522-45E0-99E5-0999082285CA}"/>
                </a:ext>
              </a:extLst>
            </p:cNvPr>
            <p:cNvSpPr/>
            <p:nvPr userDrawn="1"/>
          </p:nvSpPr>
          <p:spPr>
            <a:xfrm>
              <a:off x="3362325" y="4566602"/>
              <a:ext cx="5781675" cy="576898"/>
            </a:xfrm>
            <a:prstGeom prst="rect">
              <a:avLst/>
            </a:prstGeom>
            <a:solidFill>
              <a:srgbClr val="0044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pic>
        <p:nvPicPr>
          <p:cNvPr id="15" name="Picture 14" descr="A close up of a sign&#10;&#10;Description automatically generated">
            <a:extLst>
              <a:ext uri="{FF2B5EF4-FFF2-40B4-BE49-F238E27FC236}">
                <a16:creationId xmlns:a16="http://schemas.microsoft.com/office/drawing/2014/main" id="{1201AD07-F73F-4811-ACB6-618B74B00CB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325" y="3129176"/>
            <a:ext cx="2196767" cy="1104605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59" userDrawn="1">
          <p15:clr>
            <a:srgbClr val="FBAE40"/>
          </p15:clr>
        </p15:guide>
        <p15:guide id="2" pos="5397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 Slide_Bottom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250832" y="3078038"/>
            <a:ext cx="8316913" cy="519694"/>
          </a:xfrm>
          <a:prstGeom prst="rect">
            <a:avLst/>
          </a:prstGeom>
        </p:spPr>
        <p:txBody>
          <a:bodyPr lIns="0" anchor="b" anchorCtr="0">
            <a:noAutofit/>
          </a:bodyPr>
          <a:lstStyle>
            <a:lvl1pPr marL="161987" marR="0" indent="-161987" algn="l" defTabSz="685749">
              <a:lnSpc>
                <a:spcPct val="100000"/>
              </a:lnSpc>
              <a:spcBef>
                <a:spcPts val="165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Calibri"/>
              <a:buNone/>
              <a:defRPr lang="en-US" sz="2400" b="1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61987" marR="0" lvl="0" indent="-161987" algn="l" defTabSz="685749">
              <a:lnSpc>
                <a:spcPct val="100000"/>
              </a:lnSpc>
              <a:spcBef>
                <a:spcPts val="165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Calibri"/>
              <a:buNone/>
              <a:defRPr/>
            </a:pPr>
            <a:r>
              <a:rPr lang="en-GB"/>
              <a:t>Title Slide 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250825" y="3741627"/>
            <a:ext cx="8316912" cy="306684"/>
          </a:xfrm>
          <a:prstGeom prst="rect">
            <a:avLst/>
          </a:prstGeom>
        </p:spPr>
        <p:txBody>
          <a:bodyPr lIns="0">
            <a:noAutofit/>
          </a:bodyPr>
          <a:lstStyle>
            <a:lvl1pPr marL="161987" marR="0" indent="-161987" algn="l" defTabSz="685749">
              <a:lnSpc>
                <a:spcPct val="100000"/>
              </a:lnSpc>
              <a:spcBef>
                <a:spcPts val="165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Calibri"/>
              <a:buNone/>
              <a:defRPr lang="en-US" sz="1800">
                <a:solidFill>
                  <a:srgbClr val="003C7D"/>
                </a:solidFill>
                <a:latin typeface="Arial"/>
                <a:ea typeface="+mn-ea"/>
                <a:cs typeface="Arial"/>
              </a:defRPr>
            </a:lvl1pPr>
          </a:lstStyle>
          <a:p>
            <a:pPr marL="161987" marR="0" lvl="0" indent="-161987" algn="l" defTabSz="685749">
              <a:lnSpc>
                <a:spcPct val="100000"/>
              </a:lnSpc>
              <a:spcBef>
                <a:spcPts val="165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Calibri"/>
              <a:buNone/>
              <a:defRPr/>
            </a:pPr>
            <a:r>
              <a:rPr lang="en-US"/>
              <a:t>Name of presenter, affiliation</a:t>
            </a:r>
            <a:endParaRPr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250825" y="4169667"/>
            <a:ext cx="8316912" cy="306684"/>
          </a:xfrm>
          <a:prstGeom prst="rect">
            <a:avLst/>
          </a:prstGeom>
        </p:spPr>
        <p:txBody>
          <a:bodyPr lIns="0">
            <a:noAutofit/>
          </a:bodyPr>
          <a:lstStyle>
            <a:lvl1pPr marL="161987" marR="0" indent="-161987" algn="l" defTabSz="685749">
              <a:lnSpc>
                <a:spcPct val="100000"/>
              </a:lnSpc>
              <a:spcBef>
                <a:spcPts val="165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Calibri"/>
              <a:buNone/>
              <a:defRPr lang="en-US" sz="1800">
                <a:solidFill>
                  <a:srgbClr val="003C7D"/>
                </a:solidFill>
                <a:latin typeface="Arial"/>
                <a:ea typeface="+mn-ea"/>
                <a:cs typeface="Arial"/>
              </a:defRPr>
            </a:lvl1pPr>
          </a:lstStyle>
          <a:p>
            <a:pPr marL="161987" marR="0" lvl="0" indent="-161987" algn="l" defTabSz="685749">
              <a:lnSpc>
                <a:spcPct val="100000"/>
              </a:lnSpc>
              <a:spcBef>
                <a:spcPts val="165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Calibri"/>
              <a:buNone/>
              <a:defRPr/>
            </a:pPr>
            <a:r>
              <a:rPr lang="en-US"/>
              <a:t>Location &amp; date of presentation</a:t>
            </a:r>
            <a:endParaRPr/>
          </a:p>
        </p:txBody>
      </p:sp>
      <p:grpSp>
        <p:nvGrpSpPr>
          <p:cNvPr id="7" name="Group 6"/>
          <p:cNvGrpSpPr/>
          <p:nvPr userDrawn="1"/>
        </p:nvGrpSpPr>
        <p:grpSpPr bwMode="auto">
          <a:xfrm>
            <a:off x="0" y="4566602"/>
            <a:ext cx="9144000" cy="576898"/>
            <a:chOff x="0" y="4566602"/>
            <a:chExt cx="9144000" cy="576898"/>
          </a:xfrm>
        </p:grpSpPr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2"/>
            <a:stretch/>
          </p:blipFill>
          <p:spPr bwMode="auto">
            <a:xfrm>
              <a:off x="0" y="4566602"/>
              <a:ext cx="3509963" cy="576897"/>
            </a:xfrm>
            <a:prstGeom prst="rect">
              <a:avLst/>
            </a:prstGeom>
          </p:spPr>
        </p:pic>
        <p:sp>
          <p:nvSpPr>
            <p:cNvPr id="9" name="Rectangle 9"/>
            <p:cNvSpPr/>
            <p:nvPr userDrawn="1"/>
          </p:nvSpPr>
          <p:spPr bwMode="auto">
            <a:xfrm>
              <a:off x="3362324" y="4566602"/>
              <a:ext cx="5781675" cy="576898"/>
            </a:xfrm>
            <a:prstGeom prst="rect">
              <a:avLst/>
            </a:prstGeom>
            <a:solidFill>
              <a:srgbClr val="0044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GB" sz="1200">
                <a:latin typeface="Segoe UI"/>
                <a:cs typeface="Segoe UI"/>
              </a:endParaRPr>
            </a:p>
          </p:txBody>
        </p:sp>
      </p:grpSp>
      <p:pic>
        <p:nvPicPr>
          <p:cNvPr id="10" name="Picture 10" descr="A close up of a sign&#10;&#10;Description automatically generated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250825" y="1714288"/>
            <a:ext cx="2196767" cy="1104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330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 &amp;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250828" y="218815"/>
            <a:ext cx="7289701" cy="434767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None/>
              <a:defRPr lang="en-US" sz="2400" b="1">
                <a:solidFill>
                  <a:srgbClr val="F4821F"/>
                </a:solidFill>
                <a:latin typeface="Arial"/>
                <a:ea typeface="+mj-ea"/>
                <a:cs typeface="Arial"/>
              </a:defRPr>
            </a:lvl1pPr>
          </a:lstStyle>
          <a:p>
            <a:pPr lvl="0">
              <a:defRPr/>
            </a:pPr>
            <a:r>
              <a:rPr lang="en-US"/>
              <a:t>Title – one line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526446" y="889005"/>
            <a:ext cx="8440119" cy="3682492"/>
          </a:xfrm>
          <a:prstGeom prst="rect">
            <a:avLst/>
          </a:prstGeom>
        </p:spPr>
        <p:txBody>
          <a:bodyPr lIns="0"/>
          <a:lstStyle>
            <a:lvl1pPr marL="269981" indent="-134532">
              <a:spcBef>
                <a:spcPts val="600"/>
              </a:spcBef>
              <a:spcAft>
                <a:spcPts val="600"/>
              </a:spcAft>
              <a:buClr>
                <a:srgbClr val="003C7D"/>
              </a:buClr>
              <a:buFont typeface="Arial"/>
              <a:buChar char="•"/>
              <a:defRPr sz="1800">
                <a:solidFill>
                  <a:srgbClr val="003C7D"/>
                </a:solidFill>
                <a:latin typeface="Arial"/>
                <a:cs typeface="Arial"/>
              </a:defRPr>
            </a:lvl1pPr>
            <a:lvl2pPr marL="404970" indent="-134991">
              <a:spcBef>
                <a:spcPts val="600"/>
              </a:spcBef>
              <a:spcAft>
                <a:spcPts val="600"/>
              </a:spcAft>
              <a:buClr>
                <a:srgbClr val="003C7D"/>
              </a:buClr>
              <a:buFont typeface="Arial"/>
              <a:buChar char="•"/>
              <a:defRPr sz="1700">
                <a:solidFill>
                  <a:srgbClr val="003C7D"/>
                </a:solidFill>
                <a:latin typeface="Arial"/>
                <a:cs typeface="Arial"/>
              </a:defRPr>
            </a:lvl2pPr>
            <a:lvl3pPr marL="539314" indent="-134532">
              <a:spcBef>
                <a:spcPts val="300"/>
              </a:spcBef>
              <a:spcAft>
                <a:spcPts val="300"/>
              </a:spcAft>
              <a:buClr>
                <a:srgbClr val="003C7D"/>
              </a:buClr>
              <a:buFont typeface="Arial"/>
              <a:buChar char="•"/>
              <a:defRPr sz="1600">
                <a:solidFill>
                  <a:srgbClr val="003C7D"/>
                </a:solidFill>
                <a:latin typeface="Arial"/>
                <a:cs typeface="Arial"/>
              </a:defRPr>
            </a:lvl3pPr>
            <a:lvl4pPr marL="675034" indent="-135722">
              <a:spcBef>
                <a:spcPts val="300"/>
              </a:spcBef>
              <a:spcAft>
                <a:spcPts val="300"/>
              </a:spcAft>
              <a:buClr>
                <a:srgbClr val="003C7D"/>
              </a:buClr>
              <a:buFont typeface="Arial"/>
              <a:buChar char="•"/>
              <a:defRPr sz="1600">
                <a:solidFill>
                  <a:srgbClr val="003C7D"/>
                </a:solidFill>
                <a:latin typeface="Arial"/>
                <a:cs typeface="Arial"/>
              </a:defRPr>
            </a:lvl4pPr>
            <a:lvl5pPr marL="809940" indent="-134991">
              <a:spcBef>
                <a:spcPts val="300"/>
              </a:spcBef>
              <a:spcAft>
                <a:spcPts val="300"/>
              </a:spcAft>
              <a:buClr>
                <a:srgbClr val="003C7D"/>
              </a:buClr>
              <a:buFont typeface="Arial"/>
              <a:buChar char="•"/>
              <a:defRPr sz="1600">
                <a:solidFill>
                  <a:srgbClr val="003C7D"/>
                </a:solidFill>
                <a:latin typeface="Arial"/>
                <a:cs typeface="Arial"/>
              </a:defRPr>
            </a:lvl5pPr>
          </a:lstStyle>
          <a:p>
            <a:pPr lvl="0">
              <a:defRPr/>
            </a:pPr>
            <a:r>
              <a:rPr lang="en-US"/>
              <a:t>Content slide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6" name="TextBox 5"/>
          <p:cNvSpPr>
            <a:spLocks noAdjustHandles="1"/>
          </p:cNvSpPr>
          <p:nvPr userDrawn="1"/>
        </p:nvSpPr>
        <p:spPr bwMode="auto">
          <a:xfrm rot="16199999">
            <a:off x="-1089194" y="3415786"/>
            <a:ext cx="2902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BE" sz="1800" b="1">
                <a:solidFill>
                  <a:srgbClr val="F4821F"/>
                </a:solidFill>
                <a:latin typeface="Arial Nova"/>
              </a:rPr>
              <a:t>PVPS</a:t>
            </a:r>
            <a:endParaRPr sz="1800" b="1">
              <a:solidFill>
                <a:srgbClr val="F4821F"/>
              </a:solidFill>
              <a:latin typeface="Arial Nova"/>
            </a:endParaRPr>
          </a:p>
        </p:txBody>
      </p:sp>
      <p:cxnSp>
        <p:nvCxnSpPr>
          <p:cNvPr id="7" name="Straight Connector 6"/>
          <p:cNvCxnSpPr>
            <a:cxnSpLocks/>
          </p:cNvCxnSpPr>
          <p:nvPr userDrawn="1"/>
        </p:nvCxnSpPr>
        <p:spPr bwMode="auto">
          <a:xfrm>
            <a:off x="1" y="666544"/>
            <a:ext cx="7873999" cy="0"/>
          </a:xfrm>
          <a:prstGeom prst="line">
            <a:avLst/>
          </a:prstGeom>
          <a:ln>
            <a:solidFill>
              <a:srgbClr val="F482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1"/>
          <p:cNvSpPr>
            <a:spLocks noAdjustHandles="1"/>
          </p:cNvSpPr>
          <p:nvPr userDrawn="1"/>
        </p:nvSpPr>
        <p:spPr bwMode="auto">
          <a:xfrm>
            <a:off x="8179547" y="4696303"/>
            <a:ext cx="65144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fld id="{E6C6F911-DFDC-4B93-962C-66F0D8D51AD1}" type="slidenum">
              <a:rPr lang="en-US" sz="900">
                <a:latin typeface="Arial"/>
                <a:cs typeface="Arial"/>
              </a:rPr>
              <a:t>‹Nr.›</a:t>
            </a:fld>
            <a:endParaRPr lang="en-US" sz="1000">
              <a:latin typeface="Arial"/>
              <a:cs typeface="Arial"/>
            </a:endParaRPr>
          </a:p>
        </p:txBody>
      </p:sp>
      <p:pic>
        <p:nvPicPr>
          <p:cNvPr id="9" name="Picture 10" descr="A picture containing clock, fence&#10;&#10;Description automatically generated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8009528" y="173760"/>
            <a:ext cx="662032" cy="617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317351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, Graph &amp; Key Poi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250829" y="218815"/>
            <a:ext cx="7123096" cy="434767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None/>
              <a:defRPr lang="en-US" sz="2400" b="1">
                <a:solidFill>
                  <a:srgbClr val="F4821F"/>
                </a:solidFill>
                <a:latin typeface="Arial"/>
                <a:ea typeface="+mj-ea"/>
                <a:cs typeface="Arial"/>
              </a:defRPr>
            </a:lvl1pPr>
          </a:lstStyle>
          <a:p>
            <a:pPr lvl="0">
              <a:defRPr/>
            </a:pPr>
            <a:r>
              <a:rPr lang="en-US"/>
              <a:t>Title – one line</a:t>
            </a:r>
            <a:endParaRPr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1416863" y="4420927"/>
            <a:ext cx="6431743" cy="434767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indent="0">
              <a:buNone/>
              <a:defRPr lang="en-US" sz="1200" b="0">
                <a:solidFill>
                  <a:srgbClr val="003C7D"/>
                </a:solidFill>
                <a:latin typeface="Arial"/>
                <a:ea typeface="+mj-ea"/>
                <a:cs typeface="Arial"/>
              </a:defRPr>
            </a:lvl1pPr>
          </a:lstStyle>
          <a:p>
            <a:pPr lvl="0">
              <a:defRPr/>
            </a:pPr>
            <a:r>
              <a:rPr lang="en-US"/>
              <a:t>Key point</a:t>
            </a:r>
            <a:endParaRPr/>
          </a:p>
        </p:txBody>
      </p:sp>
      <p:sp>
        <p:nvSpPr>
          <p:cNvPr id="6" name="Text Placeholder 18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250831" y="728870"/>
            <a:ext cx="8567735" cy="28437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1200">
                <a:solidFill>
                  <a:srgbClr val="003C7D"/>
                </a:solidFill>
                <a:latin typeface="Arial"/>
                <a:ea typeface="Arial"/>
                <a:cs typeface="Arial"/>
              </a:defRPr>
            </a:lvl1pPr>
          </a:lstStyle>
          <a:p>
            <a:pPr lvl="0">
              <a:defRPr/>
            </a:pPr>
            <a:r>
              <a:rPr lang="en-US"/>
              <a:t>Graph title, centered</a:t>
            </a:r>
            <a:endParaRPr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5"/>
          </p:nvPr>
        </p:nvSpPr>
        <p:spPr bwMode="auto">
          <a:xfrm>
            <a:off x="844501" y="1075576"/>
            <a:ext cx="7576459" cy="3053747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TextBox 5"/>
          <p:cNvSpPr>
            <a:spLocks noAdjustHandles="1"/>
          </p:cNvSpPr>
          <p:nvPr userDrawn="1"/>
        </p:nvSpPr>
        <p:spPr bwMode="auto">
          <a:xfrm rot="16199999">
            <a:off x="-1089194" y="3415786"/>
            <a:ext cx="2902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BE" sz="1800" b="1">
                <a:solidFill>
                  <a:srgbClr val="F4821F"/>
                </a:solidFill>
                <a:latin typeface="Arial Nova"/>
              </a:rPr>
              <a:t>PVPS</a:t>
            </a:r>
            <a:endParaRPr sz="1800" b="1">
              <a:solidFill>
                <a:srgbClr val="F4821F"/>
              </a:solidFill>
              <a:latin typeface="Arial Nova"/>
            </a:endParaRPr>
          </a:p>
        </p:txBody>
      </p:sp>
      <p:sp>
        <p:nvSpPr>
          <p:cNvPr id="9" name="ZoneTexte 10"/>
          <p:cNvSpPr>
            <a:spLocks noAdjustHandles="1"/>
          </p:cNvSpPr>
          <p:nvPr userDrawn="1"/>
        </p:nvSpPr>
        <p:spPr bwMode="auto">
          <a:xfrm>
            <a:off x="8179547" y="4696303"/>
            <a:ext cx="65144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fld id="{E6C6F911-DFDC-4B93-962C-66F0D8D51AD1}" type="slidenum">
              <a:rPr lang="en-US" sz="900">
                <a:latin typeface="Arial"/>
                <a:cs typeface="Arial"/>
              </a:rPr>
              <a:t>‹Nr.›</a:t>
            </a:fld>
            <a:endParaRPr lang="en-US" sz="1350">
              <a:latin typeface="Arial"/>
              <a:cs typeface="Arial"/>
            </a:endParaRPr>
          </a:p>
        </p:txBody>
      </p:sp>
      <p:cxnSp>
        <p:nvCxnSpPr>
          <p:cNvPr id="10" name="Straight Connector 6"/>
          <p:cNvCxnSpPr>
            <a:cxnSpLocks/>
          </p:cNvCxnSpPr>
          <p:nvPr userDrawn="1"/>
        </p:nvCxnSpPr>
        <p:spPr bwMode="auto">
          <a:xfrm>
            <a:off x="1" y="666544"/>
            <a:ext cx="7873999" cy="0"/>
          </a:xfrm>
          <a:prstGeom prst="line">
            <a:avLst/>
          </a:prstGeom>
          <a:ln>
            <a:solidFill>
              <a:srgbClr val="F482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picture containing clock, fence&#10;&#10;Description automatically generated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8009528" y="173760"/>
            <a:ext cx="662032" cy="617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712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ransition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250831" y="1700700"/>
            <a:ext cx="8316913" cy="519694"/>
          </a:xfrm>
          <a:prstGeom prst="rect">
            <a:avLst/>
          </a:prstGeom>
        </p:spPr>
        <p:txBody>
          <a:bodyPr lIns="0" anchor="ctr" anchorCtr="1">
            <a:noAutofit/>
          </a:bodyPr>
          <a:lstStyle>
            <a:lvl1pPr marL="0" marR="0" indent="0" algn="ctr" defTabSz="68574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Calibri"/>
              <a:buNone/>
              <a:defRPr lang="en-US" sz="2400" b="1">
                <a:solidFill>
                  <a:srgbClr val="F4821F"/>
                </a:solidFill>
                <a:latin typeface="Arial"/>
                <a:ea typeface="+mj-ea"/>
                <a:cs typeface="Arial"/>
              </a:defRPr>
            </a:lvl1pPr>
          </a:lstStyle>
          <a:p>
            <a:pPr marL="161987" marR="0" lvl="0" indent="-161987" algn="l" defTabSz="685749">
              <a:lnSpc>
                <a:spcPct val="100000"/>
              </a:lnSpc>
              <a:spcBef>
                <a:spcPts val="165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Calibri"/>
              <a:buNone/>
              <a:defRPr/>
            </a:pPr>
            <a:r>
              <a:rPr lang="en-US"/>
              <a:t>Thank you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250832" y="2339080"/>
            <a:ext cx="8316913" cy="293284"/>
          </a:xfrm>
          <a:prstGeom prst="rect">
            <a:avLst/>
          </a:prstGeom>
        </p:spPr>
        <p:txBody>
          <a:bodyPr lIns="0">
            <a:noAutofit/>
          </a:bodyPr>
          <a:lstStyle>
            <a:lvl1pPr marL="161987" marR="0" indent="-161987" algn="ctr" defTabSz="685749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Calibri"/>
              <a:buNone/>
              <a:defRPr lang="en-US" sz="180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 marL="161987" marR="0" lvl="0" indent="-161987" algn="l" defTabSz="685749">
              <a:lnSpc>
                <a:spcPct val="100000"/>
              </a:lnSpc>
              <a:spcBef>
                <a:spcPts val="165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Calibri"/>
              <a:buNone/>
              <a:defRPr/>
            </a:pPr>
            <a:r>
              <a:rPr lang="en-US"/>
              <a:t>Name, Task</a:t>
            </a:r>
            <a:endParaRPr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253602" y="2646651"/>
            <a:ext cx="8316913" cy="293284"/>
          </a:xfrm>
          <a:prstGeom prst="rect">
            <a:avLst/>
          </a:prstGeom>
        </p:spPr>
        <p:txBody>
          <a:bodyPr lIns="0">
            <a:noAutofit/>
          </a:bodyPr>
          <a:lstStyle>
            <a:lvl1pPr marL="161987" marR="0" indent="-161987" algn="l" defTabSz="685749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Calibri"/>
              <a:buNone/>
              <a:defRPr lang="en-US" sz="180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 marL="161987" marR="0" lvl="0" indent="-161987" algn="l" defTabSz="685749">
              <a:lnSpc>
                <a:spcPct val="100000"/>
              </a:lnSpc>
              <a:spcBef>
                <a:spcPts val="165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Calibri"/>
              <a:buNone/>
              <a:defRPr/>
            </a:pPr>
            <a:r>
              <a:rPr lang="en-US"/>
              <a:t>email</a:t>
            </a:r>
            <a:endParaRPr/>
          </a:p>
        </p:txBody>
      </p:sp>
      <p:sp>
        <p:nvSpPr>
          <p:cNvPr id="7" name="ZoneTexte 1"/>
          <p:cNvSpPr>
            <a:spLocks noAdjustHandles="1"/>
          </p:cNvSpPr>
          <p:nvPr userDrawn="1"/>
        </p:nvSpPr>
        <p:spPr bwMode="auto">
          <a:xfrm>
            <a:off x="112927" y="129637"/>
            <a:ext cx="197394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350" b="1">
                <a:latin typeface="Arial Nova"/>
              </a:rPr>
              <a:t>iea-pvps.org</a:t>
            </a:r>
          </a:p>
        </p:txBody>
      </p:sp>
      <p:grpSp>
        <p:nvGrpSpPr>
          <p:cNvPr id="8" name="Group 10"/>
          <p:cNvGrpSpPr/>
          <p:nvPr userDrawn="1"/>
        </p:nvGrpSpPr>
        <p:grpSpPr bwMode="auto">
          <a:xfrm>
            <a:off x="0" y="4566602"/>
            <a:ext cx="9144000" cy="576898"/>
            <a:chOff x="0" y="4566602"/>
            <a:chExt cx="9144000" cy="576898"/>
          </a:xfrm>
        </p:grpSpPr>
        <p:pic>
          <p:nvPicPr>
            <p:cNvPr id="9" name="Picture 12"/>
            <p:cNvPicPr>
              <a:picLocks noChangeAspect="1"/>
            </p:cNvPicPr>
            <p:nvPr userDrawn="1"/>
          </p:nvPicPr>
          <p:blipFill>
            <a:blip r:embed="rId2"/>
            <a:stretch/>
          </p:blipFill>
          <p:spPr bwMode="auto">
            <a:xfrm>
              <a:off x="0" y="4566602"/>
              <a:ext cx="3509963" cy="576897"/>
            </a:xfrm>
            <a:prstGeom prst="rect">
              <a:avLst/>
            </a:prstGeom>
          </p:spPr>
        </p:pic>
        <p:sp>
          <p:nvSpPr>
            <p:cNvPr id="10" name="Rectangle 13"/>
            <p:cNvSpPr/>
            <p:nvPr userDrawn="1"/>
          </p:nvSpPr>
          <p:spPr bwMode="auto">
            <a:xfrm>
              <a:off x="3362324" y="4566602"/>
              <a:ext cx="5781675" cy="576898"/>
            </a:xfrm>
            <a:prstGeom prst="rect">
              <a:avLst/>
            </a:prstGeom>
            <a:solidFill>
              <a:srgbClr val="0044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GB" sz="1200">
                <a:latin typeface="Segoe UI"/>
                <a:cs typeface="Segoe UI"/>
              </a:endParaRPr>
            </a:p>
          </p:txBody>
        </p:sp>
      </p:grpSp>
      <p:pic>
        <p:nvPicPr>
          <p:cNvPr id="11" name="Picture 14" descr="A close up of a sign&#10;&#10;Description automatically generated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3362324" y="3129176"/>
            <a:ext cx="2196767" cy="1104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328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1735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704" r:id="rId2"/>
    <p:sldLayoutId id="2147483703" r:id="rId3"/>
    <p:sldLayoutId id="2147483708" r:id="rId4"/>
  </p:sldLayoutIdLst>
  <p:hf hdr="0" ftr="0" dt="0"/>
  <p:txStyles>
    <p:titleStyle>
      <a:lvl1pPr algn="l" defTabSz="685749" rtl="0" eaLnBrk="1" latinLnBrk="0" hangingPunct="1">
        <a:spcBef>
          <a:spcPct val="0"/>
        </a:spcBef>
        <a:buNone/>
        <a:defRPr sz="27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1988" indent="-161988" algn="l" defTabSz="685749" rtl="0" eaLnBrk="1" latinLnBrk="0" hangingPunct="1">
        <a:spcBef>
          <a:spcPts val="1650"/>
        </a:spcBef>
        <a:buClr>
          <a:schemeClr val="bg1">
            <a:lumMod val="65000"/>
          </a:schemeClr>
        </a:buClr>
        <a:buSzPct val="100000"/>
        <a:buFont typeface="Calibri" panose="020F050202020403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404970" indent="-134991" algn="l" defTabSz="685749" rtl="0" eaLnBrk="1" latinLnBrk="0" hangingPunct="1">
        <a:spcBef>
          <a:spcPts val="375"/>
        </a:spcBef>
        <a:buClr>
          <a:schemeClr val="bg1">
            <a:lumMod val="65000"/>
          </a:schemeClr>
        </a:buClr>
        <a:buSzPct val="100000"/>
        <a:buFont typeface="Segoe UI" panose="020B0502040204020203" pitchFamily="34" charset="0"/>
        <a:buChar char="-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66958" indent="-134991" algn="l" defTabSz="685749" rtl="0" eaLnBrk="1" latinLnBrk="0" hangingPunct="1">
        <a:spcBef>
          <a:spcPts val="375"/>
        </a:spcBef>
        <a:buClr>
          <a:schemeClr val="bg1">
            <a:lumMod val="75000"/>
          </a:schemeClr>
        </a:buClr>
        <a:buFont typeface="Segoe UI" panose="020B0502040204020203" pitchFamily="34" charset="0"/>
        <a:buChar char="-"/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60" indent="-171438" algn="l" defTabSz="685749" rtl="0" eaLnBrk="1" latinLnBrk="0" hangingPunct="1">
        <a:spcBef>
          <a:spcPct val="20000"/>
        </a:spcBef>
        <a:buFont typeface="Arial" panose="020B0604020202020204" pitchFamily="34" charset="0"/>
        <a:buChar char="∙"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35" indent="-171438" algn="l" defTabSz="685749" rtl="0" eaLnBrk="1" latinLnBrk="0" hangingPunct="1">
        <a:spcBef>
          <a:spcPct val="20000"/>
        </a:spcBef>
        <a:buFont typeface="Arial" panose="020B0604020202020204" pitchFamily="34" charset="0"/>
        <a:buChar char="▫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09" indent="-171438" algn="l" defTabSz="685749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84" indent="-171438" algn="l" defTabSz="685749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58" indent="-171438" algn="l" defTabSz="685749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33" indent="-171438" algn="l" defTabSz="685749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49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24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98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73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46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2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9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50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</p:sldLayoutIdLst>
  <p:hf hdr="0" ftr="0" dt="0"/>
  <p:txStyles>
    <p:titleStyle>
      <a:lvl1pPr algn="l" defTabSz="685749">
        <a:spcBef>
          <a:spcPts val="0"/>
        </a:spcBef>
        <a:buNone/>
        <a:defRPr sz="2700" b="1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1987" indent="-161987" algn="l" defTabSz="685749">
        <a:spcBef>
          <a:spcPts val="1650"/>
        </a:spcBef>
        <a:buClr>
          <a:schemeClr val="bg1">
            <a:lumMod val="65000"/>
          </a:schemeClr>
        </a:buClr>
        <a:buSzPct val="100000"/>
        <a:buFont typeface="Calibri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1pPr>
      <a:lvl2pPr marL="404970" indent="-134991" algn="l" defTabSz="685749">
        <a:spcBef>
          <a:spcPts val="375"/>
        </a:spcBef>
        <a:buClr>
          <a:schemeClr val="bg1">
            <a:lumMod val="65000"/>
          </a:schemeClr>
        </a:buClr>
        <a:buSzPct val="100000"/>
        <a:buFont typeface="Segoe UI"/>
        <a:buChar char="-"/>
        <a:defRPr sz="1200">
          <a:solidFill>
            <a:schemeClr val="tx1"/>
          </a:solidFill>
          <a:latin typeface="+mn-lt"/>
          <a:ea typeface="+mn-ea"/>
          <a:cs typeface="+mn-cs"/>
        </a:defRPr>
      </a:lvl2pPr>
      <a:lvl3pPr marL="566958" indent="-134991" algn="l" defTabSz="685749">
        <a:spcBef>
          <a:spcPts val="375"/>
        </a:spcBef>
        <a:buClr>
          <a:schemeClr val="bg1">
            <a:lumMod val="75000"/>
          </a:schemeClr>
        </a:buClr>
        <a:buFont typeface="Segoe UI"/>
        <a:buChar char="-"/>
        <a:defRPr sz="1050">
          <a:solidFill>
            <a:schemeClr val="tx1"/>
          </a:solidFill>
          <a:latin typeface="+mn-lt"/>
          <a:ea typeface="+mn-ea"/>
          <a:cs typeface="+mn-cs"/>
        </a:defRPr>
      </a:lvl3pPr>
      <a:lvl4pPr marL="1200060" indent="-171438" algn="l" defTabSz="685749">
        <a:spcBef>
          <a:spcPts val="0"/>
        </a:spcBef>
        <a:buFont typeface="Arial"/>
        <a:buChar char="∙"/>
        <a:defRPr sz="900">
          <a:solidFill>
            <a:schemeClr val="tx1"/>
          </a:solidFill>
          <a:latin typeface="+mn-lt"/>
          <a:ea typeface="+mn-ea"/>
          <a:cs typeface="+mn-cs"/>
        </a:defRPr>
      </a:lvl4pPr>
      <a:lvl5pPr marL="1542935" indent="-171438" algn="l" defTabSz="685749">
        <a:spcBef>
          <a:spcPts val="0"/>
        </a:spcBef>
        <a:buFont typeface="Arial"/>
        <a:buChar char="▫"/>
        <a:defRPr sz="900">
          <a:solidFill>
            <a:schemeClr val="tx1"/>
          </a:solidFill>
          <a:latin typeface="+mn-lt"/>
          <a:ea typeface="+mn-ea"/>
          <a:cs typeface="+mn-cs"/>
        </a:defRPr>
      </a:lvl5pPr>
      <a:lvl6pPr marL="1885809" indent="-171438" algn="l" defTabSz="685749">
        <a:spcBef>
          <a:spcPts val="0"/>
        </a:spcBef>
        <a:buFont typeface="Arial"/>
        <a:buChar char="•"/>
        <a:defRPr sz="1500">
          <a:solidFill>
            <a:schemeClr val="tx1"/>
          </a:solidFill>
          <a:latin typeface="+mn-lt"/>
          <a:ea typeface="+mn-ea"/>
          <a:cs typeface="+mn-cs"/>
        </a:defRPr>
      </a:lvl6pPr>
      <a:lvl7pPr marL="2228684" indent="-171438" algn="l" defTabSz="685749">
        <a:spcBef>
          <a:spcPts val="0"/>
        </a:spcBef>
        <a:buFont typeface="Arial"/>
        <a:buChar char="•"/>
        <a:defRPr sz="1500">
          <a:solidFill>
            <a:schemeClr val="tx1"/>
          </a:solidFill>
          <a:latin typeface="+mn-lt"/>
          <a:ea typeface="+mn-ea"/>
          <a:cs typeface="+mn-cs"/>
        </a:defRPr>
      </a:lvl7pPr>
      <a:lvl8pPr marL="2571557" indent="-171438" algn="l" defTabSz="685749">
        <a:spcBef>
          <a:spcPts val="0"/>
        </a:spcBef>
        <a:buFont typeface="Arial"/>
        <a:buChar char="•"/>
        <a:defRPr sz="1500">
          <a:solidFill>
            <a:schemeClr val="tx1"/>
          </a:solidFill>
          <a:latin typeface="+mn-lt"/>
          <a:ea typeface="+mn-ea"/>
          <a:cs typeface="+mn-cs"/>
        </a:defRPr>
      </a:lvl8pPr>
      <a:lvl9pPr marL="2914433" indent="-171438" algn="l" defTabSz="685749">
        <a:spcBef>
          <a:spcPts val="0"/>
        </a:spcBef>
        <a:buFont typeface="Arial"/>
        <a:buChar char="•"/>
        <a:defRPr sz="15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49">
        <a:defRPr sz="1350">
          <a:solidFill>
            <a:schemeClr val="tx1"/>
          </a:solidFill>
          <a:latin typeface="+mn-lt"/>
          <a:ea typeface="+mn-ea"/>
          <a:cs typeface="+mn-cs"/>
        </a:defRPr>
      </a:lvl1pPr>
      <a:lvl2pPr marL="342875" algn="l" defTabSz="685749">
        <a:defRPr sz="1350">
          <a:solidFill>
            <a:schemeClr val="tx1"/>
          </a:solidFill>
          <a:latin typeface="+mn-lt"/>
          <a:ea typeface="+mn-ea"/>
          <a:cs typeface="+mn-cs"/>
        </a:defRPr>
      </a:lvl2pPr>
      <a:lvl3pPr marL="685749" algn="l" defTabSz="685749">
        <a:defRPr sz="1350">
          <a:solidFill>
            <a:schemeClr val="tx1"/>
          </a:solidFill>
          <a:latin typeface="+mn-lt"/>
          <a:ea typeface="+mn-ea"/>
          <a:cs typeface="+mn-cs"/>
        </a:defRPr>
      </a:lvl3pPr>
      <a:lvl4pPr marL="1028624" algn="l" defTabSz="685749"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371498" algn="l" defTabSz="685749"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714373" algn="l" defTabSz="685749"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057246" algn="l" defTabSz="685749"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400120" algn="l" defTabSz="685749"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742995" algn="l" defTabSz="685749">
        <a:defRPr sz="135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39918276-8203-417F-BCD4-DD500BC36BC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50832" y="3085739"/>
            <a:ext cx="7057168" cy="765997"/>
          </a:xfrm>
        </p:spPr>
        <p:txBody>
          <a:bodyPr lIns="0" tIns="45720" rIns="91440" bIns="45720" anchor="b" anchorCtr="0"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en-US" dirty="0">
                <a:latin typeface="Arial"/>
                <a:cs typeface="Arial"/>
              </a:rPr>
              <a:t>Assessing the Reliability of Battery Systems </a:t>
            </a:r>
          </a:p>
          <a:p>
            <a:pPr marL="0" indent="0">
              <a:spcBef>
                <a:spcPts val="0"/>
              </a:spcBef>
            </a:pPr>
            <a:r>
              <a:rPr lang="en-US" dirty="0">
                <a:latin typeface="Arial"/>
                <a:cs typeface="Arial"/>
              </a:rPr>
              <a:t>in Solar Power Plants in Operation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B65ED596-FC94-4B02-95FA-D554CB1D114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1800">
                <a:solidFill>
                  <a:srgbClr val="103D7D"/>
                </a:solidFill>
              </a:rPr>
              <a:t>	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08D567FD-ABEF-4093-94E5-6AB99A8C56A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0824" y="3851736"/>
            <a:ext cx="8491393" cy="306684"/>
          </a:xfrm>
        </p:spPr>
        <p:txBody>
          <a:bodyPr/>
          <a:lstStyle/>
          <a:p>
            <a:pPr indent="0">
              <a:spcBef>
                <a:spcPts val="600"/>
              </a:spcBef>
            </a:pPr>
            <a:r>
              <a:rPr lang="de-DE" sz="1800" dirty="0">
                <a:solidFill>
                  <a:srgbClr val="103D7D"/>
                </a:solidFill>
              </a:rPr>
              <a:t>Erik Stensrud Marstein, IFE, </a:t>
            </a:r>
            <a:r>
              <a:rPr lang="de-DE" sz="1800" dirty="0" err="1">
                <a:solidFill>
                  <a:srgbClr val="103D7D"/>
                </a:solidFill>
              </a:rPr>
              <a:t>Norway</a:t>
            </a:r>
            <a:r>
              <a:rPr lang="de-DE" sz="1800" dirty="0">
                <a:solidFill>
                  <a:srgbClr val="103D7D"/>
                </a:solidFill>
              </a:rPr>
              <a:t>; Marc Köntges, ISFH, Germany;                           </a:t>
            </a:r>
            <a:r>
              <a:rPr lang="en-US" dirty="0">
                <a:solidFill>
                  <a:srgbClr val="103D7D"/>
                </a:solidFill>
              </a:rPr>
              <a:t>U</a:t>
            </a:r>
            <a:r>
              <a:rPr lang="en-US" sz="1800" dirty="0">
                <a:solidFill>
                  <a:srgbClr val="103D7D"/>
                </a:solidFill>
              </a:rPr>
              <a:t>lrike Jahn, Fraunhofer CSP, Germany</a:t>
            </a:r>
            <a:r>
              <a:rPr lang="en-US" dirty="0">
                <a:solidFill>
                  <a:srgbClr val="103D7D"/>
                </a:solidFill>
              </a:rPr>
              <a:t>, </a:t>
            </a:r>
            <a:r>
              <a:rPr lang="en-US" dirty="0"/>
              <a:t>July 2026</a:t>
            </a:r>
            <a:endParaRPr lang="en-US" sz="1800" dirty="0"/>
          </a:p>
        </p:txBody>
      </p:sp>
      <p:sp>
        <p:nvSpPr>
          <p:cNvPr id="4" name="Rectangle 37">
            <a:extLst>
              <a:ext uri="{FF2B5EF4-FFF2-40B4-BE49-F238E27FC236}">
                <a16:creationId xmlns:a16="http://schemas.microsoft.com/office/drawing/2014/main" id="{A27EE823-52D6-CC07-75A2-4BBF93C72F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768" y="4626205"/>
            <a:ext cx="5478780" cy="406342"/>
          </a:xfrm>
          <a:prstGeom prst="rect">
            <a:avLst/>
          </a:prstGeom>
          <a:solidFill>
            <a:srgbClr val="0044FF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53975" indent="504190" algn="r">
              <a:lnSpc>
                <a:spcPts val="1300"/>
              </a:lnSpc>
              <a:spcBef>
                <a:spcPts val="500"/>
              </a:spcBef>
            </a:pPr>
            <a:r>
              <a:rPr lang="en-US" sz="1100" b="0">
                <a:solidFill>
                  <a:srgbClr val="EE802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Task 13  </a:t>
            </a:r>
            <a:r>
              <a:rPr lang="en-US" sz="1100" b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Reliability and Performance of PV Systems</a:t>
            </a:r>
            <a:endParaRPr lang="de-DE" sz="1100" b="1">
              <a:solidFill>
                <a:srgbClr val="EE8027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2" name="Picture 6" descr="A solar panels in a desert&#10;&#10;AI-generated content may be incorrect.">
            <a:extLst>
              <a:ext uri="{FF2B5EF4-FFF2-40B4-BE49-F238E27FC236}">
                <a16:creationId xmlns:a16="http://schemas.microsoft.com/office/drawing/2014/main" id="{00175B68-B8F8-52A8-0D87-0111AD137A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279" y="180224"/>
            <a:ext cx="5478780" cy="27584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7572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2DF1754D-606F-3C35-468A-1D44403DF1C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65116" y="223360"/>
            <a:ext cx="8230772" cy="508439"/>
          </a:xfrm>
        </p:spPr>
        <p:txBody>
          <a:bodyPr lIns="0" tIns="45720" rIns="91440" bIns="45720" anchor="t">
            <a:noAutofit/>
          </a:bodyPr>
          <a:lstStyle/>
          <a:p>
            <a:pPr>
              <a:spcBef>
                <a:spcPts val="0"/>
              </a:spcBef>
            </a:pPr>
            <a:r>
              <a:rPr lang="en-US" sz="1800" dirty="0"/>
              <a:t>Assessing the Reliability of Battery Systems in Solar Power Plants 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B5FCA52-B662-6E18-2EE2-7418FAD3D4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5116" y="1201876"/>
            <a:ext cx="6042816" cy="3213403"/>
          </a:xfrm>
        </p:spPr>
        <p:txBody>
          <a:bodyPr lIns="0" tIns="45720" rIns="91440" bIns="45720" anchor="t"/>
          <a:lstStyle/>
          <a:p>
            <a:pPr marL="269875" indent="-133985">
              <a:spcBef>
                <a:spcPts val="0"/>
              </a:spcBef>
            </a:pPr>
            <a:r>
              <a:rPr lang="en-US" sz="1600" noProof="0" dirty="0">
                <a:solidFill>
                  <a:srgbClr val="184481"/>
                </a:solidFill>
              </a:rPr>
              <a:t>Rapid global deployment of PV and falling BESS costs are driving large investments in PV + BESS plants, where long‑term performance and reliability are critical for delivering essential services.</a:t>
            </a:r>
          </a:p>
          <a:p>
            <a:pPr marL="269875" indent="-133985">
              <a:spcBef>
                <a:spcPts val="0"/>
              </a:spcBef>
            </a:pPr>
            <a:r>
              <a:rPr lang="en-US" sz="1600" noProof="0" dirty="0">
                <a:solidFill>
                  <a:srgbClr val="184481"/>
                </a:solidFill>
              </a:rPr>
              <a:t>PV‑specific duty cycles and operating environments differ markedly from automotive and consumer applications, so existing knowledge on battery ageing (calendar vs cyclic) is    not directly transferable.</a:t>
            </a:r>
          </a:p>
          <a:p>
            <a:pPr marL="269875" indent="-133985">
              <a:spcBef>
                <a:spcPts val="0"/>
              </a:spcBef>
            </a:pPr>
            <a:r>
              <a:rPr lang="en-US" sz="1600" noProof="0" dirty="0">
                <a:solidFill>
                  <a:srgbClr val="184481"/>
                </a:solidFill>
              </a:rPr>
              <a:t>There is a lack of long‑term field data, validated ageing models and </a:t>
            </a:r>
            <a:r>
              <a:rPr lang="en-US" sz="1600" noProof="0" dirty="0" err="1">
                <a:solidFill>
                  <a:srgbClr val="184481"/>
                </a:solidFill>
              </a:rPr>
              <a:t>harmonised</a:t>
            </a:r>
            <a:r>
              <a:rPr lang="en-US" sz="1600" noProof="0" dirty="0">
                <a:solidFill>
                  <a:srgbClr val="184481"/>
                </a:solidFill>
              </a:rPr>
              <a:t> performance indicators for operational PV + BESS. </a:t>
            </a:r>
          </a:p>
          <a:p>
            <a:pPr marL="269875" indent="-133985">
              <a:spcBef>
                <a:spcPts val="0"/>
              </a:spcBef>
            </a:pPr>
            <a:r>
              <a:rPr lang="en-US" sz="1600" dirty="0">
                <a:solidFill>
                  <a:srgbClr val="184481"/>
                </a:solidFill>
              </a:rPr>
              <a:t>T</a:t>
            </a:r>
            <a:r>
              <a:rPr lang="en-US" sz="1600" noProof="0" dirty="0">
                <a:solidFill>
                  <a:srgbClr val="184481"/>
                </a:solidFill>
              </a:rPr>
              <a:t>he report aims to review current technologies, define suitable metrics and highlight research gaps via selected case studies</a:t>
            </a:r>
            <a:r>
              <a:rPr lang="en-US" sz="1600" dirty="0"/>
              <a:t>.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9E2A3796-0CF1-F950-0EE1-3433DDC5691B}"/>
              </a:ext>
            </a:extLst>
          </p:cNvPr>
          <p:cNvSpPr txBox="1"/>
          <p:nvPr/>
        </p:nvSpPr>
        <p:spPr>
          <a:xfrm>
            <a:off x="21432" y="799076"/>
            <a:ext cx="51245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5449" indent="0">
              <a:buNone/>
            </a:pPr>
            <a:r>
              <a:rPr lang="en-US" sz="1800" b="1" dirty="0">
                <a:solidFill>
                  <a:schemeClr val="tx2"/>
                </a:solidFill>
                <a:latin typeface="+mj-ea"/>
                <a:ea typeface="+mj-ea"/>
              </a:rPr>
              <a:t>Motivation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078C9DD-63DA-0553-9D9F-3F65C3483F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5022" y="1250557"/>
            <a:ext cx="2398936" cy="3381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933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4F8002-24CB-2011-651A-A4A78DD3B8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791E8924-B44C-2F3A-F385-4B471D20579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65116" y="214440"/>
            <a:ext cx="8230772" cy="508439"/>
          </a:xfrm>
        </p:spPr>
        <p:txBody>
          <a:bodyPr lIns="0" tIns="45720" rIns="91440" bIns="45720" anchor="t">
            <a:noAutofit/>
          </a:bodyPr>
          <a:lstStyle/>
          <a:p>
            <a:pPr>
              <a:spcBef>
                <a:spcPts val="0"/>
              </a:spcBef>
            </a:pPr>
            <a:r>
              <a:rPr lang="en-US" sz="1800" dirty="0"/>
              <a:t>Assessing the Reliability of Battery Systems in Solar Power Plants </a:t>
            </a:r>
          </a:p>
        </p:txBody>
      </p:sp>
      <p:sp>
        <p:nvSpPr>
          <p:cNvPr id="7" name="Textfeld 3">
            <a:extLst>
              <a:ext uri="{FF2B5EF4-FFF2-40B4-BE49-F238E27FC236}">
                <a16:creationId xmlns:a16="http://schemas.microsoft.com/office/drawing/2014/main" id="{D9B1D4F7-966A-C1FE-2299-821713839A10}"/>
              </a:ext>
            </a:extLst>
          </p:cNvPr>
          <p:cNvSpPr txBox="1"/>
          <p:nvPr/>
        </p:nvSpPr>
        <p:spPr>
          <a:xfrm>
            <a:off x="445955" y="4682836"/>
            <a:ext cx="47841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3C7D"/>
                </a:solidFill>
                <a:effectLst/>
                <a:uLnTx/>
                <a:uFillTx/>
                <a:latin typeface="Arial"/>
                <a:cs typeface="Arial"/>
              </a:rPr>
              <a:t>Report IEA-PVPS T13-35:2026, J</a:t>
            </a:r>
            <a:r>
              <a:rPr lang="en-US" sz="1600" kern="0" dirty="0" err="1">
                <a:solidFill>
                  <a:srgbClr val="003C7D"/>
                </a:solidFill>
                <a:latin typeface="Arial"/>
                <a:cs typeface="Arial"/>
              </a:rPr>
              <a:t>uly</a:t>
            </a:r>
            <a:r>
              <a:rPr lang="en-US" sz="1600" kern="0" dirty="0">
                <a:solidFill>
                  <a:srgbClr val="003C7D"/>
                </a:solidFill>
                <a:latin typeface="Arial"/>
                <a:cs typeface="Arial"/>
              </a:rPr>
              <a:t> 2026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3C7D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6676847C-6D2B-6466-4AFF-1399B9488C20}"/>
              </a:ext>
            </a:extLst>
          </p:cNvPr>
          <p:cNvSpPr txBox="1"/>
          <p:nvPr/>
        </p:nvSpPr>
        <p:spPr>
          <a:xfrm>
            <a:off x="21431" y="852300"/>
            <a:ext cx="75292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5449" indent="0">
              <a:buNone/>
            </a:pPr>
            <a:r>
              <a:rPr lang="en-US" sz="1800" b="1" dirty="0">
                <a:solidFill>
                  <a:schemeClr val="tx2"/>
                </a:solidFill>
                <a:latin typeface="+mj-ea"/>
                <a:ea typeface="+mj-ea"/>
              </a:rPr>
              <a:t>Energy conversion pathways of PV battery storage systems …</a:t>
            </a:r>
          </a:p>
        </p:txBody>
      </p:sp>
      <p:pic>
        <p:nvPicPr>
          <p:cNvPr id="8" name="Grafik 7" descr="A diagram of a solar panel&#10;&#10;Description automatically generated">
            <a:extLst>
              <a:ext uri="{FF2B5EF4-FFF2-40B4-BE49-F238E27FC236}">
                <a16:creationId xmlns:a16="http://schemas.microsoft.com/office/drawing/2014/main" id="{BD6BC658-23C2-D5A2-6CC0-18956370D9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819" y="1440060"/>
            <a:ext cx="7713366" cy="2744023"/>
          </a:xfrm>
          <a:prstGeom prst="rect">
            <a:avLst/>
          </a:prstGeom>
        </p:spPr>
      </p:pic>
      <p:sp>
        <p:nvSpPr>
          <p:cNvPr id="11" name="Textfeld 3">
            <a:extLst>
              <a:ext uri="{FF2B5EF4-FFF2-40B4-BE49-F238E27FC236}">
                <a16:creationId xmlns:a16="http://schemas.microsoft.com/office/drawing/2014/main" id="{DADAAABC-AA01-C571-CC9A-ECA50CF63B33}"/>
              </a:ext>
            </a:extLst>
          </p:cNvPr>
          <p:cNvSpPr txBox="1"/>
          <p:nvPr/>
        </p:nvSpPr>
        <p:spPr>
          <a:xfrm>
            <a:off x="5688612" y="4405837"/>
            <a:ext cx="16478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rgbClr val="003C7D"/>
                </a:solidFill>
                <a:effectLst/>
                <a:uLnTx/>
                <a:uFillTx/>
                <a:latin typeface="Arial"/>
                <a:cs typeface="Arial"/>
              </a:rPr>
              <a:t>Source: HTW Berlin</a:t>
            </a:r>
          </a:p>
        </p:txBody>
      </p:sp>
    </p:spTree>
    <p:extLst>
      <p:ext uri="{BB962C8B-B14F-4D97-AF65-F5344CB8AC3E}">
        <p14:creationId xmlns:p14="http://schemas.microsoft.com/office/powerpoint/2010/main" val="21120070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24EE6D-3952-001E-4EE8-DC98EDFF8F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2D3B19F5-DC06-29F1-EA15-26E93AB6751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65116" y="218746"/>
            <a:ext cx="8230772" cy="508439"/>
          </a:xfrm>
        </p:spPr>
        <p:txBody>
          <a:bodyPr lIns="0" tIns="45720" rIns="91440" bIns="45720" anchor="t">
            <a:noAutofit/>
          </a:bodyPr>
          <a:lstStyle/>
          <a:p>
            <a:pPr>
              <a:spcBef>
                <a:spcPts val="0"/>
              </a:spcBef>
            </a:pPr>
            <a:r>
              <a:rPr lang="en-US" sz="1800" dirty="0"/>
              <a:t>Assessing the Reliability of Battery Systems in Solar Power Plants </a:t>
            </a:r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0C195056-8EE9-9E57-C771-BD32D8C6E8B1}"/>
              </a:ext>
            </a:extLst>
          </p:cNvPr>
          <p:cNvGraphicFramePr>
            <a:graphicFrameLocks noGrp="1"/>
          </p:cNvGraphicFramePr>
          <p:nvPr/>
        </p:nvGraphicFramePr>
        <p:xfrm>
          <a:off x="265116" y="24690"/>
          <a:ext cx="8473099" cy="51188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40898">
                  <a:extLst>
                    <a:ext uri="{9D8B030D-6E8A-4147-A177-3AD203B41FA5}">
                      <a16:colId xmlns:a16="http://schemas.microsoft.com/office/drawing/2014/main" val="2684988831"/>
                    </a:ext>
                  </a:extLst>
                </a:gridCol>
                <a:gridCol w="2014053">
                  <a:extLst>
                    <a:ext uri="{9D8B030D-6E8A-4147-A177-3AD203B41FA5}">
                      <a16:colId xmlns:a16="http://schemas.microsoft.com/office/drawing/2014/main" val="742209835"/>
                    </a:ext>
                  </a:extLst>
                </a:gridCol>
                <a:gridCol w="3608840">
                  <a:extLst>
                    <a:ext uri="{9D8B030D-6E8A-4147-A177-3AD203B41FA5}">
                      <a16:colId xmlns:a16="http://schemas.microsoft.com/office/drawing/2014/main" val="3263183811"/>
                    </a:ext>
                  </a:extLst>
                </a:gridCol>
                <a:gridCol w="1709308">
                  <a:extLst>
                    <a:ext uri="{9D8B030D-6E8A-4147-A177-3AD203B41FA5}">
                      <a16:colId xmlns:a16="http://schemas.microsoft.com/office/drawing/2014/main" val="1037311133"/>
                    </a:ext>
                  </a:extLst>
                </a:gridCol>
              </a:tblGrid>
              <a:tr h="494237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ts val="13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GB" sz="700" dirty="0">
                          <a:effectLst/>
                        </a:rPr>
                        <a:t> </a:t>
                      </a:r>
                      <a:endParaRPr lang="de-DE" sz="700" dirty="0">
                        <a:solidFill>
                          <a:srgbClr val="61616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1239" marR="41239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1400" dirty="0">
                          <a:effectLst/>
                        </a:rPr>
                        <a:t>Name of use case</a:t>
                      </a:r>
                      <a:endParaRPr lang="de-DE" sz="1400" dirty="0">
                        <a:solidFill>
                          <a:srgbClr val="61616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1239" marR="412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1400" dirty="0">
                          <a:effectLst/>
                        </a:rPr>
                        <a:t>Function</a:t>
                      </a:r>
                      <a:endParaRPr lang="de-DE" sz="1400" dirty="0">
                        <a:solidFill>
                          <a:srgbClr val="61616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1239" marR="412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1400" dirty="0">
                          <a:effectLst/>
                        </a:rPr>
                        <a:t>Typical duty cycle</a:t>
                      </a:r>
                      <a:endParaRPr lang="de-DE" sz="1400" dirty="0">
                        <a:solidFill>
                          <a:srgbClr val="61616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1239" marR="41239" marT="0" marB="0" anchor="ctr"/>
                </a:tc>
                <a:extLst>
                  <a:ext uri="{0D108BD9-81ED-4DB2-BD59-A6C34878D82A}">
                    <a16:rowId xmlns:a16="http://schemas.microsoft.com/office/drawing/2014/main" val="1918576549"/>
                  </a:ext>
                </a:extLst>
              </a:tr>
              <a:tr h="656141">
                <a:tc rowSpan="2">
                  <a:txBody>
                    <a:bodyPr/>
                    <a:lstStyle/>
                    <a:p>
                      <a:pPr marL="71755" marR="71755" algn="ctr">
                        <a:lnSpc>
                          <a:spcPts val="13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GB" sz="1100" dirty="0">
                          <a:effectLst/>
                        </a:rPr>
                        <a:t>Energy management</a:t>
                      </a:r>
                      <a:endParaRPr lang="de-DE" sz="1100" dirty="0">
                        <a:solidFill>
                          <a:srgbClr val="61616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1239" marR="41239" marT="0" marB="0" vert="vert27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1000" dirty="0">
                          <a:effectLst/>
                        </a:rPr>
                        <a:t>Peak shaving and time shifting</a:t>
                      </a:r>
                      <a:endParaRPr lang="de-DE" sz="1000" dirty="0">
                        <a:solidFill>
                          <a:srgbClr val="61616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1239" marR="4123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1000" dirty="0">
                          <a:effectLst/>
                        </a:rPr>
                        <a:t>Avoid/reduce clipping losses</a:t>
                      </a:r>
                      <a:endParaRPr lang="de-DE" sz="1000" dirty="0">
                        <a:effectLst/>
                      </a:endParaRPr>
                    </a:p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1000" dirty="0">
                          <a:effectLst/>
                        </a:rPr>
                        <a:t>Avoid/reduce curtailment losses</a:t>
                      </a:r>
                      <a:endParaRPr lang="de-DE" sz="1000" dirty="0">
                        <a:effectLst/>
                      </a:endParaRPr>
                    </a:p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1000" dirty="0">
                          <a:effectLst/>
                        </a:rPr>
                        <a:t>Increase utilization of infrastructure</a:t>
                      </a:r>
                      <a:endParaRPr lang="de-DE" sz="1000" dirty="0">
                        <a:effectLst/>
                      </a:endParaRPr>
                    </a:p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1000" dirty="0">
                          <a:effectLst/>
                        </a:rPr>
                        <a:t>Reduce energy costs of operation</a:t>
                      </a:r>
                      <a:endParaRPr lang="de-DE" sz="1000" dirty="0">
                        <a:solidFill>
                          <a:srgbClr val="61616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1239" marR="4123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1000" dirty="0">
                          <a:effectLst/>
                        </a:rPr>
                        <a:t>Daily/few deep cycles</a:t>
                      </a:r>
                      <a:endParaRPr lang="de-DE" sz="1000" dirty="0">
                        <a:solidFill>
                          <a:srgbClr val="61616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1239" marR="41239" marT="0" marB="0" anchor="ctr"/>
                </a:tc>
                <a:extLst>
                  <a:ext uri="{0D108BD9-81ED-4DB2-BD59-A6C34878D82A}">
                    <a16:rowId xmlns:a16="http://schemas.microsoft.com/office/drawing/2014/main" val="693465301"/>
                  </a:ext>
                </a:extLst>
              </a:tr>
              <a:tr h="465944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1000">
                          <a:effectLst/>
                        </a:rPr>
                        <a:t>Self-consumption and self-sufficiency</a:t>
                      </a:r>
                      <a:endParaRPr lang="de-DE" sz="1000">
                        <a:solidFill>
                          <a:srgbClr val="61616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1239" marR="4123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1000">
                          <a:effectLst/>
                        </a:rPr>
                        <a:t>Maximize share of self-consumed PV power</a:t>
                      </a:r>
                      <a:endParaRPr lang="de-DE" sz="1000">
                        <a:solidFill>
                          <a:srgbClr val="61616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1239" marR="4123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1000">
                          <a:effectLst/>
                        </a:rPr>
                        <a:t>Daily/few deep cycles</a:t>
                      </a:r>
                      <a:endParaRPr lang="de-DE" sz="1000">
                        <a:solidFill>
                          <a:srgbClr val="61616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1239" marR="41239" marT="0" marB="0" anchor="ctr"/>
                </a:tc>
                <a:extLst>
                  <a:ext uri="{0D108BD9-81ED-4DB2-BD59-A6C34878D82A}">
                    <a16:rowId xmlns:a16="http://schemas.microsoft.com/office/drawing/2014/main" val="1905037877"/>
                  </a:ext>
                </a:extLst>
              </a:tr>
              <a:tr h="321802">
                <a:tc rowSpan="3">
                  <a:txBody>
                    <a:bodyPr/>
                    <a:lstStyle/>
                    <a:p>
                      <a:pPr marL="71755" marR="71755" algn="ctr">
                        <a:lnSpc>
                          <a:spcPts val="13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GB" sz="1100" dirty="0">
                          <a:effectLst/>
                        </a:rPr>
                        <a:t>Market operations</a:t>
                      </a:r>
                      <a:endParaRPr lang="de-DE" sz="1100" dirty="0">
                        <a:solidFill>
                          <a:srgbClr val="61616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1239" marR="41239" marT="0" marB="0" vert="vert27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nb-NO" sz="1000">
                          <a:effectLst/>
                        </a:rPr>
                        <a:t>Spot market</a:t>
                      </a:r>
                      <a:endParaRPr lang="de-DE" sz="1000">
                        <a:solidFill>
                          <a:srgbClr val="61616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1239" marR="4123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1000">
                          <a:effectLst/>
                        </a:rPr>
                        <a:t>Energy arbitrage</a:t>
                      </a:r>
                      <a:endParaRPr lang="de-DE" sz="1000">
                        <a:solidFill>
                          <a:srgbClr val="61616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1239" marR="4123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1000">
                          <a:effectLst/>
                        </a:rPr>
                        <a:t>Frequent cycles of varying depth</a:t>
                      </a:r>
                      <a:endParaRPr lang="de-DE" sz="1000">
                        <a:solidFill>
                          <a:srgbClr val="61616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1239" marR="41239" marT="0" marB="0" anchor="ctr"/>
                </a:tc>
                <a:extLst>
                  <a:ext uri="{0D108BD9-81ED-4DB2-BD59-A6C34878D82A}">
                    <a16:rowId xmlns:a16="http://schemas.microsoft.com/office/drawing/2014/main" val="3468759631"/>
                  </a:ext>
                </a:extLst>
              </a:tr>
              <a:tr h="488972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nb-NO" sz="1000">
                          <a:effectLst/>
                        </a:rPr>
                        <a:t>Capacity market</a:t>
                      </a:r>
                      <a:endParaRPr lang="de-DE" sz="1000">
                        <a:solidFill>
                          <a:srgbClr val="61616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1239" marR="4123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1000">
                          <a:effectLst/>
                        </a:rPr>
                        <a:t>Profitability based on ability to supply firm power (W) in accordance with contract (PPA) </a:t>
                      </a:r>
                      <a:endParaRPr lang="de-DE" sz="1000">
                        <a:solidFill>
                          <a:srgbClr val="61616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1239" marR="4123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1000">
                          <a:effectLst/>
                        </a:rPr>
                        <a:t>Daily/few deep cycles with frequent smaller corrections</a:t>
                      </a:r>
                      <a:endParaRPr lang="de-DE" sz="1000">
                        <a:solidFill>
                          <a:srgbClr val="61616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1239" marR="41239" marT="0" marB="0" anchor="ctr"/>
                </a:tc>
                <a:extLst>
                  <a:ext uri="{0D108BD9-81ED-4DB2-BD59-A6C34878D82A}">
                    <a16:rowId xmlns:a16="http://schemas.microsoft.com/office/drawing/2014/main" val="3524751218"/>
                  </a:ext>
                </a:extLst>
              </a:tr>
              <a:tr h="391338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GB" sz="1000">
                          <a:effectLst/>
                        </a:rPr>
                        <a:t>Day ahead and intra-day bidding</a:t>
                      </a:r>
                      <a:endParaRPr lang="de-DE" sz="1000">
                        <a:solidFill>
                          <a:srgbClr val="61616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1239" marR="4123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1000" dirty="0">
                          <a:effectLst/>
                        </a:rPr>
                        <a:t>Reduction of production forecast uncertainty</a:t>
                      </a:r>
                      <a:endParaRPr lang="de-DE" sz="1000" dirty="0">
                        <a:effectLst/>
                      </a:endParaRPr>
                    </a:p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effectLst/>
                        </a:rPr>
                        <a:t>Reduction/avoidance of imbalance fee</a:t>
                      </a:r>
                      <a:endParaRPr lang="de-DE" sz="1000" dirty="0">
                        <a:solidFill>
                          <a:srgbClr val="61616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1239" marR="4123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1000">
                          <a:effectLst/>
                        </a:rPr>
                        <a:t>Variable</a:t>
                      </a:r>
                      <a:endParaRPr lang="de-DE" sz="1000">
                        <a:solidFill>
                          <a:srgbClr val="61616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1239" marR="41239" marT="0" marB="0" anchor="ctr"/>
                </a:tc>
                <a:extLst>
                  <a:ext uri="{0D108BD9-81ED-4DB2-BD59-A6C34878D82A}">
                    <a16:rowId xmlns:a16="http://schemas.microsoft.com/office/drawing/2014/main" val="69788102"/>
                  </a:ext>
                </a:extLst>
              </a:tr>
              <a:tr h="630997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ts val="13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GB" sz="1100" dirty="0">
                          <a:effectLst/>
                        </a:rPr>
                        <a:t>Resilience</a:t>
                      </a:r>
                      <a:endParaRPr lang="de-DE" sz="1100" dirty="0">
                        <a:solidFill>
                          <a:srgbClr val="61616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1239" marR="41239" marT="0" marB="0" vert="vert27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nb-NO" sz="1000">
                          <a:effectLst/>
                        </a:rPr>
                        <a:t>End user energy resilience</a:t>
                      </a:r>
                      <a:endParaRPr lang="de-DE" sz="1000">
                        <a:solidFill>
                          <a:srgbClr val="61616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1239" marR="4123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1000" dirty="0">
                          <a:effectLst/>
                        </a:rPr>
                        <a:t>Energy resilience for end users</a:t>
                      </a:r>
                      <a:endParaRPr lang="de-DE" sz="1000" dirty="0">
                        <a:effectLst/>
                      </a:endParaRPr>
                    </a:p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effectLst/>
                        </a:rPr>
                        <a:t>Power back-up</a:t>
                      </a:r>
                      <a:endParaRPr lang="de-DE" sz="1000" dirty="0">
                        <a:effectLst/>
                      </a:endParaRPr>
                    </a:p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effectLst/>
                        </a:rPr>
                        <a:t>Black start capabilities</a:t>
                      </a:r>
                      <a:endParaRPr lang="de-DE" sz="1000" dirty="0">
                        <a:solidFill>
                          <a:srgbClr val="61616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1239" marR="4123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1000">
                          <a:effectLst/>
                        </a:rPr>
                        <a:t>Few deep cycles</a:t>
                      </a:r>
                      <a:endParaRPr lang="de-DE" sz="1000">
                        <a:solidFill>
                          <a:srgbClr val="61616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1239" marR="41239" marT="0" marB="0" anchor="ctr"/>
                </a:tc>
                <a:extLst>
                  <a:ext uri="{0D108BD9-81ED-4DB2-BD59-A6C34878D82A}">
                    <a16:rowId xmlns:a16="http://schemas.microsoft.com/office/drawing/2014/main" val="1529828998"/>
                  </a:ext>
                </a:extLst>
              </a:tr>
              <a:tr h="801830">
                <a:tc rowSpan="2">
                  <a:txBody>
                    <a:bodyPr/>
                    <a:lstStyle/>
                    <a:p>
                      <a:pPr marL="71755" marR="71755" algn="ctr">
                        <a:lnSpc>
                          <a:spcPts val="13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GB" sz="1100" dirty="0">
                          <a:effectLst/>
                        </a:rPr>
                        <a:t>Grid services</a:t>
                      </a:r>
                      <a:endParaRPr lang="de-DE" sz="1100" dirty="0">
                        <a:solidFill>
                          <a:srgbClr val="61616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1239" marR="41239" marT="0" marB="0" vert="vert27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nb-NO" sz="1000">
                          <a:effectLst/>
                        </a:rPr>
                        <a:t>Capacity firming and smoothing</a:t>
                      </a:r>
                      <a:endParaRPr lang="de-DE" sz="1000">
                        <a:solidFill>
                          <a:srgbClr val="61616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1239" marR="4123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effectLst/>
                        </a:rPr>
                        <a:t>Capacity firming</a:t>
                      </a:r>
                      <a:endParaRPr lang="de-DE" sz="1000" dirty="0">
                        <a:effectLst/>
                      </a:endParaRPr>
                    </a:p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effectLst/>
                        </a:rPr>
                        <a:t>Smoothing</a:t>
                      </a:r>
                      <a:endParaRPr lang="de-DE" sz="1000" dirty="0">
                        <a:effectLst/>
                      </a:endParaRPr>
                    </a:p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effectLst/>
                        </a:rPr>
                        <a:t>Ramp rate control</a:t>
                      </a:r>
                      <a:endParaRPr lang="de-DE" sz="1000" dirty="0">
                        <a:solidFill>
                          <a:srgbClr val="61616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1239" marR="4123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1000">
                          <a:effectLst/>
                        </a:rPr>
                        <a:t>Frequent shallow cycles (firming, smoothing), few deeper cycles (ramp rate control)</a:t>
                      </a:r>
                      <a:endParaRPr lang="de-DE" sz="1000">
                        <a:solidFill>
                          <a:srgbClr val="61616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1239" marR="41239" marT="0" marB="0" anchor="ctr"/>
                </a:tc>
                <a:extLst>
                  <a:ext uri="{0D108BD9-81ED-4DB2-BD59-A6C34878D82A}">
                    <a16:rowId xmlns:a16="http://schemas.microsoft.com/office/drawing/2014/main" val="3734648660"/>
                  </a:ext>
                </a:extLst>
              </a:tr>
              <a:tr h="476213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nb-NO" sz="1000">
                          <a:effectLst/>
                        </a:rPr>
                        <a:t>Ancillary services</a:t>
                      </a:r>
                      <a:endParaRPr lang="de-DE" sz="1000">
                        <a:solidFill>
                          <a:srgbClr val="61616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1239" marR="4123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effectLst/>
                        </a:rPr>
                        <a:t>Provision of frequency reserves </a:t>
                      </a:r>
                      <a:endParaRPr lang="de-DE" sz="1000" dirty="0">
                        <a:effectLst/>
                      </a:endParaRPr>
                    </a:p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effectLst/>
                        </a:rPr>
                        <a:t>Provision of voltage support</a:t>
                      </a:r>
                      <a:endParaRPr lang="de-DE" sz="1000" dirty="0">
                        <a:solidFill>
                          <a:srgbClr val="61616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1239" marR="4123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1000">
                          <a:effectLst/>
                        </a:rPr>
                        <a:t>Frequent fast and potentially deep cycles</a:t>
                      </a:r>
                      <a:endParaRPr lang="de-DE" sz="1000">
                        <a:solidFill>
                          <a:srgbClr val="61616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1239" marR="41239" marT="0" marB="0" anchor="ctr"/>
                </a:tc>
                <a:extLst>
                  <a:ext uri="{0D108BD9-81ED-4DB2-BD59-A6C34878D82A}">
                    <a16:rowId xmlns:a16="http://schemas.microsoft.com/office/drawing/2014/main" val="1273557326"/>
                  </a:ext>
                </a:extLst>
              </a:tr>
              <a:tr h="391338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ts val="13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GB" sz="1100" dirty="0" err="1">
                          <a:effectLst/>
                        </a:rPr>
                        <a:t>Offgrid</a:t>
                      </a:r>
                      <a:endParaRPr lang="de-DE" sz="1100" dirty="0">
                        <a:solidFill>
                          <a:srgbClr val="61616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1239" marR="41239" marT="0" marB="0" vert="vert27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1000" dirty="0">
                          <a:effectLst/>
                        </a:rPr>
                        <a:t>Off-grid PV and appliances</a:t>
                      </a:r>
                      <a:endParaRPr lang="de-DE" sz="1000" dirty="0">
                        <a:solidFill>
                          <a:srgbClr val="61616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1239" marR="4123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effectLst/>
                        </a:rPr>
                        <a:t>Off-grid PV systems</a:t>
                      </a:r>
                      <a:endParaRPr lang="de-DE" sz="1000" dirty="0">
                        <a:effectLst/>
                      </a:endParaRPr>
                    </a:p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effectLst/>
                        </a:rPr>
                        <a:t>PV appliances</a:t>
                      </a:r>
                      <a:endParaRPr lang="de-DE" sz="1000" dirty="0">
                        <a:solidFill>
                          <a:srgbClr val="61616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1239" marR="4123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1000" dirty="0">
                          <a:effectLst/>
                        </a:rPr>
                        <a:t>Large variation</a:t>
                      </a:r>
                      <a:endParaRPr lang="de-DE" sz="1000" dirty="0">
                        <a:solidFill>
                          <a:srgbClr val="61616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1239" marR="41239" marT="0" marB="0" anchor="ctr"/>
                </a:tc>
                <a:extLst>
                  <a:ext uri="{0D108BD9-81ED-4DB2-BD59-A6C34878D82A}">
                    <a16:rowId xmlns:a16="http://schemas.microsoft.com/office/drawing/2014/main" val="37036735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6799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E871FE-6338-0E58-9BCA-DAFF1046F6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91163F4A-6976-4BE4-5872-273B908BB81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65116" y="225673"/>
            <a:ext cx="8230772" cy="508439"/>
          </a:xfrm>
        </p:spPr>
        <p:txBody>
          <a:bodyPr lIns="0" tIns="45720" rIns="91440" bIns="45720" anchor="t">
            <a:noAutofit/>
          </a:bodyPr>
          <a:lstStyle/>
          <a:p>
            <a:pPr>
              <a:spcBef>
                <a:spcPts val="0"/>
              </a:spcBef>
            </a:pPr>
            <a:r>
              <a:rPr lang="en-US" sz="1800" dirty="0"/>
              <a:t>Assessing the Reliability of Battery Systems in Solar Power Plants 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BD27E6B-7E29-EE28-7435-5B0FB2090E0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5116" y="1143022"/>
            <a:ext cx="8454084" cy="867629"/>
          </a:xfrm>
        </p:spPr>
        <p:txBody>
          <a:bodyPr lIns="0" tIns="45720" rIns="91440" bIns="45720" anchor="t"/>
          <a:lstStyle/>
          <a:p>
            <a:pPr marL="269875" indent="-133985"/>
            <a:r>
              <a:rPr lang="en-US" altLang="de-DE" sz="1600" dirty="0">
                <a:solidFill>
                  <a:srgbClr val="184481"/>
                </a:solidFill>
              </a:rPr>
              <a:t>The performance, reliability and lifetime of PV + BESS are strongly dependent on technology, use case, operating conditions and system design, with limited long-term  field data for several emerging applications.</a:t>
            </a:r>
          </a:p>
          <a:p>
            <a:pPr marL="269875" indent="-133985"/>
            <a:r>
              <a:rPr lang="en-US" altLang="de-DE" sz="1600" dirty="0">
                <a:solidFill>
                  <a:srgbClr val="184481"/>
                </a:solidFill>
              </a:rPr>
              <a:t>A technical assessment framework is defined around six key performance indicators: capacity, power tolerance, internal resistance, round-trip efficiency, response time and standby losses. It enables consistent performance assessment of PV + BESS.</a:t>
            </a:r>
          </a:p>
          <a:p>
            <a:pPr marL="269875" indent="-133985"/>
            <a:r>
              <a:rPr lang="en-US" altLang="de-DE" sz="1600" dirty="0">
                <a:solidFill>
                  <a:srgbClr val="184481"/>
                </a:solidFill>
              </a:rPr>
              <a:t>Field results from residential inspections (HTW Berlin), resilience systems (SunSmart Schools), building-scale PV + BESS (RISE) and Nordic virtual power plant operation </a:t>
            </a:r>
            <a:r>
              <a:rPr lang="en-US" altLang="de-DE" sz="1600">
                <a:solidFill>
                  <a:srgbClr val="184481"/>
                </a:solidFill>
              </a:rPr>
              <a:t>demonstrate wide </a:t>
            </a:r>
            <a:r>
              <a:rPr lang="en-US" altLang="de-DE" sz="1600" dirty="0">
                <a:solidFill>
                  <a:srgbClr val="184481"/>
                </a:solidFill>
              </a:rPr>
              <a:t>spreads in real‑world efficiency, inverter and standby losses, highlighting the need for </a:t>
            </a:r>
            <a:r>
              <a:rPr lang="en-US" altLang="de-DE" sz="1600" dirty="0" err="1">
                <a:solidFill>
                  <a:srgbClr val="184481"/>
                </a:solidFill>
              </a:rPr>
              <a:t>harmonised</a:t>
            </a:r>
            <a:r>
              <a:rPr lang="en-US" altLang="de-DE" sz="1600" dirty="0">
                <a:solidFill>
                  <a:srgbClr val="184481"/>
                </a:solidFill>
              </a:rPr>
              <a:t> monitoring, high‑quality open data and validated ageing models.</a:t>
            </a:r>
          </a:p>
          <a:p>
            <a:pPr marL="135890" indent="0">
              <a:buNone/>
            </a:pPr>
            <a:endParaRPr lang="en-US" altLang="de-DE" sz="1600" dirty="0">
              <a:solidFill>
                <a:srgbClr val="184481"/>
              </a:solidFill>
            </a:endParaRPr>
          </a:p>
        </p:txBody>
      </p:sp>
      <p:sp>
        <p:nvSpPr>
          <p:cNvPr id="7" name="Textfeld 3">
            <a:extLst>
              <a:ext uri="{FF2B5EF4-FFF2-40B4-BE49-F238E27FC236}">
                <a16:creationId xmlns:a16="http://schemas.microsoft.com/office/drawing/2014/main" id="{FB80B7B4-C618-3189-E677-D47139CB9E2D}"/>
              </a:ext>
            </a:extLst>
          </p:cNvPr>
          <p:cNvSpPr txBox="1"/>
          <p:nvPr/>
        </p:nvSpPr>
        <p:spPr>
          <a:xfrm>
            <a:off x="445956" y="4688050"/>
            <a:ext cx="50820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3C7D"/>
                </a:solidFill>
                <a:effectLst/>
                <a:uLnTx/>
                <a:uFillTx/>
                <a:latin typeface="Arial"/>
                <a:cs typeface="Arial"/>
              </a:rPr>
              <a:t>Report IEA-PVPS T13-35:2026, </a:t>
            </a:r>
            <a:r>
              <a:rPr lang="en-US" sz="1600" kern="0" dirty="0">
                <a:solidFill>
                  <a:srgbClr val="003C7D"/>
                </a:solidFill>
                <a:latin typeface="Arial"/>
                <a:cs typeface="Arial"/>
              </a:rPr>
              <a:t>July 2026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3C7D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3FE183E5-9B79-CE4A-B98A-BD51ADB56D24}"/>
              </a:ext>
            </a:extLst>
          </p:cNvPr>
          <p:cNvSpPr txBox="1"/>
          <p:nvPr/>
        </p:nvSpPr>
        <p:spPr>
          <a:xfrm>
            <a:off x="-1990" y="733494"/>
            <a:ext cx="51245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5449" indent="0">
              <a:buNone/>
            </a:pPr>
            <a:r>
              <a:rPr lang="en-US" sz="1800" b="1" dirty="0">
                <a:solidFill>
                  <a:schemeClr val="tx2"/>
                </a:solidFill>
                <a:latin typeface="+mj-ea"/>
                <a:ea typeface="+mj-ea"/>
              </a:rPr>
              <a:t>Key Takeaways</a:t>
            </a:r>
            <a:r>
              <a:rPr lang="ja-JP" altLang="en-US" b="1" dirty="0">
                <a:solidFill>
                  <a:schemeClr val="tx2"/>
                </a:solidFill>
                <a:latin typeface="+mj-ea"/>
                <a:ea typeface="+mj-ea"/>
              </a:rPr>
              <a:t> </a:t>
            </a:r>
            <a:r>
              <a:rPr lang="en-US" altLang="ja-JP" b="1" dirty="0">
                <a:solidFill>
                  <a:schemeClr val="tx2"/>
                </a:solidFill>
                <a:latin typeface="+mj-ea"/>
                <a:ea typeface="+mj-ea"/>
              </a:rPr>
              <a:t> </a:t>
            </a:r>
            <a:endParaRPr lang="en-US" sz="1800" b="1" dirty="0">
              <a:solidFill>
                <a:schemeClr val="tx2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261005621"/>
      </p:ext>
    </p:extLst>
  </p:cSld>
  <p:clrMapOvr>
    <a:masterClrMapping/>
  </p:clrMapOvr>
</p:sld>
</file>

<file path=ppt/theme/theme1.xml><?xml version="1.0" encoding="utf-8"?>
<a:theme xmlns:a="http://schemas.openxmlformats.org/drawingml/2006/main" name="GB - New branding v5 (2)">
  <a:themeElements>
    <a:clrScheme name="Custom 1">
      <a:dk1>
        <a:srgbClr val="F4821F"/>
      </a:dk1>
      <a:lt1>
        <a:sysClr val="window" lastClr="FFFFFF"/>
      </a:lt1>
      <a:dk2>
        <a:srgbClr val="10307D"/>
      </a:dk2>
      <a:lt2>
        <a:srgbClr val="FFFFFF"/>
      </a:lt2>
      <a:accent1>
        <a:srgbClr val="10307D"/>
      </a:accent1>
      <a:accent2>
        <a:srgbClr val="10307D"/>
      </a:accent2>
      <a:accent3>
        <a:srgbClr val="F4821F"/>
      </a:accent3>
      <a:accent4>
        <a:srgbClr val="F4821F"/>
      </a:accent4>
      <a:accent5>
        <a:srgbClr val="10307D"/>
      </a:accent5>
      <a:accent6>
        <a:srgbClr val="10307D"/>
      </a:accent6>
      <a:hlink>
        <a:srgbClr val="F4821F"/>
      </a:hlink>
      <a:folHlink>
        <a:srgbClr val="F4821F"/>
      </a:folHlink>
    </a:clrScheme>
    <a:fontScheme name="IEA template">
      <a:majorFont>
        <a:latin typeface="Century Gothic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>
            <a:lumMod val="95000"/>
          </a:schemeClr>
        </a:solidFill>
        <a:ln>
          <a:noFill/>
        </a:ln>
      </a:spPr>
      <a:bodyPr rtlCol="0" anchor="ctr"/>
      <a:lstStyle>
        <a:defPPr algn="ctr">
          <a:defRPr sz="1200">
            <a:latin typeface="Segoe UI" panose="020B0502040204020203" pitchFamily="34" charset="0"/>
            <a:cs typeface="Segoe UI" panose="020B0502040204020203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4" id="{F39241C8-7B32-6A43-B0A8-3CE245A73584}" vid="{7F805EB4-DE15-E642-859E-CC7D6EBEE15B}"/>
    </a:ext>
  </a:extLst>
</a:theme>
</file>

<file path=ppt/theme/theme2.xml><?xml version="1.0" encoding="utf-8"?>
<a:theme xmlns:a="http://schemas.openxmlformats.org/drawingml/2006/main" name="1_GB - New branding v5 (2)">
  <a:themeElements>
    <a:clrScheme name="Custom 1">
      <a:dk1>
        <a:srgbClr val="F4821F"/>
      </a:dk1>
      <a:lt1>
        <a:sysClr val="window" lastClr="FFFFFF"/>
      </a:lt1>
      <a:dk2>
        <a:srgbClr val="10307D"/>
      </a:dk2>
      <a:lt2>
        <a:srgbClr val="FFFFFF"/>
      </a:lt2>
      <a:accent1>
        <a:srgbClr val="10307D"/>
      </a:accent1>
      <a:accent2>
        <a:srgbClr val="10307D"/>
      </a:accent2>
      <a:accent3>
        <a:srgbClr val="F4821F"/>
      </a:accent3>
      <a:accent4>
        <a:srgbClr val="F4821F"/>
      </a:accent4>
      <a:accent5>
        <a:srgbClr val="10307D"/>
      </a:accent5>
      <a:accent6>
        <a:srgbClr val="10307D"/>
      </a:accent6>
      <a:hlink>
        <a:srgbClr val="F4821F"/>
      </a:hlink>
      <a:folHlink>
        <a:srgbClr val="F4821F"/>
      </a:folHlink>
    </a:clrScheme>
    <a:fontScheme name="IEA template">
      <a:majorFont>
        <a:latin typeface="Century Gothic"/>
        <a:ea typeface="Arial"/>
        <a:cs typeface="Arial"/>
      </a:majorFont>
      <a:minorFont>
        <a:latin typeface="Segoe U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prstGeom prst="rect">
          <a:avLst/>
        </a:prstGeom>
        <a:solidFill>
          <a:schemeClr val="bg2">
            <a:lumMod val="95000"/>
          </a:schemeClr>
        </a:solidFill>
        <a:ln>
          <a:noFill/>
        </a:ln>
      </a:spPr>
      <a:bodyPr/>
      <a:lstStyle/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83a6927-6998-4ff6-93f9-472b5ddef582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9D5CB6F85F73647953D1642A5D820CC" ma:contentTypeVersion="12" ma:contentTypeDescription="Ein neues Dokument erstellen." ma:contentTypeScope="" ma:versionID="3480266de21edfbe28ff6b86b4c9731c">
  <xsd:schema xmlns:xsd="http://www.w3.org/2001/XMLSchema" xmlns:xs="http://www.w3.org/2001/XMLSchema" xmlns:p="http://schemas.microsoft.com/office/2006/metadata/properties" xmlns:ns2="983a6927-6998-4ff6-93f9-472b5ddef582" targetNamespace="http://schemas.microsoft.com/office/2006/metadata/properties" ma:root="true" ma:fieldsID="4fc536d3adb97cccae0900cb95430ee5" ns2:_="">
    <xsd:import namespace="983a6927-6998-4ff6-93f9-472b5ddef58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3a6927-6998-4ff6-93f9-472b5ddef58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Bildmarkierungen" ma:readOnly="false" ma:fieldId="{5cf76f15-5ced-4ddc-b409-7134ff3c332f}" ma:taxonomyMulti="true" ma:sspId="6eb20c4f-c5c2-492b-9954-d638c64bfe9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27FD505-DBDB-4AB0-BFDC-027F98D2A72C}">
  <ds:schemaRefs>
    <ds:schemaRef ds:uri="8a95e9d8-7e96-4a26-bb09-e8e0ff8b7a08"/>
    <ds:schemaRef ds:uri="bb3c1d79-18c6-4632-a437-906b397dca2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983a6927-6998-4ff6-93f9-472b5ddef582"/>
  </ds:schemaRefs>
</ds:datastoreItem>
</file>

<file path=customXml/itemProps2.xml><?xml version="1.0" encoding="utf-8"?>
<ds:datastoreItem xmlns:ds="http://schemas.openxmlformats.org/officeDocument/2006/customXml" ds:itemID="{3FCA2489-3273-47BE-BA09-2552C02C066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83a6927-6998-4ff6-93f9-472b5ddef58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A56E8DF-2419-40F3-81F8-DB83427705A6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832538a4-939e-4f12-952e-e33cf9e5689d}" enabled="0" method="" siteId="{832538a4-939e-4f12-952e-e33cf9e5689d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541</Words>
  <Application>Microsoft Office PowerPoint</Application>
  <PresentationFormat>Bildschirmpräsentation (16:9)</PresentationFormat>
  <Paragraphs>68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5</vt:i4>
      </vt:variant>
    </vt:vector>
  </HeadingPairs>
  <TitlesOfParts>
    <vt:vector size="11" baseType="lpstr">
      <vt:lpstr>Arial Nova</vt:lpstr>
      <vt:lpstr>Arial</vt:lpstr>
      <vt:lpstr>Calibri</vt:lpstr>
      <vt:lpstr>Segoe UI</vt:lpstr>
      <vt:lpstr>GB - New branding v5 (2)</vt:lpstr>
      <vt:lpstr>1_GB - New branding v5 (2)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OLC</dc:creator>
  <cp:lastModifiedBy>Jahn, Ulrike</cp:lastModifiedBy>
  <cp:revision>1</cp:revision>
  <cp:lastPrinted>2017-08-30T14:17:09Z</cp:lastPrinted>
  <dcterms:created xsi:type="dcterms:W3CDTF">2019-06-05T15:43:42Z</dcterms:created>
  <dcterms:modified xsi:type="dcterms:W3CDTF">2026-07-14T10:06:03Z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r8>1000</vt:r8>
  </property>
  <property fmtid="{D5CDD505-2E9C-101B-9397-08002B2CF9AE}" pid="3" name="MediaServiceImageTags">
    <vt:lpwstr/>
  </property>
  <property fmtid="{D5CDD505-2E9C-101B-9397-08002B2CF9AE}" pid="4" name="ContentTypeId">
    <vt:lpwstr>0x01010019D5CB6F85F73647953D1642A5D820CC</vt:lpwstr>
  </property>
  <property fmtid="{D5CDD505-2E9C-101B-9397-08002B2CF9AE}" pid="5" name="MSIP_Label_ddc55989-3c9e-4466-8514-eac6f80f6373_Enabled">
    <vt:lpwstr>true</vt:lpwstr>
  </property>
  <property fmtid="{D5CDD505-2E9C-101B-9397-08002B2CF9AE}" pid="6" name="MSIP_Label_ddc55989-3c9e-4466-8514-eac6f80f6373_SetDate">
    <vt:lpwstr>2025-05-28T07:50:34Z</vt:lpwstr>
  </property>
  <property fmtid="{D5CDD505-2E9C-101B-9397-08002B2CF9AE}" pid="7" name="MSIP_Label_ddc55989-3c9e-4466-8514-eac6f80f6373_Method">
    <vt:lpwstr>Privileged</vt:lpwstr>
  </property>
  <property fmtid="{D5CDD505-2E9C-101B-9397-08002B2CF9AE}" pid="8" name="MSIP_Label_ddc55989-3c9e-4466-8514-eac6f80f6373_Name">
    <vt:lpwstr>ddc55989-3c9e-4466-8514-eac6f80f6373</vt:lpwstr>
  </property>
  <property fmtid="{D5CDD505-2E9C-101B-9397-08002B2CF9AE}" pid="9" name="MSIP_Label_ddc55989-3c9e-4466-8514-eac6f80f6373_SiteId">
    <vt:lpwstr>18a7fec8-652f-409b-8369-272d9ce80620</vt:lpwstr>
  </property>
  <property fmtid="{D5CDD505-2E9C-101B-9397-08002B2CF9AE}" pid="10" name="MSIP_Label_ddc55989-3c9e-4466-8514-eac6f80f6373_ActionId">
    <vt:lpwstr>55d474ca-26d5-4409-91e2-366606372acb</vt:lpwstr>
  </property>
  <property fmtid="{D5CDD505-2E9C-101B-9397-08002B2CF9AE}" pid="11" name="MSIP_Label_ddc55989-3c9e-4466-8514-eac6f80f6373_ContentBits">
    <vt:lpwstr>0</vt:lpwstr>
  </property>
  <property fmtid="{D5CDD505-2E9C-101B-9397-08002B2CF9AE}" pid="12" name="MSIP_Label_ddc55989-3c9e-4466-8514-eac6f80f6373_Tag">
    <vt:lpwstr>10, 0, 1, 1</vt:lpwstr>
  </property>
</Properties>
</file>