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4"/>
  </p:sldMasterIdLst>
  <p:notesMasterIdLst>
    <p:notesMasterId r:id="rId11"/>
  </p:notesMasterIdLst>
  <p:handoutMasterIdLst>
    <p:handoutMasterId r:id="rId12"/>
  </p:handoutMasterIdLst>
  <p:sldIdLst>
    <p:sldId id="257" r:id="rId5"/>
    <p:sldId id="637" r:id="rId6"/>
    <p:sldId id="626" r:id="rId7"/>
    <p:sldId id="638" r:id="rId8"/>
    <p:sldId id="636" r:id="rId9"/>
    <p:sldId id="616" r:id="rId10"/>
  </p:sldIdLst>
  <p:sldSz cx="9144000" cy="5143500" type="screen16x9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0" userDrawn="1">
          <p15:clr>
            <a:srgbClr val="A4A3A4"/>
          </p15:clr>
        </p15:guide>
        <p15:guide id="2" pos="4944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orient="horz" pos="1620" userDrawn="1">
          <p15:clr>
            <a:srgbClr val="A4A3A4"/>
          </p15:clr>
        </p15:guide>
        <p15:guide id="5" pos="56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  <p15:guide id="3" orient="horz" pos="3109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EDB6B23-C75C-3030-4B31-7022819DB3AD}" name="Heath, Garvin" initials="GH" userId="S::gheath@nrel.gov::c536b24e-1642-4e36-bc71-30940436f89b" providerId="AD"/>
  <p188:author id="{89A54AAD-374F-7BD1-9963-6D2FBFADD814}" name="Malte Vogt" initials="MV" userId="S::mrvogt@tudelft.nl::493490cd-5d41-432f-83db-5bc05fd8ed2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21F"/>
    <a:srgbClr val="103D7D"/>
    <a:srgbClr val="DBE2EB"/>
    <a:srgbClr val="003C7D"/>
    <a:srgbClr val="376192"/>
    <a:srgbClr val="E0EEF8"/>
    <a:srgbClr val="EDEEF8"/>
    <a:srgbClr val="184481"/>
    <a:srgbClr val="10307D"/>
    <a:srgbClr val="E889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57" autoAdjust="0"/>
    <p:restoredTop sz="88451" autoAdjust="0"/>
  </p:normalViewPr>
  <p:slideViewPr>
    <p:cSldViewPr snapToGrid="0" showGuides="1">
      <p:cViewPr varScale="1">
        <p:scale>
          <a:sx n="129" d="100"/>
          <a:sy n="129" d="100"/>
        </p:scale>
        <p:origin x="1692" y="120"/>
      </p:cViewPr>
      <p:guideLst>
        <p:guide orient="horz" pos="3140"/>
        <p:guide pos="4944"/>
        <p:guide orient="horz" pos="1720"/>
        <p:guide orient="horz" pos="1620"/>
        <p:guide pos="56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720" y="108"/>
      </p:cViewPr>
      <p:guideLst>
        <p:guide orient="horz" pos="3126"/>
        <p:guide pos="2100"/>
        <p:guide orient="horz" pos="3109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B6714-7BAF-4DAF-8232-AA0EFD3D7F8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C4779-9F3B-4023-9A64-72230967F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14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2E4AE-A23F-4D9F-B4EF-A6ED45CEC049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49404-AEEE-4B4E-B616-1BC6E4EEEF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653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49404-AEEE-4B4E-B616-1BC6E4EEEF5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81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49404-AEEE-4B4E-B616-1BC6E4EEEF5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229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49404-AEEE-4B4E-B616-1BC6E4EEEF5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405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50832" y="3078039"/>
            <a:ext cx="8316913" cy="519694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161988" marR="0" indent="-161988" algn="l" defTabSz="685749" rtl="0" eaLnBrk="1" fontAlgn="auto" latinLnBrk="0" hangingPunct="1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61988" marR="0" lvl="0" indent="-161988" algn="l" defTabSz="685749" rtl="0" eaLnBrk="1" fontAlgn="auto" latinLnBrk="0" hangingPunct="1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GB" dirty="0"/>
              <a:t>Title Slide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3741627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161988" marR="0" indent="-161988" algn="l" defTabSz="685749" rtl="0" eaLnBrk="1" fontAlgn="auto" latinLnBrk="0" hangingPunct="1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800" kern="1200" baseline="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161988" marR="0" lvl="0" indent="-161988" algn="l" defTabSz="685749" rtl="0" eaLnBrk="1" fontAlgn="auto" latinLnBrk="0" hangingPunct="1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Name of presenter, affiliation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9034874-11D5-DA4F-9B23-34D9DE8C6D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169667"/>
            <a:ext cx="8316912" cy="306684"/>
          </a:xfrm>
          <a:prstGeom prst="rect">
            <a:avLst/>
          </a:prstGeom>
        </p:spPr>
        <p:txBody>
          <a:bodyPr lIns="0">
            <a:noAutofit/>
          </a:bodyPr>
          <a:lstStyle>
            <a:lvl1pPr marL="161988" marR="0" indent="-161988" algn="l" defTabSz="685749" rtl="0" eaLnBrk="1" fontAlgn="auto" latinLnBrk="0" hangingPunct="1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800" kern="1200" baseline="0" dirty="0" smtClean="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161988" marR="0" lvl="0" indent="-161988" algn="l" defTabSz="685749" rtl="0" eaLnBrk="1" fontAlgn="auto" latinLnBrk="0" hangingPunct="1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Location &amp; date of presentation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0CF8910-3997-4186-A545-A8CE55D63B8A}"/>
              </a:ext>
            </a:extLst>
          </p:cNvPr>
          <p:cNvGrpSpPr/>
          <p:nvPr userDrawn="1"/>
        </p:nvGrpSpPr>
        <p:grpSpPr>
          <a:xfrm>
            <a:off x="0" y="4566602"/>
            <a:ext cx="9144000" cy="576898"/>
            <a:chOff x="0" y="4566602"/>
            <a:chExt cx="9144000" cy="57689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E115815-0F41-46F9-BB8D-BD27EDE65B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566602"/>
              <a:ext cx="3509963" cy="576897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D94CB0-C6F5-442C-A11F-801B15C89173}"/>
                </a:ext>
              </a:extLst>
            </p:cNvPr>
            <p:cNvSpPr/>
            <p:nvPr userDrawn="1"/>
          </p:nvSpPr>
          <p:spPr>
            <a:xfrm>
              <a:off x="3362325" y="4566602"/>
              <a:ext cx="5781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E591FF45-0F7D-4F07-B6E4-5EA937F398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1714288"/>
            <a:ext cx="2196767" cy="110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37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9" userDrawn="1">
          <p15:clr>
            <a:srgbClr val="FBAE40"/>
          </p15:clr>
        </p15:guide>
        <p15:guide id="2" orient="horz" pos="826" userDrawn="1">
          <p15:clr>
            <a:srgbClr val="FBAE40"/>
          </p15:clr>
        </p15:guide>
        <p15:guide id="3" pos="5603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441CA57-6943-9F41-9E1E-50E2F585B9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8" y="218815"/>
            <a:ext cx="7289701" cy="43476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lang="en-US" sz="2400" b="1" kern="1200" baseline="0" dirty="0">
                <a:solidFill>
                  <a:srgbClr val="F4821F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– one 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6A7C0A-1BA5-C74C-BEC1-1A990858C7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6446" y="889005"/>
            <a:ext cx="8440119" cy="3682492"/>
          </a:xfrm>
          <a:prstGeom prst="rect">
            <a:avLst/>
          </a:prstGeom>
        </p:spPr>
        <p:txBody>
          <a:bodyPr lIns="0"/>
          <a:lstStyle>
            <a:lvl1pPr marL="269981" indent="-134532">
              <a:spcBef>
                <a:spcPts val="600"/>
              </a:spcBef>
              <a:spcAft>
                <a:spcPts val="6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800" baseline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04970" indent="-134991">
              <a:spcBef>
                <a:spcPts val="600"/>
              </a:spcBef>
              <a:spcAft>
                <a:spcPts val="6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70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9314" indent="-134532">
              <a:spcBef>
                <a:spcPts val="300"/>
              </a:spcBef>
              <a:spcAft>
                <a:spcPts val="3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60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75034" indent="-135722">
              <a:spcBef>
                <a:spcPts val="300"/>
              </a:spcBef>
              <a:spcAft>
                <a:spcPts val="3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60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09940" indent="-134991">
              <a:spcBef>
                <a:spcPts val="300"/>
              </a:spcBef>
              <a:spcAft>
                <a:spcPts val="3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60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Content slide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41BF8-9BAF-43B4-B220-52ADAFDF68B7}"/>
              </a:ext>
            </a:extLst>
          </p:cNvPr>
          <p:cNvSpPr txBox="1"/>
          <p:nvPr userDrawn="1"/>
        </p:nvSpPr>
        <p:spPr>
          <a:xfrm rot="16200000">
            <a:off x="-1089194" y="3415786"/>
            <a:ext cx="2902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800" b="1" dirty="0">
                <a:solidFill>
                  <a:srgbClr val="F4821F"/>
                </a:solidFill>
                <a:latin typeface="Arial Nova" panose="020B0504020202020204" pitchFamily="34" charset="0"/>
              </a:rPr>
              <a:t>PVPS</a:t>
            </a:r>
            <a:endParaRPr lang="en-BE" sz="1800" b="1" dirty="0">
              <a:solidFill>
                <a:srgbClr val="F4821F"/>
              </a:solidFill>
              <a:latin typeface="Arial Nova" panose="020B05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DFA058-395C-41E3-81A3-9BF3DDBEB86D}"/>
              </a:ext>
            </a:extLst>
          </p:cNvPr>
          <p:cNvCxnSpPr>
            <a:cxnSpLocks/>
          </p:cNvCxnSpPr>
          <p:nvPr userDrawn="1"/>
        </p:nvCxnSpPr>
        <p:spPr>
          <a:xfrm>
            <a:off x="1" y="666544"/>
            <a:ext cx="7873999" cy="0"/>
          </a:xfrm>
          <a:prstGeom prst="line">
            <a:avLst/>
          </a:prstGeom>
          <a:ln>
            <a:solidFill>
              <a:srgbClr val="F482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D17CED54-1D9F-4D17-B816-3FBB5510AC75}"/>
              </a:ext>
            </a:extLst>
          </p:cNvPr>
          <p:cNvSpPr txBox="1"/>
          <p:nvPr userDrawn="1"/>
        </p:nvSpPr>
        <p:spPr>
          <a:xfrm>
            <a:off x="8179547" y="4696303"/>
            <a:ext cx="6514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C6F911-DFDC-4B93-962C-66F0D8D51AD1}" type="slidenum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A picture containing clock, fence&#10;&#10;Description automatically generated">
            <a:extLst>
              <a:ext uri="{FF2B5EF4-FFF2-40B4-BE49-F238E27FC236}">
                <a16:creationId xmlns:a16="http://schemas.microsoft.com/office/drawing/2014/main" id="{ACD180F0-DF58-4D42-98CD-411CBBA27E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528" y="173760"/>
            <a:ext cx="662032" cy="61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63072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46" userDrawn="1">
          <p15:clr>
            <a:srgbClr val="FBAE40"/>
          </p15:clr>
        </p15:guide>
        <p15:guide id="2" pos="159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pos="5603" userDrawn="1">
          <p15:clr>
            <a:srgbClr val="FBAE40"/>
          </p15:clr>
        </p15:guide>
        <p15:guide id="5" pos="539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Graph &amp;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7B6C7-20A7-0644-AFFD-0DC74CEEA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29" y="218815"/>
            <a:ext cx="7123096" cy="434767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lang="en-US" sz="2400" b="1" kern="1200" baseline="0" dirty="0">
                <a:solidFill>
                  <a:srgbClr val="F4821F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– one line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3349B83-1EFF-784E-93D0-021CF6186D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6863" y="4420927"/>
            <a:ext cx="6431743" cy="434767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marL="0" indent="0">
              <a:buNone/>
              <a:defRPr lang="en-US" sz="1200" b="0" kern="1200" baseline="0" dirty="0">
                <a:solidFill>
                  <a:srgbClr val="003C7D"/>
                </a:solidFill>
                <a:uFill>
                  <a:solidFill>
                    <a:schemeClr val="tx2"/>
                  </a:solidFill>
                </a:u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Key point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46A33C-4CCA-D94F-B63F-FDDF33C594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31" y="728870"/>
            <a:ext cx="8567735" cy="28437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200" kern="1200" dirty="0">
                <a:solidFill>
                  <a:srgbClr val="003C7D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Graph title, centered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844501" y="1075576"/>
            <a:ext cx="7576459" cy="305374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79F1FF97-645E-4048-9065-9182BF663448}"/>
              </a:ext>
            </a:extLst>
          </p:cNvPr>
          <p:cNvSpPr txBox="1"/>
          <p:nvPr userDrawn="1"/>
        </p:nvSpPr>
        <p:spPr>
          <a:xfrm rot="16200000">
            <a:off x="-1089194" y="3415786"/>
            <a:ext cx="2902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800" b="1" dirty="0">
                <a:solidFill>
                  <a:srgbClr val="F4821F"/>
                </a:solidFill>
                <a:latin typeface="Arial Nova" panose="020B0504020202020204" pitchFamily="34" charset="0"/>
              </a:rPr>
              <a:t>PVPS</a:t>
            </a:r>
            <a:endParaRPr lang="en-BE" sz="1800" b="1" dirty="0">
              <a:solidFill>
                <a:srgbClr val="F4821F"/>
              </a:solidFill>
              <a:latin typeface="Arial Nova" panose="020B05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C8A4C11-F344-4FAA-81B6-12046C2A66E7}"/>
              </a:ext>
            </a:extLst>
          </p:cNvPr>
          <p:cNvSpPr txBox="1"/>
          <p:nvPr userDrawn="1"/>
        </p:nvSpPr>
        <p:spPr>
          <a:xfrm>
            <a:off x="8179547" y="4696303"/>
            <a:ext cx="6514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E6C6F911-DFDC-4B93-962C-66F0D8D51AD1}" type="slidenum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6">
            <a:extLst>
              <a:ext uri="{FF2B5EF4-FFF2-40B4-BE49-F238E27FC236}">
                <a16:creationId xmlns:a16="http://schemas.microsoft.com/office/drawing/2014/main" id="{6CDB6413-C17C-4DB3-8430-8DAFF8093974}"/>
              </a:ext>
            </a:extLst>
          </p:cNvPr>
          <p:cNvCxnSpPr>
            <a:cxnSpLocks/>
          </p:cNvCxnSpPr>
          <p:nvPr userDrawn="1"/>
        </p:nvCxnSpPr>
        <p:spPr>
          <a:xfrm>
            <a:off x="1" y="666544"/>
            <a:ext cx="7873999" cy="0"/>
          </a:xfrm>
          <a:prstGeom prst="line">
            <a:avLst/>
          </a:prstGeom>
          <a:ln>
            <a:solidFill>
              <a:srgbClr val="F482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0" descr="A picture containing clock, fence&#10;&#10;Description automatically generated">
            <a:extLst>
              <a:ext uri="{FF2B5EF4-FFF2-40B4-BE49-F238E27FC236}">
                <a16:creationId xmlns:a16="http://schemas.microsoft.com/office/drawing/2014/main" id="{F1276EED-63C0-4779-9B0A-6D56E5AB22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528" y="173760"/>
            <a:ext cx="662032" cy="61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5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9" userDrawn="1">
          <p15:clr>
            <a:srgbClr val="FBAE40"/>
          </p15:clr>
        </p15:guide>
        <p15:guide id="2" pos="5603" userDrawn="1">
          <p15:clr>
            <a:srgbClr val="FBAE40"/>
          </p15:clr>
        </p15:guide>
        <p15:guide id="3" orient="horz" pos="146" userDrawn="1">
          <p15:clr>
            <a:srgbClr val="FBAE40"/>
          </p15:clr>
        </p15:guide>
        <p15:guide id="4" pos="539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95F3DF4-8EA0-6440-9F6C-69B61C5548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0831" y="1700700"/>
            <a:ext cx="8316913" cy="519694"/>
          </a:xfrm>
          <a:prstGeom prst="rect">
            <a:avLst/>
          </a:prstGeom>
        </p:spPr>
        <p:txBody>
          <a:bodyPr lIns="0" anchor="ctr" anchorCtr="1">
            <a:noAutofit/>
          </a:bodyPr>
          <a:lstStyle>
            <a:lvl1pPr marL="0" marR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2400" b="1" kern="1200" dirty="0">
                <a:solidFill>
                  <a:srgbClr val="F4821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61988" marR="0" lvl="0" indent="-161988" algn="l" defTabSz="685749" rtl="0" eaLnBrk="1" fontAlgn="auto" latinLnBrk="0" hangingPunct="1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Thank you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35992F8-323D-EF4B-867E-02F746EE31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32" y="2339080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161988" marR="0" indent="-161988" algn="ctr" defTabSz="685749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8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161988" marR="0" lvl="0" indent="-161988" algn="l" defTabSz="685749" rtl="0" eaLnBrk="1" fontAlgn="auto" latinLnBrk="0" hangingPunct="1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Name, Task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56184C6-4F83-044B-B28D-60A04D01A5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602" y="2646651"/>
            <a:ext cx="8316913" cy="293284"/>
          </a:xfrm>
          <a:prstGeom prst="rect">
            <a:avLst/>
          </a:prstGeom>
        </p:spPr>
        <p:txBody>
          <a:bodyPr lIns="0">
            <a:noAutofit/>
          </a:bodyPr>
          <a:lstStyle>
            <a:lvl1pPr marL="161988" marR="0" indent="-161988" algn="l" defTabSz="685749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 lang="en-US" sz="1800" kern="1200" baseline="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161988" marR="0" lvl="0" indent="-161988" algn="l" defTabSz="685749" rtl="0" eaLnBrk="1" fontAlgn="auto" latinLnBrk="0" hangingPunct="1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chemeClr val="bg1">
                  <a:lumMod val="65000"/>
                </a:schemeClr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email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8FBD9B-28A2-42C7-8E45-0732AA2F8749}"/>
              </a:ext>
            </a:extLst>
          </p:cNvPr>
          <p:cNvSpPr txBox="1"/>
          <p:nvPr userDrawn="1"/>
        </p:nvSpPr>
        <p:spPr>
          <a:xfrm>
            <a:off x="112927" y="129637"/>
            <a:ext cx="197394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b="1" dirty="0">
                <a:latin typeface="Arial Nova" panose="020B0504020202020204" pitchFamily="34" charset="0"/>
              </a:rPr>
              <a:t>www.iea-pvps.org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F74DEAC-5DC1-4765-8A8E-073D29527C02}"/>
              </a:ext>
            </a:extLst>
          </p:cNvPr>
          <p:cNvGrpSpPr/>
          <p:nvPr userDrawn="1"/>
        </p:nvGrpSpPr>
        <p:grpSpPr>
          <a:xfrm>
            <a:off x="0" y="4566602"/>
            <a:ext cx="9144000" cy="576898"/>
            <a:chOff x="0" y="4566602"/>
            <a:chExt cx="9144000" cy="57689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481B272-5B9D-4754-BD11-72667CB3DB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566602"/>
              <a:ext cx="3509963" cy="576897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FF1928-C522-45E0-99E5-0999082285CA}"/>
                </a:ext>
              </a:extLst>
            </p:cNvPr>
            <p:cNvSpPr/>
            <p:nvPr userDrawn="1"/>
          </p:nvSpPr>
          <p:spPr>
            <a:xfrm>
              <a:off x="3362325" y="4566602"/>
              <a:ext cx="5781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1201AD07-F73F-4811-ACB6-618B74B00C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25" y="3129176"/>
            <a:ext cx="2196767" cy="110460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159" userDrawn="1">
          <p15:clr>
            <a:srgbClr val="FBAE40"/>
          </p15:clr>
        </p15:guide>
        <p15:guide id="2" pos="53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73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04" r:id="rId2"/>
    <p:sldLayoutId id="2147483703" r:id="rId3"/>
    <p:sldLayoutId id="2147483708" r:id="rId4"/>
  </p:sldLayoutIdLst>
  <p:hf hdr="0" ftr="0" dt="0"/>
  <p:txStyles>
    <p:titleStyle>
      <a:lvl1pPr algn="l" defTabSz="685749" rtl="0" eaLnBrk="1" latinLnBrk="0" hangingPunct="1">
        <a:spcBef>
          <a:spcPct val="0"/>
        </a:spcBef>
        <a:buNone/>
        <a:defRPr sz="27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988" indent="-161988" algn="l" defTabSz="685749" rtl="0" eaLnBrk="1" latinLnBrk="0" hangingPunct="1">
        <a:spcBef>
          <a:spcPts val="1650"/>
        </a:spcBef>
        <a:buClr>
          <a:schemeClr val="bg1">
            <a:lumMod val="65000"/>
          </a:schemeClr>
        </a:buClr>
        <a:buSzPct val="100000"/>
        <a:buFont typeface="Calibri" panose="020F050202020403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404970" indent="-134991" algn="l" defTabSz="685749" rtl="0" eaLnBrk="1" latinLnBrk="0" hangingPunct="1">
        <a:spcBef>
          <a:spcPts val="375"/>
        </a:spcBef>
        <a:buClr>
          <a:schemeClr val="bg1">
            <a:lumMod val="65000"/>
          </a:schemeClr>
        </a:buClr>
        <a:buSzPct val="100000"/>
        <a:buFont typeface="Segoe UI" panose="020B0502040204020203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58" indent="-134991" algn="l" defTabSz="685749" rtl="0" eaLnBrk="1" latinLnBrk="0" hangingPunct="1">
        <a:spcBef>
          <a:spcPts val="375"/>
        </a:spcBef>
        <a:buClr>
          <a:schemeClr val="bg1">
            <a:lumMod val="75000"/>
          </a:schemeClr>
        </a:buClr>
        <a:buFont typeface="Segoe UI" panose="020B0502040204020203" pitchFamily="34" charset="0"/>
        <a:buChar char="-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∙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▫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EF5A30-9EDF-0F8C-C18D-30E540A258FB}"/>
              </a:ext>
            </a:extLst>
          </p:cNvPr>
          <p:cNvSpPr/>
          <p:nvPr/>
        </p:nvSpPr>
        <p:spPr>
          <a:xfrm>
            <a:off x="3741296" y="214685"/>
            <a:ext cx="4826441" cy="2537492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9918276-8203-417F-BCD4-DD500BC36B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9616" y="3165895"/>
            <a:ext cx="8316913" cy="812644"/>
          </a:xfrm>
        </p:spPr>
        <p:txBody>
          <a:bodyPr/>
          <a:lstStyle/>
          <a:p>
            <a:r>
              <a:rPr lang="en-US" sz="2200" dirty="0"/>
              <a:t>A1.6 – Primary and Secondary Material Flows for the Future Global Deployment of Silicon-based Photovoltaic Systems 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5ED596-FC94-4B02-95FA-D554CB1D11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199" y="4129815"/>
            <a:ext cx="8316912" cy="306684"/>
          </a:xfrm>
        </p:spPr>
        <p:txBody>
          <a:bodyPr numCol="1"/>
          <a:lstStyle/>
          <a:p>
            <a:r>
              <a:rPr lang="en-US" sz="1800" dirty="0">
                <a:solidFill>
                  <a:srgbClr val="103D7D"/>
                </a:solidFill>
              </a:rPr>
              <a:t>Mohammad Abdelbaky, Chengjian Xu, Olindo Isabella, Malte R. </a:t>
            </a:r>
            <a:r>
              <a:rPr lang="en-US" dirty="0">
                <a:solidFill>
                  <a:srgbClr val="103D7D"/>
                </a:solidFill>
              </a:rPr>
              <a:t>Vogt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A69DED-40AA-61EC-355E-83BE5CB83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96" y="214686"/>
            <a:ext cx="4997907" cy="253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72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CAB867-4C0B-06E5-9095-3CE4578A60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57FD53-8DDC-C7AF-8C0A-D8235B8261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6446" y="889005"/>
            <a:ext cx="8194931" cy="4201156"/>
          </a:xfrm>
        </p:spPr>
        <p:txBody>
          <a:bodyPr/>
          <a:lstStyle/>
          <a:p>
            <a:pPr marL="592649" indent="-457200">
              <a:buFont typeface="+mj-lt"/>
              <a:buAutoNum type="arabicPeriod"/>
            </a:pPr>
            <a:r>
              <a:rPr lang="en-US" sz="2000" dirty="0"/>
              <a:t>Anticipate scenarios for the future raw material demands of global PV installations</a:t>
            </a:r>
          </a:p>
          <a:p>
            <a:pPr marL="592649" indent="-457200">
              <a:buFont typeface="+mj-lt"/>
              <a:buAutoNum type="arabicPeriod"/>
            </a:pPr>
            <a:r>
              <a:rPr lang="en-US" sz="2000" dirty="0"/>
              <a:t>Identify strains with regard to</a:t>
            </a:r>
          </a:p>
          <a:p>
            <a:pPr marL="270438" lvl="1" indent="0" algn="ctr">
              <a:buNone/>
            </a:pPr>
            <a:r>
              <a:rPr lang="en-US" sz="2000" dirty="0"/>
              <a:t>mine production </a:t>
            </a:r>
            <a:r>
              <a:rPr lang="en-US" sz="2000" i="1" dirty="0"/>
              <a:t>[</a:t>
            </a:r>
            <a:r>
              <a:rPr lang="en-US" sz="2000" i="1" dirty="0">
                <a:solidFill>
                  <a:srgbClr val="F4821F"/>
                </a:solidFill>
              </a:rPr>
              <a:t>short term</a:t>
            </a:r>
            <a:r>
              <a:rPr lang="en-US" sz="2000" i="1" dirty="0"/>
              <a:t>]</a:t>
            </a:r>
          </a:p>
          <a:p>
            <a:pPr marL="270438" lvl="1" indent="0" algn="ctr">
              <a:buNone/>
            </a:pPr>
            <a:r>
              <a:rPr lang="en-US" sz="2000" dirty="0"/>
              <a:t>reserves availability </a:t>
            </a:r>
            <a:r>
              <a:rPr lang="en-US" sz="2000" i="1" dirty="0"/>
              <a:t>[</a:t>
            </a:r>
            <a:r>
              <a:rPr lang="en-US" sz="2000" i="1" dirty="0">
                <a:solidFill>
                  <a:srgbClr val="F4821F"/>
                </a:solidFill>
              </a:rPr>
              <a:t>long term</a:t>
            </a:r>
            <a:r>
              <a:rPr lang="en-US" sz="2000" i="1" dirty="0"/>
              <a:t>]</a:t>
            </a:r>
          </a:p>
          <a:p>
            <a:pPr marL="115888" lvl="1" indent="0">
              <a:buNone/>
            </a:pPr>
            <a:r>
              <a:rPr lang="en-US" sz="2000" dirty="0"/>
              <a:t>3. 	Identify scenarios for secondary material flows from end-of-life PV systems and their potential to reduce future raw material demand </a:t>
            </a:r>
          </a:p>
        </p:txBody>
      </p:sp>
    </p:spTree>
    <p:extLst>
      <p:ext uri="{BB962C8B-B14F-4D97-AF65-F5344CB8AC3E}">
        <p14:creationId xmlns:p14="http://schemas.microsoft.com/office/powerpoint/2010/main" val="3931527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ECE1C-EAB2-30E1-A3B1-2EAF71144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BD6E526-8158-76D4-542B-E75A4F0332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noProof="0" dirty="0"/>
              <a:t>Methodology</a:t>
            </a:r>
          </a:p>
          <a:p>
            <a:endParaRPr lang="en-US" noProof="0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6DBF861B-43CB-35B0-7326-F4C32C7779E8}"/>
              </a:ext>
            </a:extLst>
          </p:cNvPr>
          <p:cNvSpPr txBox="1">
            <a:spLocks/>
          </p:cNvSpPr>
          <p:nvPr/>
        </p:nvSpPr>
        <p:spPr>
          <a:xfrm>
            <a:off x="2082377" y="719804"/>
            <a:ext cx="4210850" cy="4423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171450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GB" sz="6400" b="1" dirty="0">
                <a:solidFill>
                  <a:srgbClr val="F482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endParaRPr lang="en-US" sz="6400" b="1" dirty="0">
              <a:solidFill>
                <a:srgbClr val="F482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technology market share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efficiency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dimensions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Silver metallization specific intensity</a:t>
            </a:r>
            <a:endParaRPr lang="en-US" sz="5600" dirty="0">
              <a:solidFill>
                <a:srgbClr val="003C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 metallization market share</a:t>
            </a:r>
            <a:endParaRPr lang="en-US" sz="5600" dirty="0">
              <a:solidFill>
                <a:srgbClr val="003C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Silicon wafer thickness</a:t>
            </a:r>
            <a:endParaRPr lang="en-US" sz="5600" dirty="0">
              <a:solidFill>
                <a:srgbClr val="003C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Kerf losses during slicing</a:t>
            </a:r>
          </a:p>
          <a:p>
            <a:pPr marL="0" indent="0">
              <a:buNone/>
            </a:pPr>
            <a:r>
              <a:rPr lang="en-GB" sz="6400" b="1" dirty="0">
                <a:solidFill>
                  <a:srgbClr val="F482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</a:t>
            </a:r>
            <a:endParaRPr lang="en-US" sz="6400" b="1" dirty="0">
              <a:solidFill>
                <a:srgbClr val="F482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efficiency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Bi-facial modules market share</a:t>
            </a:r>
            <a:endParaRPr lang="en-US" sz="5600" dirty="0">
              <a:solidFill>
                <a:srgbClr val="003C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Lead-free solder alloy market share</a:t>
            </a:r>
            <a:endParaRPr lang="en-US" sz="5600" dirty="0">
              <a:solidFill>
                <a:srgbClr val="003C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and back glass thickness</a:t>
            </a:r>
            <a:endParaRPr lang="en-US" sz="5600" dirty="0">
              <a:solidFill>
                <a:srgbClr val="003C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56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 material</a:t>
            </a:r>
          </a:p>
          <a:p>
            <a:pPr marL="0" lvl="0" indent="0">
              <a:buNone/>
            </a:pPr>
            <a:r>
              <a:rPr lang="en-US" sz="6400" b="1" dirty="0">
                <a:solidFill>
                  <a:srgbClr val="F482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 of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55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of utility and residential installation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55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intensity learning curve</a:t>
            </a:r>
          </a:p>
          <a:p>
            <a:pPr marL="1168400" lvl="2" indent="-254000">
              <a:buFont typeface="+mj-lt"/>
              <a:buAutoNum type="arabicPeriod"/>
            </a:pPr>
            <a:r>
              <a:rPr lang="en-US" sz="48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Inverters</a:t>
            </a:r>
          </a:p>
          <a:p>
            <a:pPr marL="1168400" lvl="2" indent="-254000">
              <a:buFont typeface="+mj-lt"/>
              <a:buAutoNum type="arabicPeriod"/>
            </a:pPr>
            <a:r>
              <a:rPr lang="en-US" sz="48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 cabling </a:t>
            </a:r>
          </a:p>
          <a:p>
            <a:pPr marL="1168400" lvl="2" indent="-254000">
              <a:buFont typeface="+mj-lt"/>
              <a:buAutoNum type="arabicPeriod"/>
            </a:pPr>
            <a:r>
              <a:rPr lang="en-US" sz="4800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Ground-mounting structure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18C01C3-8AEC-70DB-DA4F-3EFD3BA68C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45996" y="1270734"/>
            <a:ext cx="1559859" cy="816851"/>
          </a:xfrm>
        </p:spPr>
        <p:txBody>
          <a:bodyPr/>
          <a:lstStyle/>
          <a:p>
            <a:pPr marL="135449" indent="0" algn="ctr">
              <a:buNone/>
            </a:pPr>
            <a:r>
              <a:rPr lang="en-US" dirty="0"/>
              <a:t>Dynamic material flow analysis</a:t>
            </a:r>
            <a:endParaRPr lang="en-GB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BA6FE27-24F5-C35A-1358-30BDA6E2A8B0}"/>
              </a:ext>
            </a:extLst>
          </p:cNvPr>
          <p:cNvSpPr/>
          <p:nvPr/>
        </p:nvSpPr>
        <p:spPr>
          <a:xfrm>
            <a:off x="1321655" y="1393158"/>
            <a:ext cx="1275549" cy="568619"/>
          </a:xfrm>
          <a:prstGeom prst="rightArrow">
            <a:avLst>
              <a:gd name="adj1" fmla="val 39189"/>
              <a:gd name="adj2" fmla="val 50000"/>
            </a:avLst>
          </a:prstGeom>
          <a:solidFill>
            <a:srgbClr val="F482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BA40D99-DE32-E2AE-2D0F-3C889EDF6011}"/>
              </a:ext>
            </a:extLst>
          </p:cNvPr>
          <p:cNvSpPr txBox="1">
            <a:spLocks/>
          </p:cNvSpPr>
          <p:nvPr/>
        </p:nvSpPr>
        <p:spPr>
          <a:xfrm>
            <a:off x="991243" y="1270734"/>
            <a:ext cx="1559859" cy="1124347"/>
          </a:xfrm>
          <a:prstGeom prst="rect">
            <a:avLst/>
          </a:prstGeom>
        </p:spPr>
        <p:txBody>
          <a:bodyPr lIns="0"/>
          <a:lstStyle>
            <a:lvl1pPr marL="269981" indent="-134532" algn="l" defTabSz="685749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003C7D"/>
              </a:buClr>
              <a:buSzPct val="100000"/>
              <a:buFont typeface="Arial" panose="020B0604020202020204" pitchFamily="34" charset="0"/>
              <a:buChar char="•"/>
              <a:defRPr sz="1800" kern="1200" baseline="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04970" indent="-134991" algn="l" defTabSz="685749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003C7D"/>
              </a:buClr>
              <a:buSzPct val="100000"/>
              <a:buFont typeface="Arial" panose="020B0604020202020204" pitchFamily="34" charset="0"/>
              <a:buChar char="•"/>
              <a:defRPr sz="1700" kern="120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39314" indent="-134532" algn="l" defTabSz="685749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75034" indent="-135722" algn="l" defTabSz="685749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809940" indent="-134991" algn="l" defTabSz="685749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5449" indent="0" algn="ctr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1600" i="1" dirty="0"/>
              <a:t>accounts</a:t>
            </a:r>
          </a:p>
          <a:p>
            <a:pPr marL="135449" indent="0" algn="ctr">
              <a:buFont typeface="Arial" panose="020B0604020202020204" pitchFamily="34" charset="0"/>
              <a:buNone/>
            </a:pPr>
            <a:r>
              <a:rPr lang="en-US" sz="1600" i="1" dirty="0"/>
              <a:t> for</a:t>
            </a:r>
            <a:endParaRPr lang="en-GB" sz="1600" i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92E7A7-7E32-1C1F-795D-000D6FE682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23" y="1717288"/>
            <a:ext cx="3408378" cy="1917260"/>
          </a:xfrm>
          <a:prstGeom prst="rect">
            <a:avLst/>
          </a:prstGeom>
          <a:noFill/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9CBBF8D-DBDA-79E0-FE44-562A81B69AAD}"/>
              </a:ext>
            </a:extLst>
          </p:cNvPr>
          <p:cNvSpPr txBox="1">
            <a:spLocks/>
          </p:cNvSpPr>
          <p:nvPr/>
        </p:nvSpPr>
        <p:spPr>
          <a:xfrm>
            <a:off x="6760599" y="3689924"/>
            <a:ext cx="2206668" cy="816851"/>
          </a:xfrm>
          <a:prstGeom prst="rect">
            <a:avLst/>
          </a:prstGeom>
        </p:spPr>
        <p:txBody>
          <a:bodyPr lIns="0"/>
          <a:lstStyle>
            <a:lvl1pPr marL="269981" indent="-134532" algn="l" defTabSz="685749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003C7D"/>
              </a:buClr>
              <a:buSzPct val="100000"/>
              <a:buFont typeface="Arial" panose="020B0604020202020204" pitchFamily="34" charset="0"/>
              <a:buChar char="•"/>
              <a:defRPr sz="1800" kern="1200" baseline="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04970" indent="-134991" algn="l" defTabSz="685749" rtl="0" eaLnBrk="1" latinLnBrk="0" hangingPunct="1">
              <a:spcBef>
                <a:spcPts val="600"/>
              </a:spcBef>
              <a:spcAft>
                <a:spcPts val="600"/>
              </a:spcAft>
              <a:buClr>
                <a:srgbClr val="003C7D"/>
              </a:buClr>
              <a:buSzPct val="100000"/>
              <a:buFont typeface="Arial" panose="020B0604020202020204" pitchFamily="34" charset="0"/>
              <a:buChar char="•"/>
              <a:defRPr sz="1700" kern="120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39314" indent="-134532" algn="l" defTabSz="685749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75034" indent="-135722" algn="l" defTabSz="685749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809940" indent="-134991" algn="l" defTabSz="685749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003C7D"/>
              </a:buClr>
              <a:buFont typeface="Arial" panose="020B0604020202020204" pitchFamily="34" charset="0"/>
              <a:buChar char="•"/>
              <a:defRPr sz="1600" kern="1200">
                <a:solidFill>
                  <a:srgbClr val="003C7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5449" indent="0" algn="ctr">
              <a:buFont typeface="Arial" panose="020B0604020202020204" pitchFamily="34" charset="0"/>
              <a:buNone/>
            </a:pPr>
            <a:r>
              <a:rPr lang="en-US" dirty="0"/>
              <a:t>Under multiple scenarios for future installed capacity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370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40AF0D-9748-332B-43D4-1635AF1004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B1BA3-5FF3-714B-E27D-D278783C2F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789" y="889005"/>
            <a:ext cx="3904676" cy="2106956"/>
          </a:xfrm>
        </p:spPr>
        <p:txBody>
          <a:bodyPr/>
          <a:lstStyle/>
          <a:p>
            <a:pPr marL="135449" indent="0">
              <a:buNone/>
            </a:pPr>
            <a:r>
              <a:rPr lang="en-US"/>
              <a:t>We see an </a:t>
            </a:r>
            <a:r>
              <a:rPr lang="en-US" dirty="0"/>
              <a:t>upward trend in </a:t>
            </a:r>
            <a:r>
              <a:rPr lang="en-US" b="1" dirty="0"/>
              <a:t>material demands until 2040</a:t>
            </a:r>
            <a:r>
              <a:rPr lang="en-US" dirty="0"/>
              <a:t>, which then reverses due to assumptions regarding the lifetime of PV systems and the annual growth rate of new installations</a:t>
            </a:r>
          </a:p>
          <a:p>
            <a:pPr marL="135449" indent="0">
              <a:buNone/>
            </a:pPr>
            <a:endParaRPr lang="en-GB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8BC00A-59A8-BE1D-5C1C-4C670737B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464" y="729787"/>
            <a:ext cx="4885674" cy="24805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DEDC84-BF83-0829-2F71-066ACBE6A502}"/>
              </a:ext>
            </a:extLst>
          </p:cNvPr>
          <p:cNvSpPr txBox="1"/>
          <p:nvPr/>
        </p:nvSpPr>
        <p:spPr>
          <a:xfrm>
            <a:off x="569707" y="3377332"/>
            <a:ext cx="52155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5449" indent="0">
              <a:buNone/>
            </a:pPr>
            <a:r>
              <a:rPr lang="en-US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sensitivity analysis confirmed that future </a:t>
            </a:r>
            <a:r>
              <a:rPr lang="en-US" b="1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demand </a:t>
            </a:r>
            <a:r>
              <a:rPr lang="en-US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mainly </a:t>
            </a:r>
            <a:r>
              <a:rPr lang="en-US" b="1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driven</a:t>
            </a:r>
            <a:r>
              <a:rPr lang="en-US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en-US" b="1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 capacity growth</a:t>
            </a:r>
            <a:r>
              <a:rPr lang="en-US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en-US" b="1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choices </a:t>
            </a:r>
            <a:r>
              <a:rPr lang="en-US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b="1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</a:t>
            </a:r>
            <a:r>
              <a:rPr lang="en-US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en-US" b="1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silver</a:t>
            </a:r>
            <a:r>
              <a:rPr lang="en-US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(copper substitution) and </a:t>
            </a:r>
            <a:r>
              <a:rPr lang="en-US" b="1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indium</a:t>
            </a:r>
            <a:r>
              <a:rPr lang="en-US" dirty="0">
                <a:solidFill>
                  <a:srgbClr val="003C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(limiting indium-based technologies to well below 20% market share)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D25FE48-A9EB-9B49-9073-C40D07A16825}"/>
              </a:ext>
            </a:extLst>
          </p:cNvPr>
          <p:cNvGrpSpPr/>
          <p:nvPr/>
        </p:nvGrpSpPr>
        <p:grpSpPr>
          <a:xfrm>
            <a:off x="5834343" y="3425206"/>
            <a:ext cx="2688911" cy="1718294"/>
            <a:chOff x="4473894" y="3425206"/>
            <a:chExt cx="2688911" cy="1718294"/>
          </a:xfrm>
        </p:grpSpPr>
        <p:pic>
          <p:nvPicPr>
            <p:cNvPr id="10" name="Picture 9" descr="A graph of a market&#10;&#10;AI-generated content may be incorrect.">
              <a:extLst>
                <a:ext uri="{FF2B5EF4-FFF2-40B4-BE49-F238E27FC236}">
                  <a16:creationId xmlns:a16="http://schemas.microsoft.com/office/drawing/2014/main" id="{A353A568-28B3-C6FA-5620-5CC1274DC1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881" t="4884" r="9557"/>
            <a:stretch>
              <a:fillRect/>
            </a:stretch>
          </p:blipFill>
          <p:spPr bwMode="auto">
            <a:xfrm>
              <a:off x="4473894" y="3425206"/>
              <a:ext cx="2688911" cy="171829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8B6AE45-1FE0-7FE8-06BA-E724F03B05AB}"/>
                </a:ext>
              </a:extLst>
            </p:cNvPr>
            <p:cNvSpPr/>
            <p:nvPr/>
          </p:nvSpPr>
          <p:spPr>
            <a:xfrm>
              <a:off x="4572000" y="3534655"/>
              <a:ext cx="169049" cy="1536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1175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67349-5E54-D68F-D3B1-38AEC43F6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EFCEF9C-78D8-7206-4639-C751A59C1C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  <a:p>
            <a:endParaRPr lang="en-US" noProof="0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31D22F1-CAF7-D874-4AD4-8C175923A5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8482" y="670190"/>
            <a:ext cx="8486362" cy="4254495"/>
          </a:xfrm>
        </p:spPr>
        <p:txBody>
          <a:bodyPr/>
          <a:lstStyle/>
          <a:p>
            <a:r>
              <a:rPr lang="en-US" noProof="0" dirty="0"/>
              <a:t>Reducing future silver demand in the PV sector depends on </a:t>
            </a:r>
            <a:r>
              <a:rPr lang="en-US" b="1" noProof="0" dirty="0"/>
              <a:t>continued advances in cell metallization. </a:t>
            </a:r>
            <a:r>
              <a:rPr lang="en-US" noProof="0" dirty="0"/>
              <a:t>Retired PV modules could also become </a:t>
            </a:r>
            <a:r>
              <a:rPr lang="en-US" b="1" noProof="0" dirty="0"/>
              <a:t>a significant secondary source of silver (30-45w% by 2050)</a:t>
            </a:r>
            <a:r>
              <a:rPr lang="en-US" noProof="0" dirty="0"/>
              <a:t>.</a:t>
            </a:r>
          </a:p>
          <a:p>
            <a:r>
              <a:rPr lang="en-US" noProof="0" dirty="0"/>
              <a:t>Cumulative 2025-2050 PV indium demand is projected to surpass the most recent global reserve and resource estimate. Thus, </a:t>
            </a:r>
            <a:r>
              <a:rPr lang="en-US" b="1" noProof="0" dirty="0"/>
              <a:t>replacement of indium in transparent conductive oxides (TCOs) </a:t>
            </a:r>
            <a:r>
              <a:rPr lang="en-US" noProof="0" dirty="0"/>
              <a:t>is necessary for PV deployment at terawatt per year scale.</a:t>
            </a:r>
          </a:p>
          <a:p>
            <a:r>
              <a:rPr lang="en-US" b="1" noProof="0" dirty="0"/>
              <a:t>Copper PV demand scenarios </a:t>
            </a:r>
            <a:r>
              <a:rPr lang="en-US" noProof="0" dirty="0"/>
              <a:t>of</a:t>
            </a:r>
            <a:r>
              <a:rPr lang="en-US" b="1" noProof="0" dirty="0"/>
              <a:t> 7-15 million tons per year </a:t>
            </a:r>
            <a:r>
              <a:rPr lang="en-US" noProof="0" dirty="0"/>
              <a:t>in the </a:t>
            </a:r>
            <a:r>
              <a:rPr lang="en-US" b="1" noProof="0" dirty="0"/>
              <a:t>mid-2040s </a:t>
            </a:r>
            <a:r>
              <a:rPr lang="en-US" noProof="0" dirty="0"/>
              <a:t>are equivalent to </a:t>
            </a:r>
            <a:r>
              <a:rPr lang="en-US" b="1" noProof="0" dirty="0"/>
              <a:t>30-65w% </a:t>
            </a:r>
            <a:r>
              <a:rPr lang="en-US" noProof="0" dirty="0"/>
              <a:t>of the current </a:t>
            </a:r>
            <a:r>
              <a:rPr lang="en-US" b="1" noProof="0" dirty="0"/>
              <a:t>annual global mine production.</a:t>
            </a:r>
          </a:p>
          <a:p>
            <a:r>
              <a:rPr lang="en-US" b="1" dirty="0"/>
              <a:t>Tin cumulative PV demand scenarios </a:t>
            </a:r>
            <a:r>
              <a:rPr lang="en-US" dirty="0"/>
              <a:t>between</a:t>
            </a:r>
            <a:r>
              <a:rPr lang="en-US" b="1" dirty="0"/>
              <a:t> 2025 </a:t>
            </a:r>
            <a:r>
              <a:rPr lang="en-US" dirty="0"/>
              <a:t>and</a:t>
            </a:r>
            <a:r>
              <a:rPr lang="en-US" b="1" dirty="0"/>
              <a:t> 2050 </a:t>
            </a:r>
            <a:r>
              <a:rPr lang="en-US" dirty="0"/>
              <a:t>could amount to</a:t>
            </a:r>
            <a:r>
              <a:rPr lang="en-US" b="1" dirty="0"/>
              <a:t> 30-64w% </a:t>
            </a:r>
            <a:r>
              <a:rPr lang="en-US" dirty="0"/>
              <a:t>of the </a:t>
            </a:r>
            <a:r>
              <a:rPr lang="en-US" b="1" dirty="0"/>
              <a:t>estimated global Sn reserves. </a:t>
            </a:r>
          </a:p>
          <a:p>
            <a:r>
              <a:rPr lang="en-US" noProof="0" dirty="0"/>
              <a:t>These results have implications for research and development priorities and </a:t>
            </a:r>
            <a:r>
              <a:rPr lang="en-US" noProof="0" dirty="0" err="1"/>
              <a:t>polic</a:t>
            </a:r>
            <a:r>
              <a:rPr lang="en-US" dirty="0" err="1"/>
              <a:t>ies</a:t>
            </a:r>
            <a:r>
              <a:rPr lang="en-US"/>
              <a:t>.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08434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2B259C-1E4E-49E2-8894-BD2796DC32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31" y="1600322"/>
            <a:ext cx="8316913" cy="5196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7EC2B7-BE81-4492-91DA-9D4DB46282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/>
            <a:r>
              <a:rPr lang="en-US" sz="1800" dirty="0"/>
              <a:t>Malte R. Vogt, Task 12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9B3DFFC-B98B-4D65-9E63-4D8134753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/>
              <a:t>m.r.vogt@tudelft.nl</a:t>
            </a:r>
          </a:p>
        </p:txBody>
      </p:sp>
    </p:spTree>
    <p:extLst>
      <p:ext uri="{BB962C8B-B14F-4D97-AF65-F5344CB8AC3E}">
        <p14:creationId xmlns:p14="http://schemas.microsoft.com/office/powerpoint/2010/main" val="1540546089"/>
      </p:ext>
    </p:extLst>
  </p:cSld>
  <p:clrMapOvr>
    <a:masterClrMapping/>
  </p:clrMapOvr>
</p:sld>
</file>

<file path=ppt/theme/theme1.xml><?xml version="1.0" encoding="utf-8"?>
<a:theme xmlns:a="http://schemas.openxmlformats.org/drawingml/2006/main" name="GB - New branding v5 (2)">
  <a:themeElements>
    <a:clrScheme name="Custom 1">
      <a:dk1>
        <a:srgbClr val="F4821F"/>
      </a:dk1>
      <a:lt1>
        <a:sysClr val="window" lastClr="FFFFFF"/>
      </a:lt1>
      <a:dk2>
        <a:srgbClr val="10307D"/>
      </a:dk2>
      <a:lt2>
        <a:srgbClr val="FFFFFF"/>
      </a:lt2>
      <a:accent1>
        <a:srgbClr val="10307D"/>
      </a:accent1>
      <a:accent2>
        <a:srgbClr val="10307D"/>
      </a:accent2>
      <a:accent3>
        <a:srgbClr val="F4821F"/>
      </a:accent3>
      <a:accent4>
        <a:srgbClr val="F4821F"/>
      </a:accent4>
      <a:accent5>
        <a:srgbClr val="10307D"/>
      </a:accent5>
      <a:accent6>
        <a:srgbClr val="10307D"/>
      </a:accent6>
      <a:hlink>
        <a:srgbClr val="F4821F"/>
      </a:hlink>
      <a:folHlink>
        <a:srgbClr val="F4821F"/>
      </a:folHlink>
    </a:clrScheme>
    <a:fontScheme name="IEA template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>
            <a:lumMod val="95000"/>
          </a:schemeClr>
        </a:solidFill>
        <a:ln>
          <a:noFill/>
        </a:ln>
      </a:spPr>
      <a:bodyPr rtlCol="0" anchor="ctr"/>
      <a:lstStyle>
        <a:defPPr algn="ctr">
          <a:defRPr sz="1200">
            <a:latin typeface="Segoe UI" panose="020B0502040204020203" pitchFamily="34" charset="0"/>
            <a:cs typeface="Segoe UI" panose="020B0502040204020203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4" id="{F39241C8-7B32-6A43-B0A8-3CE245A73584}" vid="{7F805EB4-DE15-E642-859E-CC7D6EBEE1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3f5c02-c616-4e86-94e8-42543cc88314">
      <Terms xmlns="http://schemas.microsoft.com/office/infopath/2007/PartnerControls"/>
    </lcf76f155ced4ddcb4097134ff3c332f>
    <TaxCatchAll xmlns="4c6296c6-9ee4-4a55-99e9-be071e144bc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766E234D7B3D4FBA8645C15B188BA7" ma:contentTypeVersion="17" ma:contentTypeDescription="Create a new document." ma:contentTypeScope="" ma:versionID="42bec1cb8b8a633ad6d169952fb5c052">
  <xsd:schema xmlns:xsd="http://www.w3.org/2001/XMLSchema" xmlns:xs="http://www.w3.org/2001/XMLSchema" xmlns:p="http://schemas.microsoft.com/office/2006/metadata/properties" xmlns:ns2="403f5c02-c616-4e86-94e8-42543cc88314" xmlns:ns3="4c6296c6-9ee4-4a55-99e9-be071e144bc2" targetNamespace="http://schemas.microsoft.com/office/2006/metadata/properties" ma:root="true" ma:fieldsID="db0bb5996109a9c658c9c8ba3128820e" ns2:_="" ns3:_="">
    <xsd:import namespace="403f5c02-c616-4e86-94e8-42543cc88314"/>
    <xsd:import namespace="4c6296c6-9ee4-4a55-99e9-be071e144b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3f5c02-c616-4e86-94e8-42543cc883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828483a-d1e8-4db9-b3ce-919075083b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6296c6-9ee4-4a55-99e9-be071e144bc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e513549-4e8b-4e06-bba2-e97b8f78d795}" ma:internalName="TaxCatchAll" ma:readOnly="false" ma:showField="CatchAllData" ma:web="4c6296c6-9ee4-4a55-99e9-be071e144b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7FD505-DBDB-4AB0-BFDC-027F98D2A72C}">
  <ds:schemaRefs>
    <ds:schemaRef ds:uri="http://purl.org/dc/elements/1.1/"/>
    <ds:schemaRef ds:uri="http://purl.org/dc/dcmitype/"/>
    <ds:schemaRef ds:uri="f9b7d7ba-d080-4f8a-8cbc-124ef89ec8ee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9121137e-4ae6-462a-81a6-0db692686b2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A56E8DF-2419-40F3-81F8-DB83427705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46E778-78A1-499E-A788-01E1B8826A72}"/>
</file>

<file path=docMetadata/LabelInfo.xml><?xml version="1.0" encoding="utf-8"?>
<clbl:labelList xmlns:clbl="http://schemas.microsoft.com/office/2020/mipLabelMetadata">
  <clbl:label id="{95965d95-ecc0-4720-b759-1f33c42ed7da}" enabled="1" method="Standard" siteId="{a0f29d7e-28cd-4f54-8442-7885aee7c08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454</TotalTime>
  <Words>385</Words>
  <Application>Microsoft Office PowerPoint</Application>
  <PresentationFormat>On-screen Show (16:9)</PresentationFormat>
  <Paragraphs>47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Nova</vt:lpstr>
      <vt:lpstr>Calibri</vt:lpstr>
      <vt:lpstr>Segoe UI</vt:lpstr>
      <vt:lpstr>GB - New branding v5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OLC</dc:creator>
  <cp:lastModifiedBy>Malte Vogt</cp:lastModifiedBy>
  <cp:revision>103</cp:revision>
  <cp:lastPrinted>2017-08-30T14:17:09Z</cp:lastPrinted>
  <dcterms:created xsi:type="dcterms:W3CDTF">2019-06-05T15:43:42Z</dcterms:created>
  <dcterms:modified xsi:type="dcterms:W3CDTF">2026-08-31T15:00:04Z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0x0101001F766E234D7B3D4FBA8645C15B188BA7</vt:lpwstr>
  </property>
  <property fmtid="{D5CDD505-2E9C-101B-9397-08002B2CF9AE}" pid="3" name="Order">
    <vt:r8>1000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MediaServiceImageTags">
    <vt:lpwstr/>
  </property>
</Properties>
</file>